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422" r:id="rId2"/>
    <p:sldId id="423" r:id="rId3"/>
    <p:sldId id="256" r:id="rId4"/>
    <p:sldId id="261" r:id="rId5"/>
    <p:sldId id="259" r:id="rId6"/>
    <p:sldId id="260" r:id="rId7"/>
    <p:sldId id="262" r:id="rId8"/>
    <p:sldId id="263" r:id="rId9"/>
    <p:sldId id="264" r:id="rId10"/>
    <p:sldId id="421" r:id="rId11"/>
    <p:sldId id="265" r:id="rId12"/>
    <p:sldId id="267" r:id="rId13"/>
    <p:sldId id="266" r:id="rId14"/>
    <p:sldId id="268" r:id="rId15"/>
    <p:sldId id="41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E9D3B-6E32-4820-A508-17D6CE832E78}" v="38" dt="2019-09-23T02:32:37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Hicks" userId="9f39620333088129" providerId="LiveId" clId="{4DEE9D3B-6E32-4820-A508-17D6CE832E78}"/>
    <pc:docChg chg="undo custSel addSld delSld modSld">
      <pc:chgData name="Justin Hicks" userId="9f39620333088129" providerId="LiveId" clId="{4DEE9D3B-6E32-4820-A508-17D6CE832E78}" dt="2019-09-23T02:33:16.106" v="2175" actId="478"/>
      <pc:docMkLst>
        <pc:docMk/>
      </pc:docMkLst>
      <pc:sldChg chg="modSp">
        <pc:chgData name="Justin Hicks" userId="9f39620333088129" providerId="LiveId" clId="{4DEE9D3B-6E32-4820-A508-17D6CE832E78}" dt="2019-09-23T01:34:56.011" v="3" actId="20577"/>
        <pc:sldMkLst>
          <pc:docMk/>
          <pc:sldMk cId="1493828236" sldId="256"/>
        </pc:sldMkLst>
        <pc:spChg chg="mod">
          <ac:chgData name="Justin Hicks" userId="9f39620333088129" providerId="LiveId" clId="{4DEE9D3B-6E32-4820-A508-17D6CE832E78}" dt="2019-09-23T01:34:56.011" v="3" actId="20577"/>
          <ac:spMkLst>
            <pc:docMk/>
            <pc:sldMk cId="1493828236" sldId="256"/>
            <ac:spMk id="2" creationId="{FEBB34B8-4F12-499C-83A5-322E8818A96D}"/>
          </ac:spMkLst>
        </pc:spChg>
      </pc:sldChg>
      <pc:sldChg chg="addSp delSp modSp">
        <pc:chgData name="Justin Hicks" userId="9f39620333088129" providerId="LiveId" clId="{4DEE9D3B-6E32-4820-A508-17D6CE832E78}" dt="2019-09-23T01:41:20.698" v="438" actId="1035"/>
        <pc:sldMkLst>
          <pc:docMk/>
          <pc:sldMk cId="3838888607" sldId="257"/>
        </pc:sldMkLst>
        <pc:spChg chg="mod">
          <ac:chgData name="Justin Hicks" userId="9f39620333088129" providerId="LiveId" clId="{4DEE9D3B-6E32-4820-A508-17D6CE832E78}" dt="2019-09-23T01:41:09.646" v="421" actId="1035"/>
          <ac:spMkLst>
            <pc:docMk/>
            <pc:sldMk cId="3838888607" sldId="257"/>
            <ac:spMk id="2" creationId="{94C6E679-23ED-42DF-AEFC-67FB17A06359}"/>
          </ac:spMkLst>
        </pc:spChg>
        <pc:spChg chg="mod">
          <ac:chgData name="Justin Hicks" userId="9f39620333088129" providerId="LiveId" clId="{4DEE9D3B-6E32-4820-A508-17D6CE832E78}" dt="2019-09-23T01:41:20.698" v="438" actId="1035"/>
          <ac:spMkLst>
            <pc:docMk/>
            <pc:sldMk cId="3838888607" sldId="257"/>
            <ac:spMk id="3" creationId="{0A8CAEBE-5DB7-4129-B371-BC1E539EFEE7}"/>
          </ac:spMkLst>
        </pc:spChg>
        <pc:spChg chg="add del">
          <ac:chgData name="Justin Hicks" userId="9f39620333088129" providerId="LiveId" clId="{4DEE9D3B-6E32-4820-A508-17D6CE832E78}" dt="2019-09-23T01:37:00.232" v="93"/>
          <ac:spMkLst>
            <pc:docMk/>
            <pc:sldMk cId="3838888607" sldId="257"/>
            <ac:spMk id="5" creationId="{D9BFEDF8-F872-4BE7-BA40-CBA22FB8BA5E}"/>
          </ac:spMkLst>
        </pc:spChg>
        <pc:graphicFrameChg chg="add del">
          <ac:chgData name="Justin Hicks" userId="9f39620333088129" providerId="LiveId" clId="{4DEE9D3B-6E32-4820-A508-17D6CE832E78}" dt="2019-09-23T01:37:00.232" v="93"/>
          <ac:graphicFrameMkLst>
            <pc:docMk/>
            <pc:sldMk cId="3838888607" sldId="257"/>
            <ac:graphicFrameMk id="4" creationId="{F025BF87-9F95-45FC-A217-87511EF3F039}"/>
          </ac:graphicFrameMkLst>
        </pc:graphicFrameChg>
      </pc:sldChg>
      <pc:sldChg chg="modSp del">
        <pc:chgData name="Justin Hicks" userId="9f39620333088129" providerId="LiveId" clId="{4DEE9D3B-6E32-4820-A508-17D6CE832E78}" dt="2019-09-23T01:41:59.054" v="441" actId="2696"/>
        <pc:sldMkLst>
          <pc:docMk/>
          <pc:sldMk cId="209042282" sldId="258"/>
        </pc:sldMkLst>
        <pc:spChg chg="mod">
          <ac:chgData name="Justin Hicks" userId="9f39620333088129" providerId="LiveId" clId="{4DEE9D3B-6E32-4820-A508-17D6CE832E78}" dt="2019-09-23T01:41:53.939" v="440" actId="27636"/>
          <ac:spMkLst>
            <pc:docMk/>
            <pc:sldMk cId="209042282" sldId="258"/>
            <ac:spMk id="3" creationId="{F9944ED3-1D32-42A5-AC0D-B33290A8D016}"/>
          </ac:spMkLst>
        </pc:spChg>
      </pc:sldChg>
      <pc:sldChg chg="modSp">
        <pc:chgData name="Justin Hicks" userId="9f39620333088129" providerId="LiveId" clId="{4DEE9D3B-6E32-4820-A508-17D6CE832E78}" dt="2019-09-23T02:10:17.887" v="1272" actId="1036"/>
        <pc:sldMkLst>
          <pc:docMk/>
          <pc:sldMk cId="4137076840" sldId="259"/>
        </pc:sldMkLst>
        <pc:spChg chg="mod">
          <ac:chgData name="Justin Hicks" userId="9f39620333088129" providerId="LiveId" clId="{4DEE9D3B-6E32-4820-A508-17D6CE832E78}" dt="2019-09-23T02:10:17.887" v="1272" actId="1036"/>
          <ac:spMkLst>
            <pc:docMk/>
            <pc:sldMk cId="4137076840" sldId="259"/>
            <ac:spMk id="4" creationId="{F01046CA-E8D3-4468-871F-9BAE04126F97}"/>
          </ac:spMkLst>
        </pc:spChg>
      </pc:sldChg>
      <pc:sldChg chg="modSp">
        <pc:chgData name="Justin Hicks" userId="9f39620333088129" providerId="LiveId" clId="{4DEE9D3B-6E32-4820-A508-17D6CE832E78}" dt="2019-09-23T02:12:52.568" v="1363" actId="255"/>
        <pc:sldMkLst>
          <pc:docMk/>
          <pc:sldMk cId="339930813" sldId="260"/>
        </pc:sldMkLst>
        <pc:spChg chg="mod">
          <ac:chgData name="Justin Hicks" userId="9f39620333088129" providerId="LiveId" clId="{4DEE9D3B-6E32-4820-A508-17D6CE832E78}" dt="2019-09-23T02:12:52.568" v="1363" actId="255"/>
          <ac:spMkLst>
            <pc:docMk/>
            <pc:sldMk cId="339930813" sldId="260"/>
            <ac:spMk id="4" creationId="{A2685CDB-215C-47C6-9B6E-CE1EC6B28780}"/>
          </ac:spMkLst>
        </pc:spChg>
        <pc:picChg chg="mod">
          <ac:chgData name="Justin Hicks" userId="9f39620333088129" providerId="LiveId" clId="{4DEE9D3B-6E32-4820-A508-17D6CE832E78}" dt="2019-09-23T02:11:48.841" v="1273" actId="1076"/>
          <ac:picMkLst>
            <pc:docMk/>
            <pc:sldMk cId="339930813" sldId="260"/>
            <ac:picMk id="3074" creationId="{0C4293BB-FBED-4E7B-8E93-FE6E2D3B6F3F}"/>
          </ac:picMkLst>
        </pc:picChg>
      </pc:sldChg>
      <pc:sldChg chg="modSp">
        <pc:chgData name="Justin Hicks" userId="9f39620333088129" providerId="LiveId" clId="{4DEE9D3B-6E32-4820-A508-17D6CE832E78}" dt="2019-09-23T01:58:40.753" v="1212" actId="20577"/>
        <pc:sldMkLst>
          <pc:docMk/>
          <pc:sldMk cId="10178299" sldId="261"/>
        </pc:sldMkLst>
        <pc:spChg chg="mod">
          <ac:chgData name="Justin Hicks" userId="9f39620333088129" providerId="LiveId" clId="{4DEE9D3B-6E32-4820-A508-17D6CE832E78}" dt="2019-09-23T01:58:40.753" v="1212" actId="20577"/>
          <ac:spMkLst>
            <pc:docMk/>
            <pc:sldMk cId="10178299" sldId="261"/>
            <ac:spMk id="4" creationId="{25E2C568-41C4-4BA0-A8F9-2089D7E301C6}"/>
          </ac:spMkLst>
        </pc:spChg>
      </pc:sldChg>
      <pc:sldChg chg="modSp">
        <pc:chgData name="Justin Hicks" userId="9f39620333088129" providerId="LiveId" clId="{4DEE9D3B-6E32-4820-A508-17D6CE832E78}" dt="2019-09-23T02:16:30.768" v="1729" actId="1035"/>
        <pc:sldMkLst>
          <pc:docMk/>
          <pc:sldMk cId="2957011067" sldId="262"/>
        </pc:sldMkLst>
        <pc:spChg chg="mod">
          <ac:chgData name="Justin Hicks" userId="9f39620333088129" providerId="LiveId" clId="{4DEE9D3B-6E32-4820-A508-17D6CE832E78}" dt="2019-09-23T02:16:30.768" v="1729" actId="1035"/>
          <ac:spMkLst>
            <pc:docMk/>
            <pc:sldMk cId="2957011067" sldId="262"/>
            <ac:spMk id="5" creationId="{9A766F47-28A2-4424-B6B7-2D3325F0D4F2}"/>
          </ac:spMkLst>
        </pc:spChg>
      </pc:sldChg>
      <pc:sldChg chg="modSp">
        <pc:chgData name="Justin Hicks" userId="9f39620333088129" providerId="LiveId" clId="{4DEE9D3B-6E32-4820-A508-17D6CE832E78}" dt="2019-09-23T02:18:47.738" v="1788" actId="20577"/>
        <pc:sldMkLst>
          <pc:docMk/>
          <pc:sldMk cId="973152292" sldId="264"/>
        </pc:sldMkLst>
        <pc:spChg chg="mod">
          <ac:chgData name="Justin Hicks" userId="9f39620333088129" providerId="LiveId" clId="{4DEE9D3B-6E32-4820-A508-17D6CE832E78}" dt="2019-09-23T02:18:47.738" v="1788" actId="20577"/>
          <ac:spMkLst>
            <pc:docMk/>
            <pc:sldMk cId="973152292" sldId="264"/>
            <ac:spMk id="3" creationId="{E213535B-E8FA-4B66-82CC-E792145AF4EF}"/>
          </ac:spMkLst>
        </pc:spChg>
      </pc:sldChg>
      <pc:sldChg chg="modSp">
        <pc:chgData name="Justin Hicks" userId="9f39620333088129" providerId="LiveId" clId="{4DEE9D3B-6E32-4820-A508-17D6CE832E78}" dt="2019-09-23T02:29:15.817" v="2037" actId="27636"/>
        <pc:sldMkLst>
          <pc:docMk/>
          <pc:sldMk cId="4130683871" sldId="265"/>
        </pc:sldMkLst>
        <pc:spChg chg="mod">
          <ac:chgData name="Justin Hicks" userId="9f39620333088129" providerId="LiveId" clId="{4DEE9D3B-6E32-4820-A508-17D6CE832E78}" dt="2019-09-23T02:29:15.817" v="2037" actId="27636"/>
          <ac:spMkLst>
            <pc:docMk/>
            <pc:sldMk cId="4130683871" sldId="265"/>
            <ac:spMk id="3" creationId="{E02F6097-B8CE-4F7A-8721-24F2757233B8}"/>
          </ac:spMkLst>
        </pc:spChg>
      </pc:sldChg>
      <pc:sldChg chg="modSp">
        <pc:chgData name="Justin Hicks" userId="9f39620333088129" providerId="LiveId" clId="{4DEE9D3B-6E32-4820-A508-17D6CE832E78}" dt="2019-09-23T02:30:14.214" v="2145" actId="20577"/>
        <pc:sldMkLst>
          <pc:docMk/>
          <pc:sldMk cId="2637689986" sldId="267"/>
        </pc:sldMkLst>
        <pc:spChg chg="mod">
          <ac:chgData name="Justin Hicks" userId="9f39620333088129" providerId="LiveId" clId="{4DEE9D3B-6E32-4820-A508-17D6CE832E78}" dt="2019-09-23T02:30:14.214" v="2145" actId="20577"/>
          <ac:spMkLst>
            <pc:docMk/>
            <pc:sldMk cId="2637689986" sldId="267"/>
            <ac:spMk id="3" creationId="{E818770E-440B-4CC1-B0B4-1BEC8FF00214}"/>
          </ac:spMkLst>
        </pc:spChg>
      </pc:sldChg>
      <pc:sldChg chg="delSp modSp">
        <pc:chgData name="Justin Hicks" userId="9f39620333088129" providerId="LiveId" clId="{4DEE9D3B-6E32-4820-A508-17D6CE832E78}" dt="2019-09-23T02:33:16.106" v="2175" actId="478"/>
        <pc:sldMkLst>
          <pc:docMk/>
          <pc:sldMk cId="3853635268" sldId="419"/>
        </pc:sldMkLst>
        <pc:spChg chg="del">
          <ac:chgData name="Justin Hicks" userId="9f39620333088129" providerId="LiveId" clId="{4DEE9D3B-6E32-4820-A508-17D6CE832E78}" dt="2019-09-23T02:33:16.106" v="2175" actId="478"/>
          <ac:spMkLst>
            <pc:docMk/>
            <pc:sldMk cId="3853635268" sldId="419"/>
            <ac:spMk id="2" creationId="{5BAE1D4C-14D9-46DE-BDC5-A45E8CE7100A}"/>
          </ac:spMkLst>
        </pc:spChg>
        <pc:spChg chg="mod">
          <ac:chgData name="Justin Hicks" userId="9f39620333088129" providerId="LiveId" clId="{4DEE9D3B-6E32-4820-A508-17D6CE832E78}" dt="2019-09-23T02:32:37.878" v="2174" actId="20577"/>
          <ac:spMkLst>
            <pc:docMk/>
            <pc:sldMk cId="3853635268" sldId="419"/>
            <ac:spMk id="4" creationId="{22D34141-7A0D-4D57-9073-F6001C3A0633}"/>
          </ac:spMkLst>
        </pc:spChg>
      </pc:sldChg>
      <pc:sldChg chg="modSp add">
        <pc:chgData name="Justin Hicks" userId="9f39620333088129" providerId="LiveId" clId="{4DEE9D3B-6E32-4820-A508-17D6CE832E78}" dt="2019-09-23T01:57:42.714" v="1196" actId="255"/>
        <pc:sldMkLst>
          <pc:docMk/>
          <pc:sldMk cId="2492559970" sldId="420"/>
        </pc:sldMkLst>
        <pc:spChg chg="mod">
          <ac:chgData name="Justin Hicks" userId="9f39620333088129" providerId="LiveId" clId="{4DEE9D3B-6E32-4820-A508-17D6CE832E78}" dt="2019-09-23T01:42:09.514" v="461" actId="20577"/>
          <ac:spMkLst>
            <pc:docMk/>
            <pc:sldMk cId="2492559970" sldId="420"/>
            <ac:spMk id="2" creationId="{B30F66EB-7FA3-4E83-9DEA-4827D96BB2D2}"/>
          </ac:spMkLst>
        </pc:spChg>
        <pc:spChg chg="mod">
          <ac:chgData name="Justin Hicks" userId="9f39620333088129" providerId="LiveId" clId="{4DEE9D3B-6E32-4820-A508-17D6CE832E78}" dt="2019-09-23T01:57:42.714" v="1196" actId="255"/>
          <ac:spMkLst>
            <pc:docMk/>
            <pc:sldMk cId="2492559970" sldId="420"/>
            <ac:spMk id="3" creationId="{C577C31A-2A3F-4ECA-9BD9-CF78BEFFFE5B}"/>
          </ac:spMkLst>
        </pc:spChg>
      </pc:sldChg>
      <pc:sldChg chg="addSp modSp add">
        <pc:chgData name="Justin Hicks" userId="9f39620333088129" providerId="LiveId" clId="{4DEE9D3B-6E32-4820-A508-17D6CE832E78}" dt="2019-09-23T02:19:29.802" v="1789" actId="14100"/>
        <pc:sldMkLst>
          <pc:docMk/>
          <pc:sldMk cId="4256307925" sldId="421"/>
        </pc:sldMkLst>
        <pc:spChg chg="mod">
          <ac:chgData name="Justin Hicks" userId="9f39620333088129" providerId="LiveId" clId="{4DEE9D3B-6E32-4820-A508-17D6CE832E78}" dt="2019-09-23T02:12:38.692" v="1362" actId="1035"/>
          <ac:spMkLst>
            <pc:docMk/>
            <pc:sldMk cId="4256307925" sldId="421"/>
            <ac:spMk id="2" creationId="{599E2BB2-E299-401F-B45C-628984901E0A}"/>
          </ac:spMkLst>
        </pc:spChg>
        <pc:picChg chg="add mod">
          <ac:chgData name="Justin Hicks" userId="9f39620333088129" providerId="LiveId" clId="{4DEE9D3B-6E32-4820-A508-17D6CE832E78}" dt="2019-09-23T02:19:29.802" v="1789" actId="14100"/>
          <ac:picMkLst>
            <pc:docMk/>
            <pc:sldMk cId="4256307925" sldId="421"/>
            <ac:picMk id="2050" creationId="{63EA8D87-698E-4913-90E3-3646267E82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5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37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6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6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5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0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0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2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B63D61-EA84-4015-8B5E-7B19BC02700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246B14-5F50-4191-BBB7-2FF5E0C5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5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D19E0F-91B4-4177-A739-066B132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07489"/>
          </a:xfrm>
        </p:spPr>
        <p:txBody>
          <a:bodyPr/>
          <a:lstStyle/>
          <a:p>
            <a:r>
              <a:rPr lang="en-US" dirty="0"/>
              <a:t>Deadlines and such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21B349-F789-4862-B1A8-12D80644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97477"/>
            <a:ext cx="10018713" cy="4323424"/>
          </a:xfrm>
        </p:spPr>
        <p:txBody>
          <a:bodyPr/>
          <a:lstStyle/>
          <a:p>
            <a:r>
              <a:rPr lang="en-US" dirty="0"/>
              <a:t>Rough Drafts are due tonight at midnight!</a:t>
            </a:r>
          </a:p>
          <a:p>
            <a:pPr lvl="1"/>
            <a:r>
              <a:rPr lang="en-US" dirty="0"/>
              <a:t>1 per group</a:t>
            </a:r>
          </a:p>
          <a:p>
            <a:pPr lvl="1"/>
            <a:r>
              <a:rPr lang="en-US" dirty="0"/>
              <a:t>Includes </a:t>
            </a:r>
            <a:r>
              <a:rPr lang="en-US" u="sng" dirty="0"/>
              <a:t>annotated</a:t>
            </a:r>
            <a:r>
              <a:rPr lang="en-US" dirty="0"/>
              <a:t> bibliography (w/ at least 1 “academic” source)</a:t>
            </a:r>
          </a:p>
          <a:p>
            <a:pPr lvl="1"/>
            <a:r>
              <a:rPr lang="en-US" dirty="0"/>
              <a:t>See my example drafts!!</a:t>
            </a:r>
          </a:p>
          <a:p>
            <a:r>
              <a:rPr lang="en-US" dirty="0"/>
              <a:t>Peer Evaluations are also due tonight.</a:t>
            </a:r>
          </a:p>
          <a:p>
            <a:pPr lvl="1"/>
            <a:r>
              <a:rPr lang="en-US" dirty="0"/>
              <a:t>1 per person</a:t>
            </a:r>
          </a:p>
          <a:p>
            <a:pPr lvl="1"/>
            <a:r>
              <a:rPr lang="en-US" dirty="0"/>
              <a:t>PDF or Word doc provided on my website</a:t>
            </a:r>
          </a:p>
          <a:p>
            <a:pPr lvl="1"/>
            <a:r>
              <a:rPr lang="en-US" dirty="0"/>
              <a:t>Be honest!</a:t>
            </a:r>
          </a:p>
          <a:p>
            <a:r>
              <a:rPr lang="en-US" dirty="0"/>
              <a:t>Submission boxes open on ELMS</a:t>
            </a:r>
          </a:p>
        </p:txBody>
      </p:sp>
    </p:spTree>
    <p:extLst>
      <p:ext uri="{BB962C8B-B14F-4D97-AF65-F5344CB8AC3E}">
        <p14:creationId xmlns:p14="http://schemas.microsoft.com/office/powerpoint/2010/main" val="177456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2BB2-E299-401F-B45C-62898490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501" y="163830"/>
            <a:ext cx="10018713" cy="1752599"/>
          </a:xfrm>
        </p:spPr>
        <p:txBody>
          <a:bodyPr/>
          <a:lstStyle/>
          <a:p>
            <a:r>
              <a:rPr lang="en-US" dirty="0"/>
              <a:t>Let’s put all three concepts together…</a:t>
            </a:r>
          </a:p>
        </p:txBody>
      </p:sp>
      <p:pic>
        <p:nvPicPr>
          <p:cNvPr id="2050" name="Picture 2" descr="Image result for atmospheric thermal of air">
            <a:extLst>
              <a:ext uri="{FF2B5EF4-FFF2-40B4-BE49-F238E27FC236}">
                <a16:creationId xmlns:a16="http://schemas.microsoft.com/office/drawing/2014/main" id="{63EA8D87-698E-4913-90E3-3646267E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99" y="1617344"/>
            <a:ext cx="6718301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2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4197-4404-48D9-AD0E-C8D42EEB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6097-B8CE-4F7A-8721-24F275723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781" y="2598421"/>
            <a:ext cx="5155399" cy="338328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Why is the sky blue??</a:t>
            </a:r>
          </a:p>
          <a:p>
            <a:endParaRPr lang="en-US" dirty="0"/>
          </a:p>
          <a:p>
            <a:r>
              <a:rPr lang="en-US" dirty="0"/>
              <a:t>Nitrogen and Oxygen are efficient at scattering visible light at shorter wavelengths</a:t>
            </a:r>
          </a:p>
          <a:p>
            <a:pPr lvl="1"/>
            <a:r>
              <a:rPr lang="en-US" dirty="0"/>
              <a:t>Remember, the wavelength of visible radiation from largest to shortest: Red, Orange, Yellow, Green, Blue, Indigo, Violet (ROYGBIV)</a:t>
            </a:r>
          </a:p>
          <a:p>
            <a:pPr lvl="1"/>
            <a:r>
              <a:rPr lang="en-US" dirty="0"/>
              <a:t>Red is not scattered easily, but blue is!</a:t>
            </a:r>
          </a:p>
          <a:p>
            <a:endParaRPr lang="en-US" dirty="0"/>
          </a:p>
          <a:p>
            <a:r>
              <a:rPr lang="en-US" dirty="0"/>
              <a:t>At sunset, waves must travel longer distance through atmosphere (waves/radiation are more “diffuse”) </a:t>
            </a:r>
            <a:r>
              <a:rPr lang="en-US" dirty="0">
                <a:sym typeface="Wingdings" panose="05000000000000000000" pitchFamily="2" charset="2"/>
              </a:rPr>
              <a:t> most blue light has already been scattered  reds and yellows remain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2" name="Picture 4" descr="http://askascientist.co.uk/wp-content/uploads/2012/09/sky-diagram.jpg">
            <a:extLst>
              <a:ext uri="{FF2B5EF4-FFF2-40B4-BE49-F238E27FC236}">
                <a16:creationId xmlns:a16="http://schemas.microsoft.com/office/drawing/2014/main" id="{ECFA7F78-F59E-4DF5-B46A-7E9CAEE0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6" y="2093253"/>
            <a:ext cx="5545017" cy="325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8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66F6-1B20-47AC-8D5E-02ABBFF9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Solar Zenith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770E-440B-4CC1-B0B4-1BEC8FF0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230" y="2156461"/>
            <a:ext cx="5090793" cy="3634740"/>
          </a:xfrm>
        </p:spPr>
        <p:txBody>
          <a:bodyPr>
            <a:normAutofit fontScale="92500"/>
          </a:bodyPr>
          <a:lstStyle/>
          <a:p>
            <a:r>
              <a:rPr lang="en-US" dirty="0"/>
              <a:t>Zenith – the point directly over your head </a:t>
            </a:r>
          </a:p>
          <a:p>
            <a:r>
              <a:rPr lang="en-US" dirty="0"/>
              <a:t>Solar Zenith Angle – the angle between the sun and a point directly overhead</a:t>
            </a:r>
          </a:p>
          <a:p>
            <a:r>
              <a:rPr lang="en-US" dirty="0"/>
              <a:t>Lower SZA = more direct radiation that makes it to the surface</a:t>
            </a:r>
          </a:p>
          <a:p>
            <a:pPr lvl="1"/>
            <a:r>
              <a:rPr lang="en-US" dirty="0"/>
              <a:t>Explains why regions closer to the equator are hotter than regions closer to the poles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5487A5E1-18F7-4534-8C26-203208D3A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41" y="2104472"/>
            <a:ext cx="45148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8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9245-9943-4227-B09E-9D55517F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045" y="348449"/>
            <a:ext cx="10018713" cy="1752599"/>
          </a:xfrm>
        </p:spPr>
        <p:txBody>
          <a:bodyPr/>
          <a:lstStyle/>
          <a:p>
            <a:r>
              <a:rPr lang="en-US" dirty="0"/>
              <a:t>Radiative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54993-3E30-447B-A7DE-E7FCD52D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354" y="2329648"/>
            <a:ext cx="5018403" cy="3849210"/>
          </a:xfrm>
        </p:spPr>
        <p:txBody>
          <a:bodyPr>
            <a:normAutofit/>
          </a:bodyPr>
          <a:lstStyle/>
          <a:p>
            <a:r>
              <a:rPr lang="en-US" dirty="0"/>
              <a:t>More direct solar radiation makes it to the surface near the Equator </a:t>
            </a:r>
          </a:p>
          <a:p>
            <a:pPr lvl="1"/>
            <a:r>
              <a:rPr lang="en-US" dirty="0"/>
              <a:t>Lower solar zenith angle</a:t>
            </a:r>
          </a:p>
          <a:p>
            <a:pPr lvl="1"/>
            <a:r>
              <a:rPr lang="en-US" dirty="0"/>
              <a:t>Lower albedo (polar regions have ice)</a:t>
            </a:r>
          </a:p>
          <a:p>
            <a:r>
              <a:rPr lang="en-US" dirty="0"/>
              <a:t>This leads to a net gain of energy in tropics and a net loss at the poles</a:t>
            </a:r>
          </a:p>
          <a:p>
            <a:pPr lvl="1"/>
            <a:r>
              <a:rPr lang="en-US" dirty="0"/>
              <a:t>Energy (heat) must be transferred from the tropics to the Poles (ex. Gulf Stream, Hadley cell circulations)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BAD2B167-BBCB-41C9-95C5-31C696C1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24" y="188197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9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B454C-6C8C-4C5E-A642-59DB4032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89" y="428348"/>
            <a:ext cx="10018713" cy="1752599"/>
          </a:xfrm>
        </p:spPr>
        <p:txBody>
          <a:bodyPr/>
          <a:lstStyle/>
          <a:p>
            <a:r>
              <a:rPr lang="en-US" dirty="0"/>
              <a:t>Atmospheric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8356-DAE3-4237-A2DB-7D50371F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988" y="2207618"/>
            <a:ext cx="4145913" cy="410336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Image shows atmospheric absorption of different wavelengths by gases</a:t>
            </a:r>
          </a:p>
          <a:p>
            <a:endParaRPr lang="en-US" dirty="0"/>
          </a:p>
          <a:p>
            <a:r>
              <a:rPr lang="en-US" dirty="0"/>
              <a:t>Low absorption = high transmittance </a:t>
            </a:r>
            <a:r>
              <a:rPr lang="en-US" dirty="0">
                <a:sym typeface="Wingdings" panose="05000000000000000000" pitchFamily="2" charset="2"/>
              </a:rPr>
              <a:t> known as an atmospheric window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Solar (visible) window is important because it helps warm our planet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Infrared window is important because this is the energy emitted by Earth that is emitted back to space (around 7-12 micrometers)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Some IR radiation is absorbed by gases, leading to…</a:t>
            </a:r>
            <a:endParaRPr lang="en-US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837B8598-B361-434A-9209-A05CF20A1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80947"/>
            <a:ext cx="57150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990A02-548B-4E98-AE83-BCB08572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9146"/>
            <a:ext cx="5907536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20D8A-6FAC-4AD6-A596-BF90A25E7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56634"/>
            <a:ext cx="5770498" cy="307471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029B8E9-645E-4BAB-96A7-97A5E7117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053" y="421798"/>
            <a:ext cx="9465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>
                <a:latin typeface="+mj-lt"/>
              </a:rPr>
              <a:t>What is the greenhouse effect (Hint: It’s not fake news)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D34141-7A0D-4D57-9073-F6001C3A0633}"/>
              </a:ext>
            </a:extLst>
          </p:cNvPr>
          <p:cNvSpPr txBox="1">
            <a:spLocks/>
          </p:cNvSpPr>
          <p:nvPr/>
        </p:nvSpPr>
        <p:spPr>
          <a:xfrm>
            <a:off x="1341120" y="1527594"/>
            <a:ext cx="475488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greenhouse gas is able to absorb and emit infrared energy (more heat!!)</a:t>
            </a:r>
          </a:p>
          <a:p>
            <a:pPr lvl="1"/>
            <a:r>
              <a:rPr lang="en-US" sz="1600" dirty="0"/>
              <a:t>Examples: CO</a:t>
            </a:r>
            <a:r>
              <a:rPr lang="en-US" sz="1600" baseline="-25000" dirty="0"/>
              <a:t>2</a:t>
            </a:r>
            <a:r>
              <a:rPr lang="en-US" sz="1600" dirty="0"/>
              <a:t>, N</a:t>
            </a:r>
            <a:r>
              <a:rPr lang="en-US" sz="1600" baseline="-25000" dirty="0"/>
              <a:t>2</a:t>
            </a:r>
            <a:r>
              <a:rPr lang="en-US" sz="1600" dirty="0"/>
              <a:t>O, H</a:t>
            </a:r>
            <a:r>
              <a:rPr lang="en-US" sz="1600" baseline="-25000" dirty="0"/>
              <a:t>2</a:t>
            </a:r>
            <a:r>
              <a:rPr lang="en-US" sz="1600" dirty="0"/>
              <a:t>O, CH</a:t>
            </a:r>
            <a:r>
              <a:rPr lang="en-US" sz="1600" baseline="-25000" dirty="0"/>
              <a:t>4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O is most important GHG</a:t>
            </a:r>
          </a:p>
          <a:p>
            <a:pPr lvl="1"/>
            <a:r>
              <a:rPr lang="en-US" sz="1600" dirty="0"/>
              <a:t>CO</a:t>
            </a:r>
            <a:r>
              <a:rPr lang="en-US" sz="1600" baseline="-25000" dirty="0"/>
              <a:t>2</a:t>
            </a:r>
            <a:r>
              <a:rPr lang="en-US" sz="1600" dirty="0"/>
              <a:t> is most important anthropogenic (human-caused) GHG</a:t>
            </a:r>
          </a:p>
          <a:p>
            <a:pPr lvl="1"/>
            <a:endParaRPr lang="en-US" sz="1600" dirty="0"/>
          </a:p>
          <a:p>
            <a:r>
              <a:rPr lang="en-US" sz="2000" dirty="0"/>
              <a:t>Earth would not be habitable without this effect!</a:t>
            </a:r>
          </a:p>
          <a:p>
            <a:r>
              <a:rPr lang="en-US" sz="2000" dirty="0"/>
              <a:t>Without an atmosphere, surface temperature would be </a:t>
            </a:r>
            <a:r>
              <a:rPr lang="en-US" sz="2000" dirty="0">
                <a:latin typeface="+mj-lt"/>
              </a:rPr>
              <a:t>255 K… or -18</a:t>
            </a:r>
            <a:r>
              <a:rPr lang="en-US" sz="2000" dirty="0">
                <a:latin typeface="+mj-lt"/>
                <a:ea typeface="Cambria Math" panose="02040503050406030204" pitchFamily="18" charset="0"/>
              </a:rPr>
              <a:t>°</a:t>
            </a:r>
            <a:r>
              <a:rPr lang="en-US" sz="2000" dirty="0">
                <a:latin typeface="+mj-lt"/>
              </a:rPr>
              <a:t>C</a:t>
            </a:r>
          </a:p>
          <a:p>
            <a:r>
              <a:rPr lang="en-US" sz="2000" dirty="0">
                <a:latin typeface="+mj-lt"/>
              </a:rPr>
              <a:t>With an atmosphere, </a:t>
            </a:r>
            <a:r>
              <a:rPr lang="en-US" sz="2000" dirty="0"/>
              <a:t>surface temperature are 288 K… or 15</a:t>
            </a:r>
            <a:r>
              <a:rPr lang="en-US" sz="2000" dirty="0">
                <a:ea typeface="Cambria Math" panose="02040503050406030204" pitchFamily="18" charset="0"/>
              </a:rPr>
              <a:t>°</a:t>
            </a:r>
            <a:r>
              <a:rPr lang="en-US" sz="2000" dirty="0"/>
              <a:t>C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6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D19E0F-91B4-4177-A739-066B132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07489"/>
          </a:xfrm>
        </p:spPr>
        <p:txBody>
          <a:bodyPr/>
          <a:lstStyle/>
          <a:p>
            <a:r>
              <a:rPr lang="en-US" dirty="0"/>
              <a:t>Deadlines and such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21B349-F789-4862-B1A8-12D80644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97477"/>
            <a:ext cx="10018713" cy="4323424"/>
          </a:xfrm>
        </p:spPr>
        <p:txBody>
          <a:bodyPr/>
          <a:lstStyle/>
          <a:p>
            <a:r>
              <a:rPr lang="en-US" dirty="0"/>
              <a:t>I will return rough drafts with feedback by next week</a:t>
            </a:r>
          </a:p>
          <a:p>
            <a:r>
              <a:rPr lang="en-US" dirty="0"/>
              <a:t>Final drafts due in 2 weeks</a:t>
            </a:r>
          </a:p>
          <a:p>
            <a:pPr lvl="1"/>
            <a:r>
              <a:rPr lang="en-US" dirty="0"/>
              <a:t>These will be due </a:t>
            </a:r>
            <a:r>
              <a:rPr lang="en-US" u="sng" dirty="0"/>
              <a:t>at noon</a:t>
            </a:r>
            <a:r>
              <a:rPr lang="en-US" dirty="0"/>
              <a:t> on March 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First debate will also take place in 2 weeks</a:t>
            </a:r>
          </a:p>
          <a:p>
            <a:pPr lvl="1"/>
            <a:r>
              <a:rPr lang="en-US" dirty="0"/>
              <a:t>Email me now if you have a conflict with any of the debate days</a:t>
            </a:r>
          </a:p>
          <a:p>
            <a:pPr lvl="1"/>
            <a:r>
              <a:rPr lang="en-US" dirty="0"/>
              <a:t>Otherwise, be ready to present whenever</a:t>
            </a:r>
          </a:p>
          <a:p>
            <a:r>
              <a:rPr lang="en-US" dirty="0"/>
              <a:t>First quiz is next week (Thursday)</a:t>
            </a:r>
          </a:p>
          <a:p>
            <a:pPr lvl="1"/>
            <a:r>
              <a:rPr lang="en-US" dirty="0"/>
              <a:t>I will review some material in class next week however I highly suggest you review Chapters 1 -4 in the book</a:t>
            </a:r>
          </a:p>
        </p:txBody>
      </p:sp>
    </p:spTree>
    <p:extLst>
      <p:ext uri="{BB962C8B-B14F-4D97-AF65-F5344CB8AC3E}">
        <p14:creationId xmlns:p14="http://schemas.microsoft.com/office/powerpoint/2010/main" val="86083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34B8-4F12-499C-83A5-322E8818A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590550"/>
            <a:ext cx="5407023" cy="3857625"/>
          </a:xfrm>
        </p:spPr>
        <p:txBody>
          <a:bodyPr>
            <a:normAutofit/>
          </a:bodyPr>
          <a:lstStyle/>
          <a:p>
            <a:r>
              <a:rPr lang="en-US" dirty="0"/>
              <a:t>Discussion 2/19: Heat and Energy transfer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A2A47-83E3-495E-B122-A0238182E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4624917"/>
            <a:ext cx="6987645" cy="604308"/>
          </a:xfrm>
        </p:spPr>
        <p:txBody>
          <a:bodyPr/>
          <a:lstStyle/>
          <a:p>
            <a:r>
              <a:rPr lang="en-US" dirty="0"/>
              <a:t>TA: Joey Knisely</a:t>
            </a:r>
          </a:p>
        </p:txBody>
      </p:sp>
      <p:pic>
        <p:nvPicPr>
          <p:cNvPr id="5" name="Picture 4" descr="A cat with its mouth open&#10;&#10;Description automatically generated">
            <a:extLst>
              <a:ext uri="{FF2B5EF4-FFF2-40B4-BE49-F238E27FC236}">
                <a16:creationId xmlns:a16="http://schemas.microsoft.com/office/drawing/2014/main" id="{126A2A12-3CDF-4DE1-878D-51B26AF19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6096000" cy="68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2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E0AE1-5801-45D7-8AC1-D9AB6BAC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59672"/>
            <a:ext cx="10018713" cy="1752599"/>
          </a:xfrm>
        </p:spPr>
        <p:txBody>
          <a:bodyPr/>
          <a:lstStyle/>
          <a:p>
            <a:r>
              <a:rPr lang="en-US" dirty="0"/>
              <a:t>Conduction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82AF2B6D-9AB3-47FA-A189-522484B377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52" y="1532664"/>
            <a:ext cx="4253104" cy="28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hys.org/newman/gfx/news/hires/2014/2-whatisheatco.jpg">
            <a:extLst>
              <a:ext uri="{FF2B5EF4-FFF2-40B4-BE49-F238E27FC236}">
                <a16:creationId xmlns:a16="http://schemas.microsoft.com/office/drawing/2014/main" id="{1EE6A8D4-C438-4F4E-8CFF-8BBD12E2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99" y="1532664"/>
            <a:ext cx="3590009" cy="28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E2C568-41C4-4BA0-A8F9-2089D7E301C6}"/>
              </a:ext>
            </a:extLst>
          </p:cNvPr>
          <p:cNvSpPr txBox="1"/>
          <p:nvPr/>
        </p:nvSpPr>
        <p:spPr>
          <a:xfrm>
            <a:off x="2424953" y="4450672"/>
            <a:ext cx="8086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Conduction: Transfer of heat through contact, collision, and transfer of molecular vibrations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is transferred from hot to cold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Molecules with high kinetic energy (hot) come in contact with molecules with less kinetic energy (cooler) and transfer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kinetic energy objects decrease in kinetic energy as a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 is a bad conductor, so the transfer of heat is carried out in another method</a:t>
            </a:r>
          </a:p>
        </p:txBody>
      </p:sp>
    </p:spTree>
    <p:extLst>
      <p:ext uri="{BB962C8B-B14F-4D97-AF65-F5344CB8AC3E}">
        <p14:creationId xmlns:p14="http://schemas.microsoft.com/office/powerpoint/2010/main" val="390060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B1B1-83B8-45CE-ACEF-2DC42958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793" y="-13445"/>
            <a:ext cx="10018713" cy="1752599"/>
          </a:xfrm>
        </p:spPr>
        <p:txBody>
          <a:bodyPr/>
          <a:lstStyle/>
          <a:p>
            <a:r>
              <a:rPr lang="en-US" dirty="0"/>
              <a:t>Convection</a:t>
            </a:r>
          </a:p>
        </p:txBody>
      </p:sp>
      <p:pic>
        <p:nvPicPr>
          <p:cNvPr id="1026" name="Picture 2" descr="http://media.web.britannica.com/eb-media/25/163625-050-E17EBAC6.jpg">
            <a:extLst>
              <a:ext uri="{FF2B5EF4-FFF2-40B4-BE49-F238E27FC236}">
                <a16:creationId xmlns:a16="http://schemas.microsoft.com/office/drawing/2014/main" id="{0798BA59-B4F4-4D64-AD17-470F968C58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52" y="2187387"/>
            <a:ext cx="3388659" cy="33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046CA-E8D3-4468-871F-9BAE04126F97}"/>
              </a:ext>
            </a:extLst>
          </p:cNvPr>
          <p:cNvSpPr txBox="1"/>
          <p:nvPr/>
        </p:nvSpPr>
        <p:spPr>
          <a:xfrm>
            <a:off x="5105400" y="1864438"/>
            <a:ext cx="6991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Convection: vertical fluid motion of a gas or liquid due to buoyancy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Ideal gas law can tell us why warm air rises and cold air sinks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PV=</a:t>
            </a:r>
            <a:r>
              <a:rPr lang="en-US" b="1" dirty="0" err="1"/>
              <a:t>nRT</a:t>
            </a:r>
            <a:r>
              <a:rPr lang="en-US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P=</a:t>
            </a:r>
            <a:r>
              <a:rPr lang="en-US" b="1" dirty="0" err="1"/>
              <a:t>ρRT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 is pressure, V is volume, n is # of moles of gas (similar to mass), R is gas constant, T is temperature, and ρ is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 pressure stays equal to environmental pressure; assume mass stays constant (n is constant)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temperature increases, volume must increase </a:t>
            </a:r>
            <a:r>
              <a:rPr lang="en-US" dirty="0">
                <a:sym typeface="Wingdings" panose="05000000000000000000" pitchFamily="2" charset="2"/>
              </a:rPr>
              <a:t> the “parcel” expands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As temperature increases and volume increases, density decreases  less dense objects rise, denser objects sink  net heat transfer upward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7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6A7B-7A35-44B8-9189-D08D7D47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“Thermals”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0C4293BB-FBED-4E7B-8E93-FE6E2D3B6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06" y="2172597"/>
            <a:ext cx="471221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85CDB-215C-47C6-9B6E-CE1EC6B28780}"/>
              </a:ext>
            </a:extLst>
          </p:cNvPr>
          <p:cNvSpPr txBox="1"/>
          <p:nvPr/>
        </p:nvSpPr>
        <p:spPr>
          <a:xfrm>
            <a:off x="6396318" y="2317377"/>
            <a:ext cx="4899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Pockets of warm air that conduct heat from the surface </a:t>
            </a:r>
            <a:r>
              <a:rPr lang="en-US" sz="2000" dirty="0">
                <a:sym typeface="Wingdings" panose="05000000000000000000" pitchFamily="2" charset="2"/>
              </a:rPr>
              <a:t> thermal expansion  pocket of air rises and cools (can then condense to form clouds)  continues rising until it’s equal to environmental temperature</a:t>
            </a:r>
          </a:p>
        </p:txBody>
      </p:sp>
    </p:spTree>
    <p:extLst>
      <p:ext uri="{BB962C8B-B14F-4D97-AF65-F5344CB8AC3E}">
        <p14:creationId xmlns:p14="http://schemas.microsoft.com/office/powerpoint/2010/main" val="241487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385B-D9DA-4ED3-9EF1-76327F6B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5208"/>
            <a:ext cx="10018713" cy="1477391"/>
          </a:xfrm>
        </p:spPr>
        <p:txBody>
          <a:bodyPr/>
          <a:lstStyle/>
          <a:p>
            <a:r>
              <a:rPr lang="en-US" dirty="0"/>
              <a:t>Radiation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801341-45C0-4D5C-9818-EA37A21E5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00" t="31102" r="58929" b="43664"/>
          <a:stretch/>
        </p:blipFill>
        <p:spPr>
          <a:xfrm>
            <a:off x="1568215" y="1756275"/>
            <a:ext cx="4168588" cy="1934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66F47-28A2-4424-B6B7-2D3325F0D4F2}"/>
              </a:ext>
            </a:extLst>
          </p:cNvPr>
          <p:cNvSpPr txBox="1"/>
          <p:nvPr/>
        </p:nvSpPr>
        <p:spPr>
          <a:xfrm>
            <a:off x="6015990" y="1878551"/>
            <a:ext cx="56829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think of electromagnetic radiation as waves of energy whose properties are dependent on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temperature objects emit higher energy waves (smaller wavelengths or larger frequency); colder objects emit lower energy waves (larger wavelengths or smaller frequency)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frequency (crest to trough pulsation) waves have smaller wavelengths (crest to crest distance)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you hear “longwave” or  “thermal” radiation, we are usually talking about infrared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you hear “shortwave” or “solar” radiation, we are typically talking about ultraviolet or visible radiation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A2941A38-129E-4B04-8C0D-7EE715DD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8" y="3805515"/>
            <a:ext cx="4167661" cy="26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2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E527-AEB2-497E-90B2-C2BBAD2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6897"/>
            <a:ext cx="10018713" cy="1752599"/>
          </a:xfrm>
        </p:spPr>
        <p:txBody>
          <a:bodyPr/>
          <a:lstStyle/>
          <a:p>
            <a:r>
              <a:rPr lang="en-US" dirty="0"/>
              <a:t>Radiation 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84A8016C-DC6A-44A6-8779-70AED17866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79" y="1388682"/>
            <a:ext cx="5908797" cy="34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700088-BE02-4F0F-9116-BCE6541BD9F8}"/>
              </a:ext>
            </a:extLst>
          </p:cNvPr>
          <p:cNvSpPr txBox="1"/>
          <p:nvPr/>
        </p:nvSpPr>
        <p:spPr>
          <a:xfrm>
            <a:off x="7521388" y="1483659"/>
            <a:ext cx="41461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 is much hotter than Earth, so it emits most energy in the Ultraviolet to short Infrared wavelengths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Peaks at the visible spectrum (max at yellow)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Emits mostly Infrared (~50%)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Earth’s emission spectra peaks in the Infrared</a:t>
            </a:r>
          </a:p>
        </p:txBody>
      </p:sp>
    </p:spTree>
    <p:extLst>
      <p:ext uri="{BB962C8B-B14F-4D97-AF65-F5344CB8AC3E}">
        <p14:creationId xmlns:p14="http://schemas.microsoft.com/office/powerpoint/2010/main" val="316464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D4376-4192-4732-8FD5-C9D64CEB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652" y="35863"/>
            <a:ext cx="10018713" cy="1752599"/>
          </a:xfrm>
        </p:spPr>
        <p:txBody>
          <a:bodyPr/>
          <a:lstStyle/>
          <a:p>
            <a:r>
              <a:rPr lang="en-US" dirty="0"/>
              <a:t>Radiative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3535B-E8FA-4B66-82CC-E792145AF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698810"/>
            <a:ext cx="6494278" cy="444649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Transmission: waves are able to travel through object</a:t>
            </a:r>
          </a:p>
          <a:p>
            <a:r>
              <a:rPr lang="en-US" dirty="0"/>
              <a:t>Absorption: radiation absorbed and converted to kinetic energy / heat </a:t>
            </a:r>
            <a:r>
              <a:rPr lang="en-US" dirty="0">
                <a:sym typeface="Wingdings" panose="05000000000000000000" pitchFamily="2" charset="2"/>
              </a:rPr>
              <a:t> can be re-emitted as thermal radiation</a:t>
            </a:r>
            <a:endParaRPr lang="en-US" dirty="0"/>
          </a:p>
          <a:p>
            <a:r>
              <a:rPr lang="en-US" dirty="0"/>
              <a:t>Reflection: turning back of a wave, without entering the medium (ex. A red apple would absorb all visible radiation except for red, which it reflects)</a:t>
            </a:r>
          </a:p>
          <a:p>
            <a:pPr lvl="1"/>
            <a:r>
              <a:rPr lang="en-US" dirty="0"/>
              <a:t>Albedo = Fraction of incoming sunlight that is reflected by an object (snow has high albedo ~80-90%, but water has low albedo of ~10%)</a:t>
            </a:r>
          </a:p>
          <a:p>
            <a:pPr lvl="1"/>
            <a:endParaRPr lang="en-US" dirty="0"/>
          </a:p>
          <a:p>
            <a:r>
              <a:rPr lang="en-US" dirty="0"/>
              <a:t>Scattering: waves are deflected in numerous directions</a:t>
            </a:r>
          </a:p>
          <a:p>
            <a:endParaRPr lang="en-US" dirty="0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4115BF69-96DC-41C5-A48D-8D100A2F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00" y="1788462"/>
            <a:ext cx="4117896" cy="45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59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635</TotalTime>
  <Words>1011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Corbel</vt:lpstr>
      <vt:lpstr>Parallax</vt:lpstr>
      <vt:lpstr>Deadlines and such</vt:lpstr>
      <vt:lpstr>Deadlines and such</vt:lpstr>
      <vt:lpstr>Discussion 2/19: Heat and Energy transfer </vt:lpstr>
      <vt:lpstr>Conduction</vt:lpstr>
      <vt:lpstr>Convection</vt:lpstr>
      <vt:lpstr>Atmospheric “Thermals”</vt:lpstr>
      <vt:lpstr>Radiation</vt:lpstr>
      <vt:lpstr>Radiation </vt:lpstr>
      <vt:lpstr>Radiative Interactions</vt:lpstr>
      <vt:lpstr>Let’s put all three concepts together…</vt:lpstr>
      <vt:lpstr>Applications of Scattering</vt:lpstr>
      <vt:lpstr>Solar Zenith Angle</vt:lpstr>
      <vt:lpstr>Radiative Equilibrium</vt:lpstr>
      <vt:lpstr>Atmospheric Window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9/26: Heat and Energy transfer</dc:title>
  <dc:creator>Justin Hicks</dc:creator>
  <cp:lastModifiedBy>Joseph Knisely</cp:lastModifiedBy>
  <cp:revision>20</cp:revision>
  <dcterms:created xsi:type="dcterms:W3CDTF">2018-09-26T01:28:48Z</dcterms:created>
  <dcterms:modified xsi:type="dcterms:W3CDTF">2020-02-19T18:42:03Z</dcterms:modified>
</cp:coreProperties>
</file>