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1"/>
  </p:notesMasterIdLst>
  <p:sldIdLst>
    <p:sldId id="877" r:id="rId3"/>
    <p:sldId id="256" r:id="rId4"/>
    <p:sldId id="257" r:id="rId5"/>
    <p:sldId id="260" r:id="rId6"/>
    <p:sldId id="259" r:id="rId7"/>
    <p:sldId id="261" r:id="rId8"/>
    <p:sldId id="828" r:id="rId9"/>
    <p:sldId id="829" r:id="rId10"/>
    <p:sldId id="826" r:id="rId11"/>
    <p:sldId id="263" r:id="rId12"/>
    <p:sldId id="264" r:id="rId13"/>
    <p:sldId id="265" r:id="rId14"/>
    <p:sldId id="266" r:id="rId15"/>
    <p:sldId id="846" r:id="rId16"/>
    <p:sldId id="267" r:id="rId17"/>
    <p:sldId id="268" r:id="rId18"/>
    <p:sldId id="871" r:id="rId19"/>
    <p:sldId id="875" r:id="rId20"/>
    <p:sldId id="864" r:id="rId21"/>
    <p:sldId id="878" r:id="rId22"/>
    <p:sldId id="876" r:id="rId23"/>
    <p:sldId id="280" r:id="rId24"/>
    <p:sldId id="866" r:id="rId25"/>
    <p:sldId id="867" r:id="rId26"/>
    <p:sldId id="269" r:id="rId27"/>
    <p:sldId id="270" r:id="rId28"/>
    <p:sldId id="271" r:id="rId29"/>
    <p:sldId id="272"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8" roundtripDataSignature="AMtx7midwLA1+sIDFGPRXmyolMP4u6ng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214F5567-4107-473E-9189-5E1D5C40C912}" type="slidenum">
              <a:rPr lang="en-US" smtClean="0">
                <a:latin typeface="Arial" charset="0"/>
              </a:rPr>
              <a:pPr/>
              <a:t>18</a:t>
            </a:fld>
            <a:endParaRPr lang="en-US">
              <a:latin typeface="Arial" charset="0"/>
            </a:endParaRPr>
          </a:p>
        </p:txBody>
      </p:sp>
      <p:sp>
        <p:nvSpPr>
          <p:cNvPr id="23555" name="Rectangle 2"/>
          <p:cNvSpPr>
            <a:spLocks noGrp="1" noRot="1" noChangeAspect="1" noChangeArrowheads="1" noTextEdit="1"/>
          </p:cNvSpPr>
          <p:nvPr>
            <p:ph type="sldImg"/>
          </p:nvPr>
        </p:nvSpPr>
        <p:spPr>
          <a:xfrm>
            <a:off x="457200" y="730250"/>
            <a:ext cx="6400800" cy="3600450"/>
          </a:xfrm>
          <a:solidFill>
            <a:srgbClr val="FFFFFF"/>
          </a:solidFill>
          <a:ln/>
        </p:spPr>
      </p:sp>
      <p:sp>
        <p:nvSpPr>
          <p:cNvPr id="23556" name="Text Box 3"/>
          <p:cNvSpPr>
            <a:spLocks noGrp="1" noChangeArrowheads="1"/>
          </p:cNvSpPr>
          <p:nvPr>
            <p:ph type="body" idx="1"/>
          </p:nvPr>
        </p:nvSpPr>
        <p:spPr>
          <a:xfrm>
            <a:off x="731838" y="4559300"/>
            <a:ext cx="5853112" cy="4235450"/>
          </a:xfrm>
          <a:noFill/>
          <a:ln/>
        </p:spPr>
        <p:txBody>
          <a:bodyPr wrap="none" lIns="86741" tIns="43371" rIns="86741" bIns="43371" anchor="ctr"/>
          <a:lstStyle/>
          <a:p>
            <a:endParaRPr lang="en-US">
              <a:latin typeface="Arial" charset="0"/>
            </a:endParaRPr>
          </a:p>
        </p:txBody>
      </p:sp>
    </p:spTree>
    <p:extLst>
      <p:ext uri="{BB962C8B-B14F-4D97-AF65-F5344CB8AC3E}">
        <p14:creationId xmlns:p14="http://schemas.microsoft.com/office/powerpoint/2010/main" val="668963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4db26ca9f_3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4db26ca9f_3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44db26ca9f_3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31ACCC6-E4C1-42C9-8D96-6449CA9F6200}" type="slidenum">
              <a:rPr lang="en-US" smtClean="0">
                <a:latin typeface="Arial" charset="0"/>
              </a:rPr>
              <a:pPr/>
              <a:t>7</a:t>
            </a:fld>
            <a:endParaRPr lang="en-US">
              <a:latin typeface="Arial" charset="0"/>
            </a:endParaRPr>
          </a:p>
        </p:txBody>
      </p:sp>
      <p:sp>
        <p:nvSpPr>
          <p:cNvPr id="36867" name="Rectangle 2"/>
          <p:cNvSpPr>
            <a:spLocks noGrp="1" noRot="1" noChangeAspect="1" noChangeArrowheads="1" noTextEdit="1"/>
          </p:cNvSpPr>
          <p:nvPr>
            <p:ph type="sldImg"/>
          </p:nvPr>
        </p:nvSpPr>
        <p:spPr>
          <a:xfrm>
            <a:off x="457200" y="730250"/>
            <a:ext cx="6400800" cy="3600450"/>
          </a:xfrm>
          <a:solidFill>
            <a:srgbClr val="FFFFFF"/>
          </a:solidFill>
          <a:ln/>
        </p:spPr>
      </p:sp>
      <p:sp>
        <p:nvSpPr>
          <p:cNvPr id="36868" name="Text Box 3"/>
          <p:cNvSpPr>
            <a:spLocks noGrp="1" noChangeArrowheads="1"/>
          </p:cNvSpPr>
          <p:nvPr>
            <p:ph type="body" idx="1"/>
          </p:nvPr>
        </p:nvSpPr>
        <p:spPr>
          <a:xfrm>
            <a:off x="731838" y="4559300"/>
            <a:ext cx="5853112" cy="4235450"/>
          </a:xfrm>
          <a:noFill/>
          <a:ln/>
        </p:spPr>
        <p:txBody>
          <a:bodyPr wrap="none" lIns="86741" tIns="43371" rIns="86741" bIns="43371" anchor="ctr"/>
          <a:lstStyle/>
          <a:p>
            <a:endParaRPr lang="en-US">
              <a:latin typeface="Arial" charset="0"/>
            </a:endParaRPr>
          </a:p>
        </p:txBody>
      </p:sp>
    </p:spTree>
    <p:extLst>
      <p:ext uri="{BB962C8B-B14F-4D97-AF65-F5344CB8AC3E}">
        <p14:creationId xmlns:p14="http://schemas.microsoft.com/office/powerpoint/2010/main" val="1347996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31ACCC6-E4C1-42C9-8D96-6449CA9F6200}" type="slidenum">
              <a:rPr lang="en-US" smtClean="0">
                <a:latin typeface="Arial" charset="0"/>
              </a:rPr>
              <a:pPr/>
              <a:t>8</a:t>
            </a:fld>
            <a:endParaRPr lang="en-US">
              <a:latin typeface="Arial" charset="0"/>
            </a:endParaRPr>
          </a:p>
        </p:txBody>
      </p:sp>
      <p:sp>
        <p:nvSpPr>
          <p:cNvPr id="36867" name="Rectangle 2"/>
          <p:cNvSpPr>
            <a:spLocks noGrp="1" noRot="1" noChangeAspect="1" noChangeArrowheads="1" noTextEdit="1"/>
          </p:cNvSpPr>
          <p:nvPr>
            <p:ph type="sldImg"/>
          </p:nvPr>
        </p:nvSpPr>
        <p:spPr>
          <a:xfrm>
            <a:off x="457200" y="730250"/>
            <a:ext cx="6400800" cy="3600450"/>
          </a:xfrm>
          <a:solidFill>
            <a:srgbClr val="FFFFFF"/>
          </a:solidFill>
          <a:ln/>
        </p:spPr>
      </p:sp>
      <p:sp>
        <p:nvSpPr>
          <p:cNvPr id="36868" name="Text Box 3"/>
          <p:cNvSpPr>
            <a:spLocks noGrp="1" noChangeArrowheads="1"/>
          </p:cNvSpPr>
          <p:nvPr>
            <p:ph type="body" idx="1"/>
          </p:nvPr>
        </p:nvSpPr>
        <p:spPr>
          <a:xfrm>
            <a:off x="731838" y="4559300"/>
            <a:ext cx="5853112" cy="4235450"/>
          </a:xfrm>
          <a:noFill/>
          <a:ln/>
        </p:spPr>
        <p:txBody>
          <a:bodyPr wrap="none" lIns="86741" tIns="43371" rIns="86741" bIns="43371" anchor="ctr"/>
          <a:lstStyle/>
          <a:p>
            <a:endParaRPr lang="en-US">
              <a:latin typeface="Arial" charset="0"/>
            </a:endParaRPr>
          </a:p>
        </p:txBody>
      </p:sp>
    </p:spTree>
    <p:extLst>
      <p:ext uri="{BB962C8B-B14F-4D97-AF65-F5344CB8AC3E}">
        <p14:creationId xmlns:p14="http://schemas.microsoft.com/office/powerpoint/2010/main" val="77554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31ACCC6-E4C1-42C9-8D96-6449CA9F6200}" type="slidenum">
              <a:rPr lang="en-US" smtClean="0">
                <a:latin typeface="Arial" charset="0"/>
              </a:rPr>
              <a:pPr/>
              <a:t>9</a:t>
            </a:fld>
            <a:endParaRPr lang="en-US">
              <a:latin typeface="Arial" charset="0"/>
            </a:endParaRPr>
          </a:p>
        </p:txBody>
      </p:sp>
      <p:sp>
        <p:nvSpPr>
          <p:cNvPr id="36867" name="Rectangle 2"/>
          <p:cNvSpPr>
            <a:spLocks noGrp="1" noRot="1" noChangeAspect="1" noChangeArrowheads="1" noTextEdit="1"/>
          </p:cNvSpPr>
          <p:nvPr>
            <p:ph type="sldImg"/>
          </p:nvPr>
        </p:nvSpPr>
        <p:spPr>
          <a:xfrm>
            <a:off x="457200" y="730250"/>
            <a:ext cx="6400800" cy="3600450"/>
          </a:xfrm>
          <a:solidFill>
            <a:srgbClr val="FFFFFF"/>
          </a:solidFill>
          <a:ln/>
        </p:spPr>
      </p:sp>
      <p:sp>
        <p:nvSpPr>
          <p:cNvPr id="36868" name="Text Box 3"/>
          <p:cNvSpPr>
            <a:spLocks noGrp="1" noChangeArrowheads="1"/>
          </p:cNvSpPr>
          <p:nvPr>
            <p:ph type="body" idx="1"/>
          </p:nvPr>
        </p:nvSpPr>
        <p:spPr>
          <a:xfrm>
            <a:off x="731838" y="4559300"/>
            <a:ext cx="5853112" cy="4235450"/>
          </a:xfrm>
          <a:noFill/>
          <a:ln/>
        </p:spPr>
        <p:txBody>
          <a:bodyPr wrap="none" lIns="86741" tIns="43371" rIns="86741" bIns="43371" anchor="ctr"/>
          <a:lstStyle/>
          <a:p>
            <a:endParaRPr lang="en-US">
              <a:latin typeface="Arial" charset="0"/>
            </a:endParaRPr>
          </a:p>
        </p:txBody>
      </p:sp>
    </p:spTree>
    <p:extLst>
      <p:ext uri="{BB962C8B-B14F-4D97-AF65-F5344CB8AC3E}">
        <p14:creationId xmlns:p14="http://schemas.microsoft.com/office/powerpoint/2010/main" val="3284082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Times New Roman"/>
              <a:buNone/>
              <a:defRPr sz="60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Times New Roman"/>
                <a:ea typeface="Times New Roman"/>
                <a:cs typeface="Times New Roman"/>
                <a:sym typeface="Times New Roman"/>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309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2244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imes New Roman"/>
                <a:ea typeface="Times New Roman"/>
                <a:cs typeface="Times New Roman"/>
                <a:sym typeface="Times New Roman"/>
              </a:defRPr>
            </a:lvl1pPr>
            <a:lvl2pPr marL="0" marR="0" lvl="1" indent="0" algn="r" rtl="0">
              <a:spcBef>
                <a:spcPts val="0"/>
              </a:spcBef>
              <a:buNone/>
              <a:defRPr sz="1200">
                <a:solidFill>
                  <a:srgbClr val="888888"/>
                </a:solidFill>
                <a:latin typeface="Times New Roman"/>
                <a:ea typeface="Times New Roman"/>
                <a:cs typeface="Times New Roman"/>
                <a:sym typeface="Times New Roman"/>
              </a:defRPr>
            </a:lvl2pPr>
            <a:lvl3pPr marL="0" marR="0" lvl="2" indent="0" algn="r" rtl="0">
              <a:spcBef>
                <a:spcPts val="0"/>
              </a:spcBef>
              <a:buNone/>
              <a:defRPr sz="1200">
                <a:solidFill>
                  <a:srgbClr val="888888"/>
                </a:solidFill>
                <a:latin typeface="Times New Roman"/>
                <a:ea typeface="Times New Roman"/>
                <a:cs typeface="Times New Roman"/>
                <a:sym typeface="Times New Roman"/>
              </a:defRPr>
            </a:lvl3pPr>
            <a:lvl4pPr marL="0" marR="0" lvl="3" indent="0" algn="r" rtl="0">
              <a:spcBef>
                <a:spcPts val="0"/>
              </a:spcBef>
              <a:buNone/>
              <a:defRPr sz="1200">
                <a:solidFill>
                  <a:srgbClr val="888888"/>
                </a:solidFill>
                <a:latin typeface="Times New Roman"/>
                <a:ea typeface="Times New Roman"/>
                <a:cs typeface="Times New Roman"/>
                <a:sym typeface="Times New Roman"/>
              </a:defRPr>
            </a:lvl4pPr>
            <a:lvl5pPr marL="0" marR="0" lvl="4" indent="0" algn="r" rtl="0">
              <a:spcBef>
                <a:spcPts val="0"/>
              </a:spcBef>
              <a:buNone/>
              <a:defRPr sz="1200">
                <a:solidFill>
                  <a:srgbClr val="888888"/>
                </a:solidFill>
                <a:latin typeface="Times New Roman"/>
                <a:ea typeface="Times New Roman"/>
                <a:cs typeface="Times New Roman"/>
                <a:sym typeface="Times New Roman"/>
              </a:defRPr>
            </a:lvl5pPr>
            <a:lvl6pPr marL="0" marR="0" lvl="5" indent="0" algn="r" rtl="0">
              <a:spcBef>
                <a:spcPts val="0"/>
              </a:spcBef>
              <a:buNone/>
              <a:defRPr sz="1200">
                <a:solidFill>
                  <a:srgbClr val="888888"/>
                </a:solidFill>
                <a:latin typeface="Times New Roman"/>
                <a:ea typeface="Times New Roman"/>
                <a:cs typeface="Times New Roman"/>
                <a:sym typeface="Times New Roman"/>
              </a:defRPr>
            </a:lvl6pPr>
            <a:lvl7pPr marL="0" marR="0" lvl="6" indent="0" algn="r" rtl="0">
              <a:spcBef>
                <a:spcPts val="0"/>
              </a:spcBef>
              <a:buNone/>
              <a:defRPr sz="1200">
                <a:solidFill>
                  <a:srgbClr val="888888"/>
                </a:solidFill>
                <a:latin typeface="Times New Roman"/>
                <a:ea typeface="Times New Roman"/>
                <a:cs typeface="Times New Roman"/>
                <a:sym typeface="Times New Roman"/>
              </a:defRPr>
            </a:lvl7pPr>
            <a:lvl8pPr marL="0" marR="0" lvl="7" indent="0" algn="r" rtl="0">
              <a:spcBef>
                <a:spcPts val="0"/>
              </a:spcBef>
              <a:buNone/>
              <a:defRPr sz="1200">
                <a:solidFill>
                  <a:srgbClr val="888888"/>
                </a:solidFill>
                <a:latin typeface="Times New Roman"/>
                <a:ea typeface="Times New Roman"/>
                <a:cs typeface="Times New Roman"/>
                <a:sym typeface="Times New Roman"/>
              </a:defRPr>
            </a:lvl8pPr>
            <a:lvl9pPr marL="0" marR="0" lvl="8" indent="0" algn="r" rtl="0">
              <a:spcBef>
                <a:spcPts val="0"/>
              </a:spcBef>
              <a:buNone/>
              <a:defRPr sz="12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231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Times New Roman"/>
              <a:buNone/>
              <a:defRPr sz="60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Times New Roman"/>
                <a:ea typeface="Times New Roman"/>
                <a:cs typeface="Times New Roman"/>
                <a:sym typeface="Times New Roman"/>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Times New Roman"/>
                <a:ea typeface="Times New Roman"/>
                <a:cs typeface="Times New Roman"/>
                <a:sym typeface="Times New Roman"/>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imes New Roman"/>
                <a:ea typeface="Times New Roman"/>
                <a:cs typeface="Times New Roman"/>
                <a:sym typeface="Times New Roman"/>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imes New Roman"/>
                <a:ea typeface="Times New Roman"/>
                <a:cs typeface="Times New Roman"/>
                <a:sym typeface="Times New Roman"/>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imes New Roman"/>
                <a:ea typeface="Times New Roman"/>
                <a:cs typeface="Times New Roman"/>
                <a:sym typeface="Times New Roman"/>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imes New Roman"/>
                <a:ea typeface="Times New Roman"/>
                <a:cs typeface="Times New Roman"/>
                <a:sym typeface="Times New Roman"/>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imes New Roman"/>
                <a:ea typeface="Times New Roman"/>
                <a:cs typeface="Times New Roman"/>
                <a:sym typeface="Times New Roman"/>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imes New Roman"/>
                <a:ea typeface="Times New Roman"/>
                <a:cs typeface="Times New Roman"/>
                <a:sym typeface="Times New Roman"/>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imes New Roman"/>
                <a:ea typeface="Times New Roman"/>
                <a:cs typeface="Times New Roman"/>
                <a:sym typeface="Times New Roman"/>
              </a:defRPr>
            </a:lvl1pPr>
            <a:lvl2pPr marL="0" marR="0" lvl="1" indent="0" algn="r" rtl="0">
              <a:spcBef>
                <a:spcPts val="0"/>
              </a:spcBef>
              <a:buNone/>
              <a:defRPr sz="1200">
                <a:solidFill>
                  <a:srgbClr val="888888"/>
                </a:solidFill>
                <a:latin typeface="Times New Roman"/>
                <a:ea typeface="Times New Roman"/>
                <a:cs typeface="Times New Roman"/>
                <a:sym typeface="Times New Roman"/>
              </a:defRPr>
            </a:lvl2pPr>
            <a:lvl3pPr marL="0" marR="0" lvl="2" indent="0" algn="r" rtl="0">
              <a:spcBef>
                <a:spcPts val="0"/>
              </a:spcBef>
              <a:buNone/>
              <a:defRPr sz="1200">
                <a:solidFill>
                  <a:srgbClr val="888888"/>
                </a:solidFill>
                <a:latin typeface="Times New Roman"/>
                <a:ea typeface="Times New Roman"/>
                <a:cs typeface="Times New Roman"/>
                <a:sym typeface="Times New Roman"/>
              </a:defRPr>
            </a:lvl3pPr>
            <a:lvl4pPr marL="0" marR="0" lvl="3" indent="0" algn="r" rtl="0">
              <a:spcBef>
                <a:spcPts val="0"/>
              </a:spcBef>
              <a:buNone/>
              <a:defRPr sz="1200">
                <a:solidFill>
                  <a:srgbClr val="888888"/>
                </a:solidFill>
                <a:latin typeface="Times New Roman"/>
                <a:ea typeface="Times New Roman"/>
                <a:cs typeface="Times New Roman"/>
                <a:sym typeface="Times New Roman"/>
              </a:defRPr>
            </a:lvl4pPr>
            <a:lvl5pPr marL="0" marR="0" lvl="4" indent="0" algn="r" rtl="0">
              <a:spcBef>
                <a:spcPts val="0"/>
              </a:spcBef>
              <a:buNone/>
              <a:defRPr sz="1200">
                <a:solidFill>
                  <a:srgbClr val="888888"/>
                </a:solidFill>
                <a:latin typeface="Times New Roman"/>
                <a:ea typeface="Times New Roman"/>
                <a:cs typeface="Times New Roman"/>
                <a:sym typeface="Times New Roman"/>
              </a:defRPr>
            </a:lvl5pPr>
            <a:lvl6pPr marL="0" marR="0" lvl="5" indent="0" algn="r" rtl="0">
              <a:spcBef>
                <a:spcPts val="0"/>
              </a:spcBef>
              <a:buNone/>
              <a:defRPr sz="1200">
                <a:solidFill>
                  <a:srgbClr val="888888"/>
                </a:solidFill>
                <a:latin typeface="Times New Roman"/>
                <a:ea typeface="Times New Roman"/>
                <a:cs typeface="Times New Roman"/>
                <a:sym typeface="Times New Roman"/>
              </a:defRPr>
            </a:lvl6pPr>
            <a:lvl7pPr marL="0" marR="0" lvl="6" indent="0" algn="r" rtl="0">
              <a:spcBef>
                <a:spcPts val="0"/>
              </a:spcBef>
              <a:buNone/>
              <a:defRPr sz="1200">
                <a:solidFill>
                  <a:srgbClr val="888888"/>
                </a:solidFill>
                <a:latin typeface="Times New Roman"/>
                <a:ea typeface="Times New Roman"/>
                <a:cs typeface="Times New Roman"/>
                <a:sym typeface="Times New Roman"/>
              </a:defRPr>
            </a:lvl7pPr>
            <a:lvl8pPr marL="0" marR="0" lvl="7" indent="0" algn="r" rtl="0">
              <a:spcBef>
                <a:spcPts val="0"/>
              </a:spcBef>
              <a:buNone/>
              <a:defRPr sz="1200">
                <a:solidFill>
                  <a:srgbClr val="888888"/>
                </a:solidFill>
                <a:latin typeface="Times New Roman"/>
                <a:ea typeface="Times New Roman"/>
                <a:cs typeface="Times New Roman"/>
                <a:sym typeface="Times New Roman"/>
              </a:defRPr>
            </a:lvl8pPr>
            <a:lvl9pPr marL="0" marR="0" lvl="8" indent="0" algn="r" rtl="0">
              <a:spcBef>
                <a:spcPts val="0"/>
              </a:spcBef>
              <a:buNone/>
              <a:defRPr sz="12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4534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imes New Roman"/>
                <a:ea typeface="Times New Roman"/>
                <a:cs typeface="Times New Roman"/>
                <a:sym typeface="Times New Roman"/>
              </a:defRPr>
            </a:lvl1pPr>
            <a:lvl2pPr marL="0" marR="0" lvl="1" indent="0" algn="r" rtl="0">
              <a:spcBef>
                <a:spcPts val="0"/>
              </a:spcBef>
              <a:buNone/>
              <a:defRPr sz="1200">
                <a:solidFill>
                  <a:srgbClr val="888888"/>
                </a:solidFill>
                <a:latin typeface="Times New Roman"/>
                <a:ea typeface="Times New Roman"/>
                <a:cs typeface="Times New Roman"/>
                <a:sym typeface="Times New Roman"/>
              </a:defRPr>
            </a:lvl2pPr>
            <a:lvl3pPr marL="0" marR="0" lvl="2" indent="0" algn="r" rtl="0">
              <a:spcBef>
                <a:spcPts val="0"/>
              </a:spcBef>
              <a:buNone/>
              <a:defRPr sz="1200">
                <a:solidFill>
                  <a:srgbClr val="888888"/>
                </a:solidFill>
                <a:latin typeface="Times New Roman"/>
                <a:ea typeface="Times New Roman"/>
                <a:cs typeface="Times New Roman"/>
                <a:sym typeface="Times New Roman"/>
              </a:defRPr>
            </a:lvl3pPr>
            <a:lvl4pPr marL="0" marR="0" lvl="3" indent="0" algn="r" rtl="0">
              <a:spcBef>
                <a:spcPts val="0"/>
              </a:spcBef>
              <a:buNone/>
              <a:defRPr sz="1200">
                <a:solidFill>
                  <a:srgbClr val="888888"/>
                </a:solidFill>
                <a:latin typeface="Times New Roman"/>
                <a:ea typeface="Times New Roman"/>
                <a:cs typeface="Times New Roman"/>
                <a:sym typeface="Times New Roman"/>
              </a:defRPr>
            </a:lvl4pPr>
            <a:lvl5pPr marL="0" marR="0" lvl="4" indent="0" algn="r" rtl="0">
              <a:spcBef>
                <a:spcPts val="0"/>
              </a:spcBef>
              <a:buNone/>
              <a:defRPr sz="1200">
                <a:solidFill>
                  <a:srgbClr val="888888"/>
                </a:solidFill>
                <a:latin typeface="Times New Roman"/>
                <a:ea typeface="Times New Roman"/>
                <a:cs typeface="Times New Roman"/>
                <a:sym typeface="Times New Roman"/>
              </a:defRPr>
            </a:lvl5pPr>
            <a:lvl6pPr marL="0" marR="0" lvl="5" indent="0" algn="r" rtl="0">
              <a:spcBef>
                <a:spcPts val="0"/>
              </a:spcBef>
              <a:buNone/>
              <a:defRPr sz="1200">
                <a:solidFill>
                  <a:srgbClr val="888888"/>
                </a:solidFill>
                <a:latin typeface="Times New Roman"/>
                <a:ea typeface="Times New Roman"/>
                <a:cs typeface="Times New Roman"/>
                <a:sym typeface="Times New Roman"/>
              </a:defRPr>
            </a:lvl6pPr>
            <a:lvl7pPr marL="0" marR="0" lvl="6" indent="0" algn="r" rtl="0">
              <a:spcBef>
                <a:spcPts val="0"/>
              </a:spcBef>
              <a:buNone/>
              <a:defRPr sz="1200">
                <a:solidFill>
                  <a:srgbClr val="888888"/>
                </a:solidFill>
                <a:latin typeface="Times New Roman"/>
                <a:ea typeface="Times New Roman"/>
                <a:cs typeface="Times New Roman"/>
                <a:sym typeface="Times New Roman"/>
              </a:defRPr>
            </a:lvl7pPr>
            <a:lvl8pPr marL="0" marR="0" lvl="7" indent="0" algn="r" rtl="0">
              <a:spcBef>
                <a:spcPts val="0"/>
              </a:spcBef>
              <a:buNone/>
              <a:defRPr sz="1200">
                <a:solidFill>
                  <a:srgbClr val="888888"/>
                </a:solidFill>
                <a:latin typeface="Times New Roman"/>
                <a:ea typeface="Times New Roman"/>
                <a:cs typeface="Times New Roman"/>
                <a:sym typeface="Times New Roman"/>
              </a:defRPr>
            </a:lvl8pPr>
            <a:lvl9pPr marL="0" marR="0" lvl="8" indent="0" algn="r" rtl="0">
              <a:spcBef>
                <a:spcPts val="0"/>
              </a:spcBef>
              <a:buNone/>
              <a:defRPr sz="12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1568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imes New Roman"/>
                <a:ea typeface="Times New Roman"/>
                <a:cs typeface="Times New Roman"/>
                <a:sym typeface="Times New Roman"/>
              </a:defRPr>
            </a:lvl1pPr>
            <a:lvl2pPr marL="0" marR="0" lvl="1" indent="0" algn="r" rtl="0">
              <a:spcBef>
                <a:spcPts val="0"/>
              </a:spcBef>
              <a:buNone/>
              <a:defRPr sz="1200">
                <a:solidFill>
                  <a:srgbClr val="888888"/>
                </a:solidFill>
                <a:latin typeface="Times New Roman"/>
                <a:ea typeface="Times New Roman"/>
                <a:cs typeface="Times New Roman"/>
                <a:sym typeface="Times New Roman"/>
              </a:defRPr>
            </a:lvl2pPr>
            <a:lvl3pPr marL="0" marR="0" lvl="2" indent="0" algn="r" rtl="0">
              <a:spcBef>
                <a:spcPts val="0"/>
              </a:spcBef>
              <a:buNone/>
              <a:defRPr sz="1200">
                <a:solidFill>
                  <a:srgbClr val="888888"/>
                </a:solidFill>
                <a:latin typeface="Times New Roman"/>
                <a:ea typeface="Times New Roman"/>
                <a:cs typeface="Times New Roman"/>
                <a:sym typeface="Times New Roman"/>
              </a:defRPr>
            </a:lvl3pPr>
            <a:lvl4pPr marL="0" marR="0" lvl="3" indent="0" algn="r" rtl="0">
              <a:spcBef>
                <a:spcPts val="0"/>
              </a:spcBef>
              <a:buNone/>
              <a:defRPr sz="1200">
                <a:solidFill>
                  <a:srgbClr val="888888"/>
                </a:solidFill>
                <a:latin typeface="Times New Roman"/>
                <a:ea typeface="Times New Roman"/>
                <a:cs typeface="Times New Roman"/>
                <a:sym typeface="Times New Roman"/>
              </a:defRPr>
            </a:lvl4pPr>
            <a:lvl5pPr marL="0" marR="0" lvl="4" indent="0" algn="r" rtl="0">
              <a:spcBef>
                <a:spcPts val="0"/>
              </a:spcBef>
              <a:buNone/>
              <a:defRPr sz="1200">
                <a:solidFill>
                  <a:srgbClr val="888888"/>
                </a:solidFill>
                <a:latin typeface="Times New Roman"/>
                <a:ea typeface="Times New Roman"/>
                <a:cs typeface="Times New Roman"/>
                <a:sym typeface="Times New Roman"/>
              </a:defRPr>
            </a:lvl5pPr>
            <a:lvl6pPr marL="0" marR="0" lvl="5" indent="0" algn="r" rtl="0">
              <a:spcBef>
                <a:spcPts val="0"/>
              </a:spcBef>
              <a:buNone/>
              <a:defRPr sz="1200">
                <a:solidFill>
                  <a:srgbClr val="888888"/>
                </a:solidFill>
                <a:latin typeface="Times New Roman"/>
                <a:ea typeface="Times New Roman"/>
                <a:cs typeface="Times New Roman"/>
                <a:sym typeface="Times New Roman"/>
              </a:defRPr>
            </a:lvl6pPr>
            <a:lvl7pPr marL="0" marR="0" lvl="6" indent="0" algn="r" rtl="0">
              <a:spcBef>
                <a:spcPts val="0"/>
              </a:spcBef>
              <a:buNone/>
              <a:defRPr sz="1200">
                <a:solidFill>
                  <a:srgbClr val="888888"/>
                </a:solidFill>
                <a:latin typeface="Times New Roman"/>
                <a:ea typeface="Times New Roman"/>
                <a:cs typeface="Times New Roman"/>
                <a:sym typeface="Times New Roman"/>
              </a:defRPr>
            </a:lvl7pPr>
            <a:lvl8pPr marL="0" marR="0" lvl="7" indent="0" algn="r" rtl="0">
              <a:spcBef>
                <a:spcPts val="0"/>
              </a:spcBef>
              <a:buNone/>
              <a:defRPr sz="1200">
                <a:solidFill>
                  <a:srgbClr val="888888"/>
                </a:solidFill>
                <a:latin typeface="Times New Roman"/>
                <a:ea typeface="Times New Roman"/>
                <a:cs typeface="Times New Roman"/>
                <a:sym typeface="Times New Roman"/>
              </a:defRPr>
            </a:lvl8pPr>
            <a:lvl9pPr marL="0" marR="0" lvl="8" indent="0" algn="r" rtl="0">
              <a:spcBef>
                <a:spcPts val="0"/>
              </a:spcBef>
              <a:buNone/>
              <a:defRPr sz="12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9445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imes New Roman"/>
                <a:ea typeface="Times New Roman"/>
                <a:cs typeface="Times New Roman"/>
                <a:sym typeface="Times New Roman"/>
              </a:defRPr>
            </a:lvl1pPr>
            <a:lvl2pPr marL="0" marR="0" lvl="1" indent="0" algn="r" rtl="0">
              <a:spcBef>
                <a:spcPts val="0"/>
              </a:spcBef>
              <a:buNone/>
              <a:defRPr sz="1200">
                <a:solidFill>
                  <a:srgbClr val="888888"/>
                </a:solidFill>
                <a:latin typeface="Times New Roman"/>
                <a:ea typeface="Times New Roman"/>
                <a:cs typeface="Times New Roman"/>
                <a:sym typeface="Times New Roman"/>
              </a:defRPr>
            </a:lvl2pPr>
            <a:lvl3pPr marL="0" marR="0" lvl="2" indent="0" algn="r" rtl="0">
              <a:spcBef>
                <a:spcPts val="0"/>
              </a:spcBef>
              <a:buNone/>
              <a:defRPr sz="1200">
                <a:solidFill>
                  <a:srgbClr val="888888"/>
                </a:solidFill>
                <a:latin typeface="Times New Roman"/>
                <a:ea typeface="Times New Roman"/>
                <a:cs typeface="Times New Roman"/>
                <a:sym typeface="Times New Roman"/>
              </a:defRPr>
            </a:lvl3pPr>
            <a:lvl4pPr marL="0" marR="0" lvl="3" indent="0" algn="r" rtl="0">
              <a:spcBef>
                <a:spcPts val="0"/>
              </a:spcBef>
              <a:buNone/>
              <a:defRPr sz="1200">
                <a:solidFill>
                  <a:srgbClr val="888888"/>
                </a:solidFill>
                <a:latin typeface="Times New Roman"/>
                <a:ea typeface="Times New Roman"/>
                <a:cs typeface="Times New Roman"/>
                <a:sym typeface="Times New Roman"/>
              </a:defRPr>
            </a:lvl4pPr>
            <a:lvl5pPr marL="0" marR="0" lvl="4" indent="0" algn="r" rtl="0">
              <a:spcBef>
                <a:spcPts val="0"/>
              </a:spcBef>
              <a:buNone/>
              <a:defRPr sz="1200">
                <a:solidFill>
                  <a:srgbClr val="888888"/>
                </a:solidFill>
                <a:latin typeface="Times New Roman"/>
                <a:ea typeface="Times New Roman"/>
                <a:cs typeface="Times New Roman"/>
                <a:sym typeface="Times New Roman"/>
              </a:defRPr>
            </a:lvl5pPr>
            <a:lvl6pPr marL="0" marR="0" lvl="5" indent="0" algn="r" rtl="0">
              <a:spcBef>
                <a:spcPts val="0"/>
              </a:spcBef>
              <a:buNone/>
              <a:defRPr sz="1200">
                <a:solidFill>
                  <a:srgbClr val="888888"/>
                </a:solidFill>
                <a:latin typeface="Times New Roman"/>
                <a:ea typeface="Times New Roman"/>
                <a:cs typeface="Times New Roman"/>
                <a:sym typeface="Times New Roman"/>
              </a:defRPr>
            </a:lvl6pPr>
            <a:lvl7pPr marL="0" marR="0" lvl="6" indent="0" algn="r" rtl="0">
              <a:spcBef>
                <a:spcPts val="0"/>
              </a:spcBef>
              <a:buNone/>
              <a:defRPr sz="1200">
                <a:solidFill>
                  <a:srgbClr val="888888"/>
                </a:solidFill>
                <a:latin typeface="Times New Roman"/>
                <a:ea typeface="Times New Roman"/>
                <a:cs typeface="Times New Roman"/>
                <a:sym typeface="Times New Roman"/>
              </a:defRPr>
            </a:lvl7pPr>
            <a:lvl8pPr marL="0" marR="0" lvl="7" indent="0" algn="r" rtl="0">
              <a:spcBef>
                <a:spcPts val="0"/>
              </a:spcBef>
              <a:buNone/>
              <a:defRPr sz="1200">
                <a:solidFill>
                  <a:srgbClr val="888888"/>
                </a:solidFill>
                <a:latin typeface="Times New Roman"/>
                <a:ea typeface="Times New Roman"/>
                <a:cs typeface="Times New Roman"/>
                <a:sym typeface="Times New Roman"/>
              </a:defRPr>
            </a:lvl8pPr>
            <a:lvl9pPr marL="0" marR="0" lvl="8" indent="0" algn="r" rtl="0">
              <a:spcBef>
                <a:spcPts val="0"/>
              </a:spcBef>
              <a:buNone/>
              <a:defRPr sz="12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4176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imes New Roman"/>
                <a:ea typeface="Times New Roman"/>
                <a:cs typeface="Times New Roman"/>
                <a:sym typeface="Times New Roman"/>
              </a:defRPr>
            </a:lvl1pPr>
            <a:lvl2pPr marL="0" marR="0" lvl="1" indent="0" algn="r" rtl="0">
              <a:spcBef>
                <a:spcPts val="0"/>
              </a:spcBef>
              <a:buNone/>
              <a:defRPr sz="1200">
                <a:solidFill>
                  <a:srgbClr val="888888"/>
                </a:solidFill>
                <a:latin typeface="Times New Roman"/>
                <a:ea typeface="Times New Roman"/>
                <a:cs typeface="Times New Roman"/>
                <a:sym typeface="Times New Roman"/>
              </a:defRPr>
            </a:lvl2pPr>
            <a:lvl3pPr marL="0" marR="0" lvl="2" indent="0" algn="r" rtl="0">
              <a:spcBef>
                <a:spcPts val="0"/>
              </a:spcBef>
              <a:buNone/>
              <a:defRPr sz="1200">
                <a:solidFill>
                  <a:srgbClr val="888888"/>
                </a:solidFill>
                <a:latin typeface="Times New Roman"/>
                <a:ea typeface="Times New Roman"/>
                <a:cs typeface="Times New Roman"/>
                <a:sym typeface="Times New Roman"/>
              </a:defRPr>
            </a:lvl3pPr>
            <a:lvl4pPr marL="0" marR="0" lvl="3" indent="0" algn="r" rtl="0">
              <a:spcBef>
                <a:spcPts val="0"/>
              </a:spcBef>
              <a:buNone/>
              <a:defRPr sz="1200">
                <a:solidFill>
                  <a:srgbClr val="888888"/>
                </a:solidFill>
                <a:latin typeface="Times New Roman"/>
                <a:ea typeface="Times New Roman"/>
                <a:cs typeface="Times New Roman"/>
                <a:sym typeface="Times New Roman"/>
              </a:defRPr>
            </a:lvl4pPr>
            <a:lvl5pPr marL="0" marR="0" lvl="4" indent="0" algn="r" rtl="0">
              <a:spcBef>
                <a:spcPts val="0"/>
              </a:spcBef>
              <a:buNone/>
              <a:defRPr sz="1200">
                <a:solidFill>
                  <a:srgbClr val="888888"/>
                </a:solidFill>
                <a:latin typeface="Times New Roman"/>
                <a:ea typeface="Times New Roman"/>
                <a:cs typeface="Times New Roman"/>
                <a:sym typeface="Times New Roman"/>
              </a:defRPr>
            </a:lvl5pPr>
            <a:lvl6pPr marL="0" marR="0" lvl="5" indent="0" algn="r" rtl="0">
              <a:spcBef>
                <a:spcPts val="0"/>
              </a:spcBef>
              <a:buNone/>
              <a:defRPr sz="1200">
                <a:solidFill>
                  <a:srgbClr val="888888"/>
                </a:solidFill>
                <a:latin typeface="Times New Roman"/>
                <a:ea typeface="Times New Roman"/>
                <a:cs typeface="Times New Roman"/>
                <a:sym typeface="Times New Roman"/>
              </a:defRPr>
            </a:lvl6pPr>
            <a:lvl7pPr marL="0" marR="0" lvl="6" indent="0" algn="r" rtl="0">
              <a:spcBef>
                <a:spcPts val="0"/>
              </a:spcBef>
              <a:buNone/>
              <a:defRPr sz="1200">
                <a:solidFill>
                  <a:srgbClr val="888888"/>
                </a:solidFill>
                <a:latin typeface="Times New Roman"/>
                <a:ea typeface="Times New Roman"/>
                <a:cs typeface="Times New Roman"/>
                <a:sym typeface="Times New Roman"/>
              </a:defRPr>
            </a:lvl7pPr>
            <a:lvl8pPr marL="0" marR="0" lvl="7" indent="0" algn="r" rtl="0">
              <a:spcBef>
                <a:spcPts val="0"/>
              </a:spcBef>
              <a:buNone/>
              <a:defRPr sz="1200">
                <a:solidFill>
                  <a:srgbClr val="888888"/>
                </a:solidFill>
                <a:latin typeface="Times New Roman"/>
                <a:ea typeface="Times New Roman"/>
                <a:cs typeface="Times New Roman"/>
                <a:sym typeface="Times New Roman"/>
              </a:defRPr>
            </a:lvl8pPr>
            <a:lvl9pPr marL="0" marR="0" lvl="8" indent="0" algn="r" rtl="0">
              <a:spcBef>
                <a:spcPts val="0"/>
              </a:spcBef>
              <a:buNone/>
              <a:defRPr sz="12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359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imes New Roman"/>
                <a:ea typeface="Times New Roman"/>
                <a:cs typeface="Times New Roman"/>
                <a:sym typeface="Times New Roman"/>
              </a:defRPr>
            </a:lvl1pPr>
            <a:lvl2pPr marL="0" marR="0" lvl="1" indent="0" algn="r" rtl="0">
              <a:spcBef>
                <a:spcPts val="0"/>
              </a:spcBef>
              <a:buNone/>
              <a:defRPr sz="1200">
                <a:solidFill>
                  <a:srgbClr val="888888"/>
                </a:solidFill>
                <a:latin typeface="Times New Roman"/>
                <a:ea typeface="Times New Roman"/>
                <a:cs typeface="Times New Roman"/>
                <a:sym typeface="Times New Roman"/>
              </a:defRPr>
            </a:lvl2pPr>
            <a:lvl3pPr marL="0" marR="0" lvl="2" indent="0" algn="r" rtl="0">
              <a:spcBef>
                <a:spcPts val="0"/>
              </a:spcBef>
              <a:buNone/>
              <a:defRPr sz="1200">
                <a:solidFill>
                  <a:srgbClr val="888888"/>
                </a:solidFill>
                <a:latin typeface="Times New Roman"/>
                <a:ea typeface="Times New Roman"/>
                <a:cs typeface="Times New Roman"/>
                <a:sym typeface="Times New Roman"/>
              </a:defRPr>
            </a:lvl3pPr>
            <a:lvl4pPr marL="0" marR="0" lvl="3" indent="0" algn="r" rtl="0">
              <a:spcBef>
                <a:spcPts val="0"/>
              </a:spcBef>
              <a:buNone/>
              <a:defRPr sz="1200">
                <a:solidFill>
                  <a:srgbClr val="888888"/>
                </a:solidFill>
                <a:latin typeface="Times New Roman"/>
                <a:ea typeface="Times New Roman"/>
                <a:cs typeface="Times New Roman"/>
                <a:sym typeface="Times New Roman"/>
              </a:defRPr>
            </a:lvl4pPr>
            <a:lvl5pPr marL="0" marR="0" lvl="4" indent="0" algn="r" rtl="0">
              <a:spcBef>
                <a:spcPts val="0"/>
              </a:spcBef>
              <a:buNone/>
              <a:defRPr sz="1200">
                <a:solidFill>
                  <a:srgbClr val="888888"/>
                </a:solidFill>
                <a:latin typeface="Times New Roman"/>
                <a:ea typeface="Times New Roman"/>
                <a:cs typeface="Times New Roman"/>
                <a:sym typeface="Times New Roman"/>
              </a:defRPr>
            </a:lvl5pPr>
            <a:lvl6pPr marL="0" marR="0" lvl="5" indent="0" algn="r" rtl="0">
              <a:spcBef>
                <a:spcPts val="0"/>
              </a:spcBef>
              <a:buNone/>
              <a:defRPr sz="1200">
                <a:solidFill>
                  <a:srgbClr val="888888"/>
                </a:solidFill>
                <a:latin typeface="Times New Roman"/>
                <a:ea typeface="Times New Roman"/>
                <a:cs typeface="Times New Roman"/>
                <a:sym typeface="Times New Roman"/>
              </a:defRPr>
            </a:lvl6pPr>
            <a:lvl7pPr marL="0" marR="0" lvl="6" indent="0" algn="r" rtl="0">
              <a:spcBef>
                <a:spcPts val="0"/>
              </a:spcBef>
              <a:buNone/>
              <a:defRPr sz="1200">
                <a:solidFill>
                  <a:srgbClr val="888888"/>
                </a:solidFill>
                <a:latin typeface="Times New Roman"/>
                <a:ea typeface="Times New Roman"/>
                <a:cs typeface="Times New Roman"/>
                <a:sym typeface="Times New Roman"/>
              </a:defRPr>
            </a:lvl7pPr>
            <a:lvl8pPr marL="0" marR="0" lvl="7" indent="0" algn="r" rtl="0">
              <a:spcBef>
                <a:spcPts val="0"/>
              </a:spcBef>
              <a:buNone/>
              <a:defRPr sz="1200">
                <a:solidFill>
                  <a:srgbClr val="888888"/>
                </a:solidFill>
                <a:latin typeface="Times New Roman"/>
                <a:ea typeface="Times New Roman"/>
                <a:cs typeface="Times New Roman"/>
                <a:sym typeface="Times New Roman"/>
              </a:defRPr>
            </a:lvl8pPr>
            <a:lvl9pPr marL="0" marR="0" lvl="8" indent="0" algn="r" rtl="0">
              <a:spcBef>
                <a:spcPts val="0"/>
              </a:spcBef>
              <a:buNone/>
              <a:defRPr sz="12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6847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imes New Roman"/>
                <a:ea typeface="Times New Roman"/>
                <a:cs typeface="Times New Roman"/>
                <a:sym typeface="Times New Roman"/>
              </a:defRPr>
            </a:lvl1pPr>
            <a:lvl2pPr marL="0" marR="0" lvl="1" indent="0" algn="r" rtl="0">
              <a:spcBef>
                <a:spcPts val="0"/>
              </a:spcBef>
              <a:buNone/>
              <a:defRPr sz="1200">
                <a:solidFill>
                  <a:srgbClr val="888888"/>
                </a:solidFill>
                <a:latin typeface="Times New Roman"/>
                <a:ea typeface="Times New Roman"/>
                <a:cs typeface="Times New Roman"/>
                <a:sym typeface="Times New Roman"/>
              </a:defRPr>
            </a:lvl2pPr>
            <a:lvl3pPr marL="0" marR="0" lvl="2" indent="0" algn="r" rtl="0">
              <a:spcBef>
                <a:spcPts val="0"/>
              </a:spcBef>
              <a:buNone/>
              <a:defRPr sz="1200">
                <a:solidFill>
                  <a:srgbClr val="888888"/>
                </a:solidFill>
                <a:latin typeface="Times New Roman"/>
                <a:ea typeface="Times New Roman"/>
                <a:cs typeface="Times New Roman"/>
                <a:sym typeface="Times New Roman"/>
              </a:defRPr>
            </a:lvl3pPr>
            <a:lvl4pPr marL="0" marR="0" lvl="3" indent="0" algn="r" rtl="0">
              <a:spcBef>
                <a:spcPts val="0"/>
              </a:spcBef>
              <a:buNone/>
              <a:defRPr sz="1200">
                <a:solidFill>
                  <a:srgbClr val="888888"/>
                </a:solidFill>
                <a:latin typeface="Times New Roman"/>
                <a:ea typeface="Times New Roman"/>
                <a:cs typeface="Times New Roman"/>
                <a:sym typeface="Times New Roman"/>
              </a:defRPr>
            </a:lvl4pPr>
            <a:lvl5pPr marL="0" marR="0" lvl="4" indent="0" algn="r" rtl="0">
              <a:spcBef>
                <a:spcPts val="0"/>
              </a:spcBef>
              <a:buNone/>
              <a:defRPr sz="1200">
                <a:solidFill>
                  <a:srgbClr val="888888"/>
                </a:solidFill>
                <a:latin typeface="Times New Roman"/>
                <a:ea typeface="Times New Roman"/>
                <a:cs typeface="Times New Roman"/>
                <a:sym typeface="Times New Roman"/>
              </a:defRPr>
            </a:lvl5pPr>
            <a:lvl6pPr marL="0" marR="0" lvl="5" indent="0" algn="r" rtl="0">
              <a:spcBef>
                <a:spcPts val="0"/>
              </a:spcBef>
              <a:buNone/>
              <a:defRPr sz="1200">
                <a:solidFill>
                  <a:srgbClr val="888888"/>
                </a:solidFill>
                <a:latin typeface="Times New Roman"/>
                <a:ea typeface="Times New Roman"/>
                <a:cs typeface="Times New Roman"/>
                <a:sym typeface="Times New Roman"/>
              </a:defRPr>
            </a:lvl6pPr>
            <a:lvl7pPr marL="0" marR="0" lvl="6" indent="0" algn="r" rtl="0">
              <a:spcBef>
                <a:spcPts val="0"/>
              </a:spcBef>
              <a:buNone/>
              <a:defRPr sz="1200">
                <a:solidFill>
                  <a:srgbClr val="888888"/>
                </a:solidFill>
                <a:latin typeface="Times New Roman"/>
                <a:ea typeface="Times New Roman"/>
                <a:cs typeface="Times New Roman"/>
                <a:sym typeface="Times New Roman"/>
              </a:defRPr>
            </a:lvl7pPr>
            <a:lvl8pPr marL="0" marR="0" lvl="7" indent="0" algn="r" rtl="0">
              <a:spcBef>
                <a:spcPts val="0"/>
              </a:spcBef>
              <a:buNone/>
              <a:defRPr sz="1200">
                <a:solidFill>
                  <a:srgbClr val="888888"/>
                </a:solidFill>
                <a:latin typeface="Times New Roman"/>
                <a:ea typeface="Times New Roman"/>
                <a:cs typeface="Times New Roman"/>
                <a:sym typeface="Times New Roman"/>
              </a:defRPr>
            </a:lvl8pPr>
            <a:lvl9pPr marL="0" marR="0" lvl="8" indent="0" algn="r" rtl="0">
              <a:spcBef>
                <a:spcPts val="0"/>
              </a:spcBef>
              <a:buNone/>
              <a:defRPr sz="12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65413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Times New Roman"/>
                <a:ea typeface="Times New Roman"/>
                <a:cs typeface="Times New Roman"/>
                <a:sym typeface="Times New Roman"/>
              </a:defRPr>
            </a:lvl1pPr>
            <a:lvl2pPr marL="0" marR="0" lvl="1" indent="0" algn="r" rtl="0">
              <a:spcBef>
                <a:spcPts val="0"/>
              </a:spcBef>
              <a:buNone/>
              <a:defRPr sz="1200">
                <a:solidFill>
                  <a:srgbClr val="888888"/>
                </a:solidFill>
                <a:latin typeface="Times New Roman"/>
                <a:ea typeface="Times New Roman"/>
                <a:cs typeface="Times New Roman"/>
                <a:sym typeface="Times New Roman"/>
              </a:defRPr>
            </a:lvl2pPr>
            <a:lvl3pPr marL="0" marR="0" lvl="2" indent="0" algn="r" rtl="0">
              <a:spcBef>
                <a:spcPts val="0"/>
              </a:spcBef>
              <a:buNone/>
              <a:defRPr sz="1200">
                <a:solidFill>
                  <a:srgbClr val="888888"/>
                </a:solidFill>
                <a:latin typeface="Times New Roman"/>
                <a:ea typeface="Times New Roman"/>
                <a:cs typeface="Times New Roman"/>
                <a:sym typeface="Times New Roman"/>
              </a:defRPr>
            </a:lvl3pPr>
            <a:lvl4pPr marL="0" marR="0" lvl="3" indent="0" algn="r" rtl="0">
              <a:spcBef>
                <a:spcPts val="0"/>
              </a:spcBef>
              <a:buNone/>
              <a:defRPr sz="1200">
                <a:solidFill>
                  <a:srgbClr val="888888"/>
                </a:solidFill>
                <a:latin typeface="Times New Roman"/>
                <a:ea typeface="Times New Roman"/>
                <a:cs typeface="Times New Roman"/>
                <a:sym typeface="Times New Roman"/>
              </a:defRPr>
            </a:lvl4pPr>
            <a:lvl5pPr marL="0" marR="0" lvl="4" indent="0" algn="r" rtl="0">
              <a:spcBef>
                <a:spcPts val="0"/>
              </a:spcBef>
              <a:buNone/>
              <a:defRPr sz="1200">
                <a:solidFill>
                  <a:srgbClr val="888888"/>
                </a:solidFill>
                <a:latin typeface="Times New Roman"/>
                <a:ea typeface="Times New Roman"/>
                <a:cs typeface="Times New Roman"/>
                <a:sym typeface="Times New Roman"/>
              </a:defRPr>
            </a:lvl5pPr>
            <a:lvl6pPr marL="0" marR="0" lvl="5" indent="0" algn="r" rtl="0">
              <a:spcBef>
                <a:spcPts val="0"/>
              </a:spcBef>
              <a:buNone/>
              <a:defRPr sz="1200">
                <a:solidFill>
                  <a:srgbClr val="888888"/>
                </a:solidFill>
                <a:latin typeface="Times New Roman"/>
                <a:ea typeface="Times New Roman"/>
                <a:cs typeface="Times New Roman"/>
                <a:sym typeface="Times New Roman"/>
              </a:defRPr>
            </a:lvl6pPr>
            <a:lvl7pPr marL="0" marR="0" lvl="6" indent="0" algn="r" rtl="0">
              <a:spcBef>
                <a:spcPts val="0"/>
              </a:spcBef>
              <a:buNone/>
              <a:defRPr sz="1200">
                <a:solidFill>
                  <a:srgbClr val="888888"/>
                </a:solidFill>
                <a:latin typeface="Times New Roman"/>
                <a:ea typeface="Times New Roman"/>
                <a:cs typeface="Times New Roman"/>
                <a:sym typeface="Times New Roman"/>
              </a:defRPr>
            </a:lvl7pPr>
            <a:lvl8pPr marL="0" marR="0" lvl="7" indent="0" algn="r" rtl="0">
              <a:spcBef>
                <a:spcPts val="0"/>
              </a:spcBef>
              <a:buNone/>
              <a:defRPr sz="1200">
                <a:solidFill>
                  <a:srgbClr val="888888"/>
                </a:solidFill>
                <a:latin typeface="Times New Roman"/>
                <a:ea typeface="Times New Roman"/>
                <a:cs typeface="Times New Roman"/>
                <a:sym typeface="Times New Roman"/>
              </a:defRPr>
            </a:lvl8pPr>
            <a:lvl9pPr marL="0" marR="0" lvl="8" indent="0" algn="r" rtl="0">
              <a:spcBef>
                <a:spcPts val="0"/>
              </a:spcBef>
              <a:buNone/>
              <a:defRPr sz="12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744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61152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6C9D54-B44A-41B4-8705-2F4374ACA5B9}"/>
              </a:ext>
            </a:extLst>
          </p:cNvPr>
          <p:cNvSpPr>
            <a:spLocks noGrp="1"/>
          </p:cNvSpPr>
          <p:nvPr>
            <p:ph type="body" idx="1"/>
          </p:nvPr>
        </p:nvSpPr>
        <p:spPr>
          <a:xfrm>
            <a:off x="423420" y="977211"/>
            <a:ext cx="11482633" cy="5018235"/>
          </a:xfrm>
        </p:spPr>
        <p:txBody>
          <a:bodyPr>
            <a:normAutofit/>
          </a:bodyPr>
          <a:lstStyle/>
          <a:p>
            <a:pPr marL="114300" indent="0">
              <a:buNone/>
            </a:pPr>
            <a:r>
              <a:rPr lang="en-US" sz="8400" dirty="0"/>
              <a:t>https://forms.gle/</a:t>
            </a:r>
          </a:p>
          <a:p>
            <a:pPr marL="114300" indent="0">
              <a:buNone/>
            </a:pPr>
            <a:r>
              <a:rPr lang="en-US" sz="8400" dirty="0"/>
              <a:t>	8NGrdRgnc2GqF4Zm8</a:t>
            </a:r>
          </a:p>
        </p:txBody>
      </p:sp>
      <p:sp>
        <p:nvSpPr>
          <p:cNvPr id="4" name="Slide Number Placeholder 3">
            <a:extLst>
              <a:ext uri="{FF2B5EF4-FFF2-40B4-BE49-F238E27FC236}">
                <a16:creationId xmlns:a16="http://schemas.microsoft.com/office/drawing/2014/main" id="{095A357C-BE88-45CC-90EA-5ED137EB27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1576668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title"/>
          </p:nvPr>
        </p:nvSpPr>
        <p:spPr>
          <a:xfrm>
            <a:off x="838199" y="157307"/>
            <a:ext cx="10515600"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400"/>
              <a:buFont typeface="Times New Roman"/>
              <a:buNone/>
            </a:pPr>
            <a:r>
              <a:rPr lang="en-US"/>
              <a:t>Spot the fronts!</a:t>
            </a:r>
            <a:endParaRPr/>
          </a:p>
        </p:txBody>
      </p:sp>
      <p:pic>
        <p:nvPicPr>
          <p:cNvPr id="172" name="Google Shape;172;p8"/>
          <p:cNvPicPr preferRelativeResize="0"/>
          <p:nvPr/>
        </p:nvPicPr>
        <p:blipFill rotWithShape="1">
          <a:blip r:embed="rId3">
            <a:alphaModFix/>
          </a:blip>
          <a:srcRect/>
          <a:stretch/>
        </p:blipFill>
        <p:spPr>
          <a:xfrm>
            <a:off x="2300287" y="1027906"/>
            <a:ext cx="7591425" cy="5181600"/>
          </a:xfrm>
          <a:prstGeom prst="rect">
            <a:avLst/>
          </a:prstGeom>
          <a:noFill/>
          <a:ln>
            <a:noFill/>
          </a:ln>
        </p:spPr>
      </p:pic>
      <p:sp>
        <p:nvSpPr>
          <p:cNvPr id="173" name="Google Shape;17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838199" y="157307"/>
            <a:ext cx="10515600"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400"/>
              <a:buFont typeface="Times New Roman"/>
              <a:buNone/>
            </a:pPr>
            <a:r>
              <a:rPr lang="en-US"/>
              <a:t>Spot the fronts!</a:t>
            </a:r>
            <a:endParaRPr/>
          </a:p>
        </p:txBody>
      </p:sp>
      <p:pic>
        <p:nvPicPr>
          <p:cNvPr id="179" name="Google Shape;179;p9"/>
          <p:cNvPicPr preferRelativeResize="0"/>
          <p:nvPr/>
        </p:nvPicPr>
        <p:blipFill rotWithShape="1">
          <a:blip r:embed="rId3">
            <a:alphaModFix/>
          </a:blip>
          <a:srcRect/>
          <a:stretch/>
        </p:blipFill>
        <p:spPr>
          <a:xfrm>
            <a:off x="2300287" y="1027906"/>
            <a:ext cx="7591425" cy="5181600"/>
          </a:xfrm>
          <a:prstGeom prst="rect">
            <a:avLst/>
          </a:prstGeom>
          <a:noFill/>
          <a:ln>
            <a:noFill/>
          </a:ln>
        </p:spPr>
      </p:pic>
      <p:sp>
        <p:nvSpPr>
          <p:cNvPr id="180" name="Google Shape;18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181" name="Google Shape;181;p9"/>
          <p:cNvPicPr preferRelativeResize="0"/>
          <p:nvPr/>
        </p:nvPicPr>
        <p:blipFill rotWithShape="1">
          <a:blip r:embed="rId4">
            <a:alphaModFix/>
          </a:blip>
          <a:srcRect/>
          <a:stretch/>
        </p:blipFill>
        <p:spPr>
          <a:xfrm>
            <a:off x="2290762" y="1015603"/>
            <a:ext cx="7600950" cy="5267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a:t>Other instruments meteorologists use</a:t>
            </a:r>
            <a:endParaRPr/>
          </a:p>
        </p:txBody>
      </p:sp>
      <p:sp>
        <p:nvSpPr>
          <p:cNvPr id="187" name="Google Shape;187;p10"/>
          <p:cNvSpPr txBox="1">
            <a:spLocks noGrp="1"/>
          </p:cNvSpPr>
          <p:nvPr>
            <p:ph type="body" idx="1"/>
          </p:nvPr>
        </p:nvSpPr>
        <p:spPr>
          <a:xfrm>
            <a:off x="365043" y="1690688"/>
            <a:ext cx="43434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Times New Roman"/>
              <a:buAutoNum type="arabicPeriod"/>
            </a:pPr>
            <a:r>
              <a:rPr lang="en-US" dirty="0"/>
              <a:t>Radiosonde/rawinsonde</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Thermometer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Hygrometer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Anemometer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Rain gauge</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Barometer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Radar</a:t>
            </a:r>
            <a:endParaRPr dirty="0"/>
          </a:p>
          <a:p>
            <a:pPr marL="514350" lvl="0" indent="-514350" algn="l" rtl="0">
              <a:lnSpc>
                <a:spcPct val="90000"/>
              </a:lnSpc>
              <a:spcBef>
                <a:spcPts val="1000"/>
              </a:spcBef>
              <a:spcAft>
                <a:spcPts val="0"/>
              </a:spcAft>
              <a:buClr>
                <a:schemeClr val="dk1"/>
              </a:buClr>
              <a:buSzPts val="2800"/>
              <a:buFont typeface="Times New Roman"/>
              <a:buAutoNum type="arabicPeriod"/>
            </a:pPr>
            <a:r>
              <a:rPr lang="en-US" dirty="0"/>
              <a:t>Satellite</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88" name="Google Shape;18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189" name="Google Shape;189;p10"/>
          <p:cNvPicPr preferRelativeResize="0"/>
          <p:nvPr/>
        </p:nvPicPr>
        <p:blipFill rotWithShape="1">
          <a:blip r:embed="rId3">
            <a:alphaModFix/>
          </a:blip>
          <a:srcRect t="26620" r="28182"/>
          <a:stretch/>
        </p:blipFill>
        <p:spPr>
          <a:xfrm>
            <a:off x="4501924" y="1178647"/>
            <a:ext cx="3019300" cy="2313708"/>
          </a:xfrm>
          <a:prstGeom prst="rect">
            <a:avLst/>
          </a:prstGeom>
          <a:noFill/>
          <a:ln>
            <a:noFill/>
          </a:ln>
        </p:spPr>
      </p:pic>
      <p:pic>
        <p:nvPicPr>
          <p:cNvPr id="190" name="Google Shape;190;p10" descr="Image may contain: cloud, sky and outdoor"/>
          <p:cNvPicPr preferRelativeResize="0"/>
          <p:nvPr/>
        </p:nvPicPr>
        <p:blipFill rotWithShape="1">
          <a:blip r:embed="rId4">
            <a:alphaModFix/>
          </a:blip>
          <a:srcRect/>
          <a:stretch/>
        </p:blipFill>
        <p:spPr>
          <a:xfrm>
            <a:off x="6738499" y="4738599"/>
            <a:ext cx="2475345" cy="1856509"/>
          </a:xfrm>
          <a:prstGeom prst="rect">
            <a:avLst/>
          </a:prstGeom>
          <a:noFill/>
          <a:ln>
            <a:noFill/>
          </a:ln>
        </p:spPr>
      </p:pic>
      <p:pic>
        <p:nvPicPr>
          <p:cNvPr id="191" name="Google Shape;191;p10" descr="Direct methods"/>
          <p:cNvPicPr preferRelativeResize="0"/>
          <p:nvPr/>
        </p:nvPicPr>
        <p:blipFill rotWithShape="1">
          <a:blip r:embed="rId5">
            <a:alphaModFix/>
          </a:blip>
          <a:srcRect l="17732" r="15394"/>
          <a:stretch/>
        </p:blipFill>
        <p:spPr>
          <a:xfrm>
            <a:off x="7766686" y="1358755"/>
            <a:ext cx="2140203" cy="2133600"/>
          </a:xfrm>
          <a:prstGeom prst="rect">
            <a:avLst/>
          </a:prstGeom>
          <a:noFill/>
          <a:ln>
            <a:noFill/>
          </a:ln>
        </p:spPr>
      </p:pic>
      <p:pic>
        <p:nvPicPr>
          <p:cNvPr id="192" name="Google Shape;192;p10" descr="Image result for hygrometer"/>
          <p:cNvPicPr preferRelativeResize="0"/>
          <p:nvPr/>
        </p:nvPicPr>
        <p:blipFill rotWithShape="1">
          <a:blip r:embed="rId6">
            <a:alphaModFix/>
          </a:blip>
          <a:srcRect/>
          <a:stretch/>
        </p:blipFill>
        <p:spPr>
          <a:xfrm>
            <a:off x="10152351" y="1170132"/>
            <a:ext cx="2065193" cy="2065193"/>
          </a:xfrm>
          <a:prstGeom prst="rect">
            <a:avLst/>
          </a:prstGeom>
          <a:noFill/>
          <a:ln>
            <a:noFill/>
          </a:ln>
        </p:spPr>
      </p:pic>
      <p:pic>
        <p:nvPicPr>
          <p:cNvPr id="193" name="Google Shape;193;p10" descr="Image may contain: plant and outdoor"/>
          <p:cNvPicPr preferRelativeResize="0"/>
          <p:nvPr/>
        </p:nvPicPr>
        <p:blipFill rotWithShape="1">
          <a:blip r:embed="rId7">
            <a:alphaModFix/>
          </a:blip>
          <a:srcRect/>
          <a:stretch/>
        </p:blipFill>
        <p:spPr>
          <a:xfrm>
            <a:off x="4749056" y="3479630"/>
            <a:ext cx="2140203" cy="2853604"/>
          </a:xfrm>
          <a:prstGeom prst="rect">
            <a:avLst/>
          </a:prstGeom>
          <a:noFill/>
          <a:ln>
            <a:noFill/>
          </a:ln>
        </p:spPr>
      </p:pic>
      <p:pic>
        <p:nvPicPr>
          <p:cNvPr id="194" name="Google Shape;194;p10" descr="Image result for anemometer"/>
          <p:cNvPicPr preferRelativeResize="0"/>
          <p:nvPr/>
        </p:nvPicPr>
        <p:blipFill rotWithShape="1">
          <a:blip r:embed="rId8">
            <a:alphaModFix/>
          </a:blip>
          <a:srcRect/>
          <a:stretch/>
        </p:blipFill>
        <p:spPr>
          <a:xfrm>
            <a:off x="8770930" y="3376108"/>
            <a:ext cx="2271918" cy="1437698"/>
          </a:xfrm>
          <a:prstGeom prst="rect">
            <a:avLst/>
          </a:prstGeom>
          <a:noFill/>
          <a:ln>
            <a:noFill/>
          </a:ln>
        </p:spPr>
      </p:pic>
      <p:pic>
        <p:nvPicPr>
          <p:cNvPr id="195" name="Google Shape;195;p10" descr="Image result for barometer"/>
          <p:cNvPicPr preferRelativeResize="0"/>
          <p:nvPr/>
        </p:nvPicPr>
        <p:blipFill rotWithShape="1">
          <a:blip r:embed="rId9">
            <a:alphaModFix/>
          </a:blip>
          <a:srcRect/>
          <a:stretch/>
        </p:blipFill>
        <p:spPr>
          <a:xfrm>
            <a:off x="3044686" y="5078702"/>
            <a:ext cx="1528719" cy="1563833"/>
          </a:xfrm>
          <a:prstGeom prst="rect">
            <a:avLst/>
          </a:prstGeom>
          <a:noFill/>
          <a:ln>
            <a:noFill/>
          </a:ln>
        </p:spPr>
      </p:pic>
      <p:pic>
        <p:nvPicPr>
          <p:cNvPr id="196" name="Google Shape;196;p10" descr="Image result for goes r"/>
          <p:cNvPicPr preferRelativeResize="0"/>
          <p:nvPr/>
        </p:nvPicPr>
        <p:blipFill rotWithShape="1">
          <a:blip r:embed="rId10">
            <a:alphaModFix/>
          </a:blip>
          <a:srcRect/>
          <a:stretch/>
        </p:blipFill>
        <p:spPr>
          <a:xfrm>
            <a:off x="9240283" y="5120699"/>
            <a:ext cx="2391619" cy="1350385"/>
          </a:xfrm>
          <a:prstGeom prst="rect">
            <a:avLst/>
          </a:prstGeom>
          <a:noFill/>
          <a:ln>
            <a:noFill/>
          </a:ln>
        </p:spPr>
      </p:pic>
      <p:sp>
        <p:nvSpPr>
          <p:cNvPr id="197" name="Google Shape;197;p10"/>
          <p:cNvSpPr txBox="1"/>
          <p:nvPr/>
        </p:nvSpPr>
        <p:spPr>
          <a:xfrm>
            <a:off x="4568052" y="1250002"/>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1</a:t>
            </a:r>
            <a:endParaRPr/>
          </a:p>
        </p:txBody>
      </p:sp>
      <p:sp>
        <p:nvSpPr>
          <p:cNvPr id="198" name="Google Shape;198;p10"/>
          <p:cNvSpPr txBox="1"/>
          <p:nvPr/>
        </p:nvSpPr>
        <p:spPr>
          <a:xfrm>
            <a:off x="8051078" y="2957258"/>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2</a:t>
            </a:r>
            <a:endParaRPr/>
          </a:p>
        </p:txBody>
      </p:sp>
      <p:sp>
        <p:nvSpPr>
          <p:cNvPr id="199" name="Google Shape;199;p10"/>
          <p:cNvSpPr txBox="1"/>
          <p:nvPr/>
        </p:nvSpPr>
        <p:spPr>
          <a:xfrm>
            <a:off x="10771286" y="1840251"/>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3</a:t>
            </a:r>
            <a:endParaRPr/>
          </a:p>
        </p:txBody>
      </p:sp>
      <p:sp>
        <p:nvSpPr>
          <p:cNvPr id="200" name="Google Shape;200;p10"/>
          <p:cNvSpPr txBox="1"/>
          <p:nvPr/>
        </p:nvSpPr>
        <p:spPr>
          <a:xfrm>
            <a:off x="8893841" y="3690484"/>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4</a:t>
            </a:r>
            <a:endParaRPr/>
          </a:p>
        </p:txBody>
      </p:sp>
      <p:sp>
        <p:nvSpPr>
          <p:cNvPr id="201" name="Google Shape;201;p10"/>
          <p:cNvSpPr txBox="1"/>
          <p:nvPr/>
        </p:nvSpPr>
        <p:spPr>
          <a:xfrm>
            <a:off x="6171616" y="3545762"/>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5</a:t>
            </a:r>
            <a:endParaRPr/>
          </a:p>
        </p:txBody>
      </p:sp>
      <p:sp>
        <p:nvSpPr>
          <p:cNvPr id="202" name="Google Shape;202;p10"/>
          <p:cNvSpPr txBox="1"/>
          <p:nvPr/>
        </p:nvSpPr>
        <p:spPr>
          <a:xfrm>
            <a:off x="3737031" y="6109980"/>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6</a:t>
            </a:r>
            <a:endParaRPr/>
          </a:p>
        </p:txBody>
      </p:sp>
      <p:sp>
        <p:nvSpPr>
          <p:cNvPr id="203" name="Google Shape;203;p10"/>
          <p:cNvSpPr txBox="1"/>
          <p:nvPr/>
        </p:nvSpPr>
        <p:spPr>
          <a:xfrm>
            <a:off x="7089800" y="6209419"/>
            <a:ext cx="412796" cy="3816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7</a:t>
            </a:r>
            <a:endParaRPr/>
          </a:p>
        </p:txBody>
      </p:sp>
      <p:sp>
        <p:nvSpPr>
          <p:cNvPr id="204" name="Google Shape;204;p10"/>
          <p:cNvSpPr txBox="1"/>
          <p:nvPr/>
        </p:nvSpPr>
        <p:spPr>
          <a:xfrm>
            <a:off x="9820472" y="5963902"/>
            <a:ext cx="4731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8</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a:t>Radar Review</a:t>
            </a:r>
            <a:endParaRPr/>
          </a:p>
        </p:txBody>
      </p:sp>
      <p:sp>
        <p:nvSpPr>
          <p:cNvPr id="210" name="Google Shape;210;p11"/>
          <p:cNvSpPr txBox="1">
            <a:spLocks noGrp="1"/>
          </p:cNvSpPr>
          <p:nvPr>
            <p:ph type="body" idx="1"/>
          </p:nvPr>
        </p:nvSpPr>
        <p:spPr>
          <a:xfrm>
            <a:off x="838199" y="1825625"/>
            <a:ext cx="590896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Sends out electromagnetic pulse and listens</a:t>
            </a:r>
            <a:endParaRPr/>
          </a:p>
          <a:p>
            <a:pPr marL="228600" lvl="0" indent="-228600" algn="l" rtl="0">
              <a:lnSpc>
                <a:spcPct val="90000"/>
              </a:lnSpc>
              <a:spcBef>
                <a:spcPts val="1000"/>
              </a:spcBef>
              <a:spcAft>
                <a:spcPts val="0"/>
              </a:spcAft>
              <a:buClr>
                <a:schemeClr val="dk1"/>
              </a:buClr>
              <a:buSzPts val="2800"/>
              <a:buChar char="•"/>
            </a:pPr>
            <a:r>
              <a:rPr lang="en-US"/>
              <a:t>Bounces off rain, dust, bugs, birds, hail, etc. </a:t>
            </a:r>
            <a:endParaRPr/>
          </a:p>
          <a:p>
            <a:pPr marL="228600" lvl="0" indent="-228600" algn="l" rtl="0">
              <a:lnSpc>
                <a:spcPct val="90000"/>
              </a:lnSpc>
              <a:spcBef>
                <a:spcPts val="1000"/>
              </a:spcBef>
              <a:spcAft>
                <a:spcPts val="0"/>
              </a:spcAft>
              <a:buClr>
                <a:schemeClr val="dk1"/>
              </a:buClr>
              <a:buSzPts val="2800"/>
              <a:buChar char="•"/>
            </a:pPr>
            <a:r>
              <a:rPr lang="en-US"/>
              <a:t>Energy returned will depict “echoes” on radar imagery</a:t>
            </a:r>
            <a:endParaRPr/>
          </a:p>
          <a:p>
            <a:pPr marL="228600" lvl="0" indent="-228600" algn="l" rtl="0">
              <a:lnSpc>
                <a:spcPct val="90000"/>
              </a:lnSpc>
              <a:spcBef>
                <a:spcPts val="1000"/>
              </a:spcBef>
              <a:spcAft>
                <a:spcPts val="0"/>
              </a:spcAft>
              <a:buClr>
                <a:schemeClr val="dk1"/>
              </a:buClr>
              <a:buSzPts val="2800"/>
              <a:buChar char="•"/>
            </a:pPr>
            <a:r>
              <a:rPr lang="en-US"/>
              <a:t>Can indicate hail, debris, wind direction/speed, total rainfall, and many more</a:t>
            </a:r>
            <a:endParaRPr/>
          </a:p>
          <a:p>
            <a:pPr marL="228600" lvl="0" indent="-50800" algn="l" rtl="0">
              <a:lnSpc>
                <a:spcPct val="90000"/>
              </a:lnSpc>
              <a:spcBef>
                <a:spcPts val="1000"/>
              </a:spcBef>
              <a:spcAft>
                <a:spcPts val="0"/>
              </a:spcAft>
              <a:buClr>
                <a:schemeClr val="dk1"/>
              </a:buClr>
              <a:buSzPts val="2800"/>
              <a:buNone/>
            </a:pPr>
            <a:endParaRPr/>
          </a:p>
        </p:txBody>
      </p:sp>
      <p:sp>
        <p:nvSpPr>
          <p:cNvPr id="211" name="Google Shape;21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12" name="Google Shape;212;p11" descr="Image result for doppler radar pulse return"/>
          <p:cNvPicPr preferRelativeResize="0"/>
          <p:nvPr/>
        </p:nvPicPr>
        <p:blipFill rotWithShape="1">
          <a:blip r:embed="rId3">
            <a:alphaModFix/>
          </a:blip>
          <a:srcRect/>
          <a:stretch/>
        </p:blipFill>
        <p:spPr>
          <a:xfrm>
            <a:off x="4897582" y="195263"/>
            <a:ext cx="2895600" cy="1495425"/>
          </a:xfrm>
          <a:prstGeom prst="rect">
            <a:avLst/>
          </a:prstGeom>
          <a:noFill/>
          <a:ln>
            <a:noFill/>
          </a:ln>
        </p:spPr>
      </p:pic>
      <p:pic>
        <p:nvPicPr>
          <p:cNvPr id="213" name="Google Shape;213;p11" descr="https://upload.wikimedia.org/wikipedia/commons/4/4c/Radar_image_of_the_2011_Joplin_tornado_May_22%2C_2011_2248Z.png"/>
          <p:cNvPicPr preferRelativeResize="0"/>
          <p:nvPr/>
        </p:nvPicPr>
        <p:blipFill rotWithShape="1">
          <a:blip r:embed="rId4">
            <a:alphaModFix/>
          </a:blip>
          <a:srcRect/>
          <a:stretch/>
        </p:blipFill>
        <p:spPr>
          <a:xfrm>
            <a:off x="7793182" y="551535"/>
            <a:ext cx="3186113" cy="1811264"/>
          </a:xfrm>
          <a:prstGeom prst="rect">
            <a:avLst/>
          </a:prstGeom>
          <a:noFill/>
          <a:ln>
            <a:noFill/>
          </a:ln>
        </p:spPr>
      </p:pic>
      <p:pic>
        <p:nvPicPr>
          <p:cNvPr id="214" name="Google Shape;214;p11" descr="Related image"/>
          <p:cNvPicPr preferRelativeResize="0"/>
          <p:nvPr/>
        </p:nvPicPr>
        <p:blipFill rotWithShape="1">
          <a:blip r:embed="rId5">
            <a:alphaModFix/>
          </a:blip>
          <a:srcRect/>
          <a:stretch/>
        </p:blipFill>
        <p:spPr>
          <a:xfrm>
            <a:off x="7445873" y="2910609"/>
            <a:ext cx="3907927" cy="3582266"/>
          </a:xfrm>
          <a:prstGeom prst="rect">
            <a:avLst/>
          </a:prstGeom>
          <a:noFill/>
          <a:ln>
            <a:noFill/>
          </a:ln>
        </p:spPr>
      </p:pic>
      <p:sp>
        <p:nvSpPr>
          <p:cNvPr id="215" name="Google Shape;215;p11"/>
          <p:cNvSpPr txBox="1"/>
          <p:nvPr/>
        </p:nvSpPr>
        <p:spPr>
          <a:xfrm>
            <a:off x="7224456" y="234180"/>
            <a:ext cx="432356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Joplin, MO EF-5 tornado (May 22, 2011)</a:t>
            </a:r>
            <a:endParaRPr/>
          </a:p>
        </p:txBody>
      </p:sp>
      <p:sp>
        <p:nvSpPr>
          <p:cNvPr id="216" name="Google Shape;216;p11"/>
          <p:cNvSpPr txBox="1"/>
          <p:nvPr/>
        </p:nvSpPr>
        <p:spPr>
          <a:xfrm>
            <a:off x="7224456" y="2549209"/>
            <a:ext cx="473825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NWS Melbourne squall line (January 25, 2011)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pPr>
              <a:defRPr/>
            </a:pPr>
            <a:fld id="{B809F1A1-4997-4708-BF80-69DDD69454DA}" type="slidenum">
              <a:rPr lang="en-US"/>
              <a:pPr>
                <a:defRPr/>
              </a:pPr>
              <a:t>14</a:t>
            </a:fld>
            <a:endParaRPr lang="en-US"/>
          </a:p>
        </p:txBody>
      </p:sp>
      <p:sp>
        <p:nvSpPr>
          <p:cNvPr id="4101" name="Rectangle 2052"/>
          <p:cNvSpPr>
            <a:spLocks noGrp="1" noChangeArrowheads="1"/>
          </p:cNvSpPr>
          <p:nvPr>
            <p:ph type="title" idx="4294967295"/>
          </p:nvPr>
        </p:nvSpPr>
        <p:spPr>
          <a:xfrm>
            <a:off x="1524000" y="-209550"/>
            <a:ext cx="9823450" cy="1143000"/>
          </a:xfrm>
          <a:noFill/>
        </p:spPr>
        <p:txBody>
          <a:bodyPr/>
          <a:lstStyle/>
          <a:p>
            <a:pPr eaLnBrk="1" hangingPunct="1"/>
            <a:r>
              <a:rPr lang="en-US" sz="2400" b="1" dirty="0"/>
              <a:t>RADAR: </a:t>
            </a:r>
            <a:r>
              <a:rPr lang="en-US" sz="2400" b="1" dirty="0" err="1"/>
              <a:t>RAdio</a:t>
            </a:r>
            <a:r>
              <a:rPr lang="en-US" sz="2400" b="1" dirty="0"/>
              <a:t> Detection and Ranging</a:t>
            </a:r>
          </a:p>
        </p:txBody>
      </p:sp>
      <p:pic>
        <p:nvPicPr>
          <p:cNvPr id="8" name="Picture 1"/>
          <p:cNvPicPr>
            <a:picLocks noChangeAspect="1"/>
          </p:cNvPicPr>
          <p:nvPr/>
        </p:nvPicPr>
        <p:blipFill>
          <a:blip r:embed="rId2" cstate="print"/>
          <a:srcRect/>
          <a:stretch>
            <a:fillRect/>
          </a:stretch>
        </p:blipFill>
        <p:spPr bwMode="auto">
          <a:xfrm>
            <a:off x="3006725" y="598487"/>
            <a:ext cx="6118225" cy="5488647"/>
          </a:xfrm>
          <a:prstGeom prst="rect">
            <a:avLst/>
          </a:prstGeom>
          <a:noFill/>
          <a:ln w="9525">
            <a:noFill/>
            <a:miter lim="800000"/>
            <a:headEnd/>
            <a:tailEnd/>
          </a:ln>
        </p:spPr>
      </p:pic>
      <p:sp>
        <p:nvSpPr>
          <p:cNvPr id="11" name="TextBox 10"/>
          <p:cNvSpPr txBox="1"/>
          <p:nvPr/>
        </p:nvSpPr>
        <p:spPr>
          <a:xfrm>
            <a:off x="7761193" y="6408898"/>
            <a:ext cx="2760692" cy="276999"/>
          </a:xfrm>
          <a:prstGeom prst="rect">
            <a:avLst/>
          </a:prstGeom>
          <a:noFill/>
        </p:spPr>
        <p:txBody>
          <a:bodyPr wrap="none" rtlCol="0">
            <a:spAutoFit/>
          </a:bodyPr>
          <a:lstStyle/>
          <a:p>
            <a:r>
              <a:rPr lang="en-US" sz="1200" b="1" dirty="0"/>
              <a:t>Fig 5.45: </a:t>
            </a:r>
            <a:r>
              <a:rPr lang="en-US" sz="1200" b="1" i="1" dirty="0"/>
              <a:t>Essentials of Meteorology</a:t>
            </a:r>
          </a:p>
        </p:txBody>
      </p:sp>
      <p:sp>
        <p:nvSpPr>
          <p:cNvPr id="12" name="TextBox 11"/>
          <p:cNvSpPr txBox="1"/>
          <p:nvPr/>
        </p:nvSpPr>
        <p:spPr>
          <a:xfrm>
            <a:off x="3519656" y="6038851"/>
            <a:ext cx="5128327" cy="307777"/>
          </a:xfrm>
          <a:prstGeom prst="rect">
            <a:avLst/>
          </a:prstGeom>
          <a:noFill/>
        </p:spPr>
        <p:txBody>
          <a:bodyPr wrap="none" rtlCol="0">
            <a:spAutoFit/>
          </a:bodyPr>
          <a:lstStyle/>
          <a:p>
            <a:pPr algn="ctr"/>
            <a:r>
              <a:rPr lang="en-US" b="1" dirty="0"/>
              <a:t>RADAR measures the time it takes for the signal to return </a:t>
            </a:r>
          </a:p>
        </p:txBody>
      </p:sp>
    </p:spTree>
    <p:extLst>
      <p:ext uri="{BB962C8B-B14F-4D97-AF65-F5344CB8AC3E}">
        <p14:creationId xmlns:p14="http://schemas.microsoft.com/office/powerpoint/2010/main" val="3399321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a:t>Radar Limitations</a:t>
            </a:r>
            <a:endParaRPr/>
          </a:p>
        </p:txBody>
      </p:sp>
      <p:sp>
        <p:nvSpPr>
          <p:cNvPr id="222" name="Google Shape;222;p12"/>
          <p:cNvSpPr txBox="1">
            <a:spLocks noGrp="1"/>
          </p:cNvSpPr>
          <p:nvPr>
            <p:ph type="body" idx="1"/>
          </p:nvPr>
        </p:nvSpPr>
        <p:spPr>
          <a:xfrm>
            <a:off x="838199" y="1825625"/>
            <a:ext cx="511925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Cannot see directly above (called the Cone of Silence)</a:t>
            </a:r>
            <a:endParaRPr dirty="0"/>
          </a:p>
          <a:p>
            <a:pPr marL="228600" lvl="0" indent="-228600" algn="l" rtl="0">
              <a:lnSpc>
                <a:spcPct val="90000"/>
              </a:lnSpc>
              <a:spcBef>
                <a:spcPts val="1000"/>
              </a:spcBef>
              <a:spcAft>
                <a:spcPts val="0"/>
              </a:spcAft>
              <a:buClr>
                <a:schemeClr val="dk1"/>
              </a:buClr>
              <a:buSzPts val="2800"/>
              <a:buChar char="•"/>
            </a:pPr>
            <a:r>
              <a:rPr lang="en-US" dirty="0"/>
              <a:t>Limited to a certain radius </a:t>
            </a:r>
            <a:endParaRPr dirty="0"/>
          </a:p>
          <a:p>
            <a:pPr marL="228600" lvl="0" indent="-228600" algn="l" rtl="0">
              <a:lnSpc>
                <a:spcPct val="90000"/>
              </a:lnSpc>
              <a:spcBef>
                <a:spcPts val="1000"/>
              </a:spcBef>
              <a:spcAft>
                <a:spcPts val="0"/>
              </a:spcAft>
              <a:buClr>
                <a:schemeClr val="dk1"/>
              </a:buClr>
              <a:buSzPts val="2800"/>
              <a:buChar char="•"/>
            </a:pPr>
            <a:r>
              <a:rPr lang="en-US" dirty="0"/>
              <a:t>Beam can be blocked by buildings, mountains</a:t>
            </a:r>
            <a:endParaRPr dirty="0"/>
          </a:p>
          <a:p>
            <a:pPr marL="228600" lvl="0" indent="-228600" algn="l" rtl="0">
              <a:lnSpc>
                <a:spcPct val="90000"/>
              </a:lnSpc>
              <a:spcBef>
                <a:spcPts val="1000"/>
              </a:spcBef>
              <a:spcAft>
                <a:spcPts val="0"/>
              </a:spcAft>
              <a:buClr>
                <a:schemeClr val="dk1"/>
              </a:buClr>
              <a:buSzPts val="2800"/>
              <a:buChar char="•"/>
            </a:pPr>
            <a:r>
              <a:rPr lang="en-US" dirty="0"/>
              <a:t>Resolution</a:t>
            </a:r>
            <a:endParaRPr dirty="0"/>
          </a:p>
          <a:p>
            <a:pPr marL="228600" lvl="0" indent="-228600" algn="l" rtl="0">
              <a:lnSpc>
                <a:spcPct val="90000"/>
              </a:lnSpc>
              <a:spcBef>
                <a:spcPts val="1000"/>
              </a:spcBef>
              <a:spcAft>
                <a:spcPts val="0"/>
              </a:spcAft>
              <a:buClr>
                <a:schemeClr val="dk1"/>
              </a:buClr>
              <a:buSzPts val="2800"/>
              <a:buChar char="•"/>
            </a:pPr>
            <a:r>
              <a:rPr lang="en-US" dirty="0"/>
              <a:t>And many more!</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23" name="Google Shape;22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24" name="Google Shape;224;p12" descr="Image result for doppler radar pulse return"/>
          <p:cNvPicPr preferRelativeResize="0"/>
          <p:nvPr/>
        </p:nvPicPr>
        <p:blipFill rotWithShape="1">
          <a:blip r:embed="rId3">
            <a:alphaModFix/>
          </a:blip>
          <a:srcRect/>
          <a:stretch/>
        </p:blipFill>
        <p:spPr>
          <a:xfrm>
            <a:off x="5334000" y="165063"/>
            <a:ext cx="2895600" cy="1495425"/>
          </a:xfrm>
          <a:prstGeom prst="rect">
            <a:avLst/>
          </a:prstGeom>
          <a:noFill/>
          <a:ln>
            <a:noFill/>
          </a:ln>
        </p:spPr>
      </p:pic>
      <p:pic>
        <p:nvPicPr>
          <p:cNvPr id="225" name="Google Shape;225;p12"/>
          <p:cNvPicPr preferRelativeResize="0"/>
          <p:nvPr/>
        </p:nvPicPr>
        <p:blipFill rotWithShape="1">
          <a:blip r:embed="rId4">
            <a:alphaModFix/>
          </a:blip>
          <a:srcRect/>
          <a:stretch/>
        </p:blipFill>
        <p:spPr>
          <a:xfrm>
            <a:off x="8277672" y="2131364"/>
            <a:ext cx="3814618" cy="2145723"/>
          </a:xfrm>
          <a:prstGeom prst="rect">
            <a:avLst/>
          </a:prstGeom>
          <a:noFill/>
          <a:ln>
            <a:noFill/>
          </a:ln>
        </p:spPr>
      </p:pic>
      <p:pic>
        <p:nvPicPr>
          <p:cNvPr id="226" name="Google Shape;226;p12"/>
          <p:cNvPicPr preferRelativeResize="0"/>
          <p:nvPr/>
        </p:nvPicPr>
        <p:blipFill rotWithShape="1">
          <a:blip r:embed="rId5">
            <a:alphaModFix/>
          </a:blip>
          <a:srcRect/>
          <a:stretch/>
        </p:blipFill>
        <p:spPr>
          <a:xfrm>
            <a:off x="5583814" y="2198832"/>
            <a:ext cx="2540000" cy="1905000"/>
          </a:xfrm>
          <a:prstGeom prst="rect">
            <a:avLst/>
          </a:prstGeom>
          <a:noFill/>
          <a:ln>
            <a:noFill/>
          </a:ln>
        </p:spPr>
      </p:pic>
      <p:sp>
        <p:nvSpPr>
          <p:cNvPr id="227" name="Google Shape;227;p12"/>
          <p:cNvSpPr txBox="1"/>
          <p:nvPr/>
        </p:nvSpPr>
        <p:spPr>
          <a:xfrm>
            <a:off x="7969956" y="1983966"/>
            <a:ext cx="432356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Precipitation (severe wx) mode</a:t>
            </a:r>
            <a:endParaRPr/>
          </a:p>
        </p:txBody>
      </p:sp>
      <p:sp>
        <p:nvSpPr>
          <p:cNvPr id="228" name="Google Shape;228;p12"/>
          <p:cNvSpPr txBox="1"/>
          <p:nvPr/>
        </p:nvSpPr>
        <p:spPr>
          <a:xfrm>
            <a:off x="5429956" y="1946698"/>
            <a:ext cx="2540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Clear air mode</a:t>
            </a:r>
            <a:endParaRPr/>
          </a:p>
        </p:txBody>
      </p:sp>
      <p:cxnSp>
        <p:nvCxnSpPr>
          <p:cNvPr id="229" name="Google Shape;229;p12"/>
          <p:cNvCxnSpPr/>
          <p:nvPr/>
        </p:nvCxnSpPr>
        <p:spPr>
          <a:xfrm>
            <a:off x="5223164" y="2353298"/>
            <a:ext cx="4961817" cy="403757"/>
          </a:xfrm>
          <a:prstGeom prst="straightConnector1">
            <a:avLst/>
          </a:prstGeom>
          <a:noFill/>
          <a:ln w="28575" cap="flat" cmpd="sng">
            <a:solidFill>
              <a:srgbClr val="FF0000"/>
            </a:solidFill>
            <a:prstDash val="solid"/>
            <a:miter lim="800000"/>
            <a:headEnd type="none" w="sm" len="sm"/>
            <a:tailEnd type="triangle" w="med" len="med"/>
          </a:ln>
        </p:spPr>
      </p:cxnSp>
      <p:cxnSp>
        <p:nvCxnSpPr>
          <p:cNvPr id="230" name="Google Shape;230;p12"/>
          <p:cNvCxnSpPr/>
          <p:nvPr/>
        </p:nvCxnSpPr>
        <p:spPr>
          <a:xfrm>
            <a:off x="5223164" y="2353298"/>
            <a:ext cx="888148" cy="850927"/>
          </a:xfrm>
          <a:prstGeom prst="straightConnector1">
            <a:avLst/>
          </a:prstGeom>
          <a:noFill/>
          <a:ln w="28575"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a:t>Satellite Review</a:t>
            </a:r>
            <a:endParaRPr/>
          </a:p>
        </p:txBody>
      </p:sp>
      <p:sp>
        <p:nvSpPr>
          <p:cNvPr id="236" name="Google Shape;236;p13"/>
          <p:cNvSpPr txBox="1">
            <a:spLocks noGrp="1"/>
          </p:cNvSpPr>
          <p:nvPr>
            <p:ph type="body" idx="1"/>
          </p:nvPr>
        </p:nvSpPr>
        <p:spPr>
          <a:xfrm>
            <a:off x="643979" y="1676689"/>
            <a:ext cx="5626488" cy="504478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Visible: viewing the sunlight reflected off Earth</a:t>
            </a:r>
            <a:endParaRPr/>
          </a:p>
          <a:p>
            <a:pPr marL="685800" lvl="1" indent="-228600" algn="l" rtl="0">
              <a:lnSpc>
                <a:spcPct val="90000"/>
              </a:lnSpc>
              <a:spcBef>
                <a:spcPts val="500"/>
              </a:spcBef>
              <a:spcAft>
                <a:spcPts val="0"/>
              </a:spcAft>
              <a:buClr>
                <a:schemeClr val="dk1"/>
              </a:buClr>
              <a:buSzPts val="2400"/>
              <a:buChar char="•"/>
            </a:pPr>
            <a:r>
              <a:rPr lang="en-US"/>
              <a:t>Limitation: cannot use at night</a:t>
            </a:r>
            <a:endParaRPr/>
          </a:p>
          <a:p>
            <a:pPr marL="228600" lvl="0" indent="-228600" algn="l" rtl="0">
              <a:lnSpc>
                <a:spcPct val="90000"/>
              </a:lnSpc>
              <a:spcBef>
                <a:spcPts val="1000"/>
              </a:spcBef>
              <a:spcAft>
                <a:spcPts val="0"/>
              </a:spcAft>
              <a:buClr>
                <a:schemeClr val="dk1"/>
              </a:buClr>
              <a:buSzPts val="2800"/>
              <a:buChar char="•"/>
            </a:pPr>
            <a:r>
              <a:rPr lang="en-US"/>
              <a:t>Infrared: several channels! Senses re-emitted radiation</a:t>
            </a:r>
            <a:endParaRPr/>
          </a:p>
          <a:p>
            <a:pPr marL="685800" lvl="1" indent="-228600" algn="l" rtl="0">
              <a:lnSpc>
                <a:spcPct val="90000"/>
              </a:lnSpc>
              <a:spcBef>
                <a:spcPts val="500"/>
              </a:spcBef>
              <a:spcAft>
                <a:spcPts val="0"/>
              </a:spcAft>
              <a:buClr>
                <a:schemeClr val="dk1"/>
              </a:buClr>
              <a:buSzPts val="2400"/>
              <a:buChar char="•"/>
            </a:pPr>
            <a:r>
              <a:rPr lang="en-US"/>
              <a:t>Shortwave IR: can be used to detect wildfires</a:t>
            </a:r>
            <a:endParaRPr/>
          </a:p>
          <a:p>
            <a:pPr marL="685800" lvl="1" indent="-228600" algn="l" rtl="0">
              <a:lnSpc>
                <a:spcPct val="90000"/>
              </a:lnSpc>
              <a:spcBef>
                <a:spcPts val="500"/>
              </a:spcBef>
              <a:spcAft>
                <a:spcPts val="0"/>
              </a:spcAft>
              <a:buClr>
                <a:schemeClr val="dk1"/>
              </a:buClr>
              <a:buSzPts val="2400"/>
              <a:buChar char="•"/>
            </a:pPr>
            <a:r>
              <a:rPr lang="en-US"/>
              <a:t>Water vapor channel</a:t>
            </a:r>
            <a:endParaRPr/>
          </a:p>
          <a:p>
            <a:pPr marL="685800" lvl="1" indent="-228600" algn="l" rtl="0">
              <a:lnSpc>
                <a:spcPct val="90000"/>
              </a:lnSpc>
              <a:spcBef>
                <a:spcPts val="500"/>
              </a:spcBef>
              <a:spcAft>
                <a:spcPts val="0"/>
              </a:spcAft>
              <a:buClr>
                <a:schemeClr val="dk1"/>
              </a:buClr>
              <a:buSzPts val="2400"/>
              <a:buChar char="•"/>
            </a:pPr>
            <a:r>
              <a:rPr lang="en-US"/>
              <a:t>Longwave IR: cloud top temperatures</a:t>
            </a:r>
            <a:endParaRPr/>
          </a:p>
          <a:p>
            <a:pPr marL="457200" lvl="1" indent="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237" name="Google Shape;23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238" name="Google Shape;238;p13" descr="Image result for hurricane florence"/>
          <p:cNvPicPr preferRelativeResize="0"/>
          <p:nvPr/>
        </p:nvPicPr>
        <p:blipFill rotWithShape="1">
          <a:blip r:embed="rId3">
            <a:alphaModFix/>
          </a:blip>
          <a:srcRect/>
          <a:stretch/>
        </p:blipFill>
        <p:spPr>
          <a:xfrm>
            <a:off x="6270467" y="1766716"/>
            <a:ext cx="3517513" cy="2333625"/>
          </a:xfrm>
          <a:prstGeom prst="rect">
            <a:avLst/>
          </a:prstGeom>
          <a:noFill/>
          <a:ln>
            <a:noFill/>
          </a:ln>
        </p:spPr>
      </p:pic>
      <p:pic>
        <p:nvPicPr>
          <p:cNvPr id="239" name="Google Shape;239;p13"/>
          <p:cNvPicPr preferRelativeResize="0"/>
          <p:nvPr/>
        </p:nvPicPr>
        <p:blipFill rotWithShape="1">
          <a:blip r:embed="rId4">
            <a:alphaModFix/>
          </a:blip>
          <a:srcRect/>
          <a:stretch/>
        </p:blipFill>
        <p:spPr>
          <a:xfrm>
            <a:off x="9012030" y="2853892"/>
            <a:ext cx="2875684" cy="2875684"/>
          </a:xfrm>
          <a:prstGeom prst="rect">
            <a:avLst/>
          </a:prstGeom>
          <a:noFill/>
          <a:ln>
            <a:noFill/>
          </a:ln>
        </p:spPr>
      </p:pic>
      <p:sp>
        <p:nvSpPr>
          <p:cNvPr id="240" name="Google Shape;240;p13"/>
          <p:cNvSpPr txBox="1"/>
          <p:nvPr/>
        </p:nvSpPr>
        <p:spPr>
          <a:xfrm>
            <a:off x="7030236" y="1259416"/>
            <a:ext cx="432356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Hurricane Florence!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6219BF6-AFF6-42E1-8CAE-C37B8D54D4B7}" type="slidenum">
              <a:rPr lang="en-US" smtClean="0">
                <a:solidFill>
                  <a:srgbClr val="000000"/>
                </a:solidFill>
              </a:rPr>
              <a:pPr>
                <a:defRPr/>
              </a:pPr>
              <a:t>17</a:t>
            </a:fld>
            <a:endParaRPr lang="en-US">
              <a:solidFill>
                <a:srgbClr val="0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858" y="1059169"/>
            <a:ext cx="8542032" cy="4236731"/>
          </a:xfrm>
          <a:prstGeom prst="rect">
            <a:avLst/>
          </a:prstGeom>
        </p:spPr>
      </p:pic>
      <p:sp>
        <p:nvSpPr>
          <p:cNvPr id="4" name="TextBox 3"/>
          <p:cNvSpPr txBox="1"/>
          <p:nvPr/>
        </p:nvSpPr>
        <p:spPr>
          <a:xfrm>
            <a:off x="6932694" y="6406866"/>
            <a:ext cx="3519938" cy="307777"/>
          </a:xfrm>
          <a:prstGeom prst="rect">
            <a:avLst/>
          </a:prstGeom>
          <a:noFill/>
        </p:spPr>
        <p:txBody>
          <a:bodyPr wrap="none" rtlCol="0">
            <a:spAutoFit/>
          </a:bodyPr>
          <a:lstStyle/>
          <a:p>
            <a:r>
              <a:rPr lang="en-US" b="1" dirty="0"/>
              <a:t>Fig 2-13</a:t>
            </a:r>
            <a:r>
              <a:rPr lang="en-US" dirty="0"/>
              <a:t>  </a:t>
            </a:r>
            <a:r>
              <a:rPr lang="en-US" i="1" dirty="0"/>
              <a:t>Weather: A Concise Introduction</a:t>
            </a:r>
          </a:p>
        </p:txBody>
      </p:sp>
      <p:sp>
        <p:nvSpPr>
          <p:cNvPr id="6" name="TextBox 5"/>
          <p:cNvSpPr txBox="1"/>
          <p:nvPr/>
        </p:nvSpPr>
        <p:spPr>
          <a:xfrm>
            <a:off x="4153612" y="233304"/>
            <a:ext cx="3803477" cy="461665"/>
          </a:xfrm>
          <a:prstGeom prst="rect">
            <a:avLst/>
          </a:prstGeom>
          <a:noFill/>
        </p:spPr>
        <p:txBody>
          <a:bodyPr wrap="none" rtlCol="0">
            <a:spAutoFit/>
          </a:bodyPr>
          <a:lstStyle/>
          <a:p>
            <a:pPr algn="ctr"/>
            <a:r>
              <a:rPr lang="en-US" sz="2400" b="1" dirty="0"/>
              <a:t>Satellite Imagery: Visible</a:t>
            </a:r>
          </a:p>
        </p:txBody>
      </p:sp>
    </p:spTree>
    <p:extLst>
      <p:ext uri="{BB962C8B-B14F-4D97-AF65-F5344CB8AC3E}">
        <p14:creationId xmlns:p14="http://schemas.microsoft.com/office/powerpoint/2010/main" val="60155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10"/>
          </p:nvPr>
        </p:nvSpPr>
        <p:spPr>
          <a:noFill/>
        </p:spPr>
        <p:txBody>
          <a:bodyPr/>
          <a:lstStyle/>
          <a:p>
            <a:fld id="{7F6B4209-8664-4312-B706-E5D4D9571306}" type="slidenum">
              <a:rPr lang="en-US" smtClean="0">
                <a:latin typeface="Arial" charset="0"/>
              </a:rPr>
              <a:pPr/>
              <a:t>18</a:t>
            </a:fld>
            <a:endParaRPr lang="en-US">
              <a:latin typeface="Arial" charset="0"/>
            </a:endParaRPr>
          </a:p>
        </p:txBody>
      </p:sp>
      <p:sp>
        <p:nvSpPr>
          <p:cNvPr id="7171" name="Rectangle 7"/>
          <p:cNvSpPr>
            <a:spLocks noGrp="1" noChangeArrowheads="1"/>
          </p:cNvSpPr>
          <p:nvPr>
            <p:ph type="title" idx="4294967295"/>
          </p:nvPr>
        </p:nvSpPr>
        <p:spPr>
          <a:xfrm>
            <a:off x="1981200" y="-217488"/>
            <a:ext cx="8229600" cy="1143001"/>
          </a:xfrm>
        </p:spPr>
        <p:txBody>
          <a:bodyPr/>
          <a:lstStyle/>
          <a:p>
            <a:r>
              <a:rPr lang="en-US" sz="2400" b="1" dirty="0"/>
              <a:t>Electromagnetic Spectrum</a:t>
            </a:r>
          </a:p>
        </p:txBody>
      </p:sp>
      <p:sp>
        <p:nvSpPr>
          <p:cNvPr id="9" name="TextBox 8"/>
          <p:cNvSpPr txBox="1"/>
          <p:nvPr/>
        </p:nvSpPr>
        <p:spPr>
          <a:xfrm>
            <a:off x="2138856" y="6070382"/>
            <a:ext cx="4413131" cy="307777"/>
          </a:xfrm>
          <a:prstGeom prst="rect">
            <a:avLst/>
          </a:prstGeom>
          <a:noFill/>
        </p:spPr>
        <p:txBody>
          <a:bodyPr wrap="none" rtlCol="0">
            <a:spAutoFit/>
          </a:bodyPr>
          <a:lstStyle/>
          <a:p>
            <a:r>
              <a:rPr lang="en-US" b="1" dirty="0"/>
              <a:t>Fig 2-7</a:t>
            </a:r>
            <a:r>
              <a:rPr lang="en-US" dirty="0"/>
              <a:t>  </a:t>
            </a:r>
            <a:r>
              <a:rPr lang="en-US" i="1" dirty="0"/>
              <a:t>Meteorology: Understanding the Atmosphere</a:t>
            </a:r>
          </a:p>
        </p:txBody>
      </p:sp>
      <p:pic>
        <p:nvPicPr>
          <p:cNvPr id="6" name="Picture 2" descr="Macintosh HD:Applications:Microsoft Office 2004:Office:PPT_IB_SupportFiles:Images:89275_CH02_FIG07.jpg"/>
          <p:cNvPicPr>
            <a:picLocks noChangeAspect="1" noChangeArrowheads="1"/>
          </p:cNvPicPr>
          <p:nvPr/>
        </p:nvPicPr>
        <p:blipFill>
          <a:blip r:embed="rId3" cstate="print"/>
          <a:srcRect/>
          <a:stretch>
            <a:fillRect/>
          </a:stretch>
        </p:blipFill>
        <p:spPr bwMode="auto">
          <a:xfrm>
            <a:off x="2052639" y="628650"/>
            <a:ext cx="8085137" cy="5029200"/>
          </a:xfrm>
          <a:prstGeom prst="rect">
            <a:avLst/>
          </a:prstGeom>
          <a:noFill/>
          <a:ln w="9525">
            <a:noFill/>
            <a:miter lim="800000"/>
            <a:headEnd/>
            <a:tailEnd/>
          </a:ln>
        </p:spPr>
      </p:pic>
    </p:spTree>
    <p:extLst>
      <p:ext uri="{BB962C8B-B14F-4D97-AF65-F5344CB8AC3E}">
        <p14:creationId xmlns:p14="http://schemas.microsoft.com/office/powerpoint/2010/main" val="2201821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6219BF6-AFF6-42E1-8CAE-C37B8D54D4B7}" type="slidenum">
              <a:rPr lang="en-US" smtClean="0">
                <a:solidFill>
                  <a:srgbClr val="000000"/>
                </a:solidFill>
              </a:rPr>
              <a:pPr>
                <a:defRPr/>
              </a:pPr>
              <a:t>19</a:t>
            </a:fld>
            <a:endParaRPr lang="en-US">
              <a:solidFill>
                <a:srgbClr val="0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1875" y="1059169"/>
            <a:ext cx="3703998" cy="4236731"/>
          </a:xfrm>
          <a:prstGeom prst="rect">
            <a:avLst/>
          </a:prstGeom>
        </p:spPr>
      </p:pic>
      <p:sp>
        <p:nvSpPr>
          <p:cNvPr id="4" name="TextBox 3"/>
          <p:cNvSpPr txBox="1"/>
          <p:nvPr/>
        </p:nvSpPr>
        <p:spPr>
          <a:xfrm>
            <a:off x="6932694" y="6406866"/>
            <a:ext cx="3519938" cy="307777"/>
          </a:xfrm>
          <a:prstGeom prst="rect">
            <a:avLst/>
          </a:prstGeom>
          <a:noFill/>
        </p:spPr>
        <p:txBody>
          <a:bodyPr wrap="none" rtlCol="0">
            <a:spAutoFit/>
          </a:bodyPr>
          <a:lstStyle/>
          <a:p>
            <a:r>
              <a:rPr lang="en-US" b="1" dirty="0"/>
              <a:t>Fig 2-14</a:t>
            </a:r>
            <a:r>
              <a:rPr lang="en-US" dirty="0"/>
              <a:t>  </a:t>
            </a:r>
            <a:r>
              <a:rPr lang="en-US" i="1" dirty="0"/>
              <a:t>Weather: A Concise Introduction</a:t>
            </a:r>
          </a:p>
        </p:txBody>
      </p:sp>
      <p:sp>
        <p:nvSpPr>
          <p:cNvPr id="6" name="TextBox 5"/>
          <p:cNvSpPr txBox="1"/>
          <p:nvPr/>
        </p:nvSpPr>
        <p:spPr>
          <a:xfrm>
            <a:off x="3611416" y="233304"/>
            <a:ext cx="4887877" cy="461665"/>
          </a:xfrm>
          <a:prstGeom prst="rect">
            <a:avLst/>
          </a:prstGeom>
          <a:noFill/>
        </p:spPr>
        <p:txBody>
          <a:bodyPr wrap="none" rtlCol="0">
            <a:spAutoFit/>
          </a:bodyPr>
          <a:lstStyle/>
          <a:p>
            <a:pPr algn="ctr"/>
            <a:r>
              <a:rPr lang="en-US" sz="2400" b="1" dirty="0"/>
              <a:t>Satellite Imagery: Infrared (heat)</a:t>
            </a:r>
          </a:p>
        </p:txBody>
      </p:sp>
      <p:sp>
        <p:nvSpPr>
          <p:cNvPr id="5" name="TextBox 4"/>
          <p:cNvSpPr txBox="1"/>
          <p:nvPr/>
        </p:nvSpPr>
        <p:spPr>
          <a:xfrm>
            <a:off x="2650563" y="5422900"/>
            <a:ext cx="6814686" cy="738664"/>
          </a:xfrm>
          <a:prstGeom prst="rect">
            <a:avLst/>
          </a:prstGeom>
          <a:noFill/>
        </p:spPr>
        <p:txBody>
          <a:bodyPr wrap="none" rtlCol="0">
            <a:spAutoFit/>
          </a:bodyPr>
          <a:lstStyle/>
          <a:p>
            <a:pPr algn="ctr"/>
            <a:r>
              <a:rPr lang="en-US" b="1" dirty="0"/>
              <a:t>This is a “false color” image. The lighter the color, the colder the temperature.</a:t>
            </a:r>
          </a:p>
          <a:p>
            <a:pPr algn="ctr"/>
            <a:r>
              <a:rPr lang="en-US" b="1" dirty="0"/>
              <a:t>What does this tell us about clouds?</a:t>
            </a:r>
          </a:p>
          <a:p>
            <a:pPr algn="ctr"/>
            <a:r>
              <a:rPr lang="en-US" b="1" dirty="0"/>
              <a:t>Can you think of a limitation of the infrared image?</a:t>
            </a:r>
          </a:p>
        </p:txBody>
      </p:sp>
    </p:spTree>
    <p:extLst>
      <p:ext uri="{BB962C8B-B14F-4D97-AF65-F5344CB8AC3E}">
        <p14:creationId xmlns:p14="http://schemas.microsoft.com/office/powerpoint/2010/main" val="3501243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Times New Roman"/>
              <a:buNone/>
            </a:pPr>
            <a:r>
              <a:rPr lang="en-US" dirty="0"/>
              <a:t>Week 2 – 3 Review</a:t>
            </a:r>
            <a:endParaRPr dirty="0"/>
          </a:p>
        </p:txBody>
      </p:sp>
      <p:sp>
        <p:nvSpPr>
          <p:cNvPr id="89" name="Google Shape;8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r>
              <a:rPr lang="en-US" dirty="0"/>
              <a:t>www.atmos.umd.edu/~jknisely</a:t>
            </a:r>
            <a:endParaRPr dirty="0"/>
          </a:p>
        </p:txBody>
      </p:sp>
      <p:sp>
        <p:nvSpPr>
          <p:cNvPr id="90" name="Google Shape;9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6219BF6-AFF6-42E1-8CAE-C37B8D54D4B7}" type="slidenum">
              <a:rPr lang="en-US" smtClean="0">
                <a:solidFill>
                  <a:srgbClr val="000000"/>
                </a:solidFill>
              </a:rPr>
              <a:pPr>
                <a:defRPr/>
              </a:pPr>
              <a:t>20</a:t>
            </a:fld>
            <a:endParaRPr lang="en-US">
              <a:solidFill>
                <a:srgbClr val="0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858" y="1059169"/>
            <a:ext cx="8542032" cy="4236731"/>
          </a:xfrm>
          <a:prstGeom prst="rect">
            <a:avLst/>
          </a:prstGeom>
        </p:spPr>
      </p:pic>
      <p:sp>
        <p:nvSpPr>
          <p:cNvPr id="4" name="TextBox 3"/>
          <p:cNvSpPr txBox="1"/>
          <p:nvPr/>
        </p:nvSpPr>
        <p:spPr>
          <a:xfrm>
            <a:off x="6932694" y="6406866"/>
            <a:ext cx="3519938" cy="307777"/>
          </a:xfrm>
          <a:prstGeom prst="rect">
            <a:avLst/>
          </a:prstGeom>
          <a:noFill/>
        </p:spPr>
        <p:txBody>
          <a:bodyPr wrap="none" rtlCol="0">
            <a:spAutoFit/>
          </a:bodyPr>
          <a:lstStyle/>
          <a:p>
            <a:r>
              <a:rPr lang="en-US" b="1" dirty="0"/>
              <a:t>Fig 2-13</a:t>
            </a:r>
            <a:r>
              <a:rPr lang="en-US" dirty="0"/>
              <a:t>  </a:t>
            </a:r>
            <a:r>
              <a:rPr lang="en-US" i="1" dirty="0"/>
              <a:t>Weather: A Concise Introduction</a:t>
            </a:r>
          </a:p>
        </p:txBody>
      </p:sp>
      <p:sp>
        <p:nvSpPr>
          <p:cNvPr id="6" name="TextBox 5"/>
          <p:cNvSpPr txBox="1"/>
          <p:nvPr/>
        </p:nvSpPr>
        <p:spPr>
          <a:xfrm>
            <a:off x="4153612" y="233304"/>
            <a:ext cx="3803477" cy="461665"/>
          </a:xfrm>
          <a:prstGeom prst="rect">
            <a:avLst/>
          </a:prstGeom>
          <a:noFill/>
        </p:spPr>
        <p:txBody>
          <a:bodyPr wrap="none" rtlCol="0">
            <a:spAutoFit/>
          </a:bodyPr>
          <a:lstStyle/>
          <a:p>
            <a:pPr algn="ctr"/>
            <a:r>
              <a:rPr lang="en-US" sz="2400" b="1" dirty="0"/>
              <a:t>Satellite Imagery: Visible</a:t>
            </a:r>
          </a:p>
        </p:txBody>
      </p:sp>
    </p:spTree>
    <p:extLst>
      <p:ext uri="{BB962C8B-B14F-4D97-AF65-F5344CB8AC3E}">
        <p14:creationId xmlns:p14="http://schemas.microsoft.com/office/powerpoint/2010/main" val="3472178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6219BF6-AFF6-42E1-8CAE-C37B8D54D4B7}" type="slidenum">
              <a:rPr lang="en-US" smtClean="0">
                <a:solidFill>
                  <a:srgbClr val="000000"/>
                </a:solidFill>
              </a:rPr>
              <a:pPr>
                <a:defRPr/>
              </a:pPr>
              <a:t>21</a:t>
            </a:fld>
            <a:endParaRPr lang="en-US">
              <a:solidFill>
                <a:srgbClr val="0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1451" y="1059169"/>
            <a:ext cx="8504846" cy="4236731"/>
          </a:xfrm>
          <a:prstGeom prst="rect">
            <a:avLst/>
          </a:prstGeom>
        </p:spPr>
      </p:pic>
      <p:sp>
        <p:nvSpPr>
          <p:cNvPr id="4" name="TextBox 3"/>
          <p:cNvSpPr txBox="1"/>
          <p:nvPr/>
        </p:nvSpPr>
        <p:spPr>
          <a:xfrm>
            <a:off x="6932694" y="6406866"/>
            <a:ext cx="3519938" cy="307777"/>
          </a:xfrm>
          <a:prstGeom prst="rect">
            <a:avLst/>
          </a:prstGeom>
          <a:noFill/>
        </p:spPr>
        <p:txBody>
          <a:bodyPr wrap="none" rtlCol="0">
            <a:spAutoFit/>
          </a:bodyPr>
          <a:lstStyle/>
          <a:p>
            <a:r>
              <a:rPr lang="en-US" b="1" dirty="0"/>
              <a:t>Fig 2-14</a:t>
            </a:r>
            <a:r>
              <a:rPr lang="en-US" dirty="0"/>
              <a:t>  </a:t>
            </a:r>
            <a:r>
              <a:rPr lang="en-US" i="1" dirty="0"/>
              <a:t>Weather: A Concise Introduction</a:t>
            </a:r>
          </a:p>
        </p:txBody>
      </p:sp>
      <p:sp>
        <p:nvSpPr>
          <p:cNvPr id="6" name="TextBox 5"/>
          <p:cNvSpPr txBox="1"/>
          <p:nvPr/>
        </p:nvSpPr>
        <p:spPr>
          <a:xfrm>
            <a:off x="3611416" y="233304"/>
            <a:ext cx="4887877" cy="461665"/>
          </a:xfrm>
          <a:prstGeom prst="rect">
            <a:avLst/>
          </a:prstGeom>
          <a:noFill/>
        </p:spPr>
        <p:txBody>
          <a:bodyPr wrap="none" rtlCol="0">
            <a:spAutoFit/>
          </a:bodyPr>
          <a:lstStyle/>
          <a:p>
            <a:pPr algn="ctr"/>
            <a:r>
              <a:rPr lang="en-US" sz="2400" b="1" dirty="0"/>
              <a:t>Satellite Imagery: Infrared (heat)</a:t>
            </a:r>
          </a:p>
        </p:txBody>
      </p:sp>
    </p:spTree>
    <p:extLst>
      <p:ext uri="{BB962C8B-B14F-4D97-AF65-F5344CB8AC3E}">
        <p14:creationId xmlns:p14="http://schemas.microsoft.com/office/powerpoint/2010/main" val="3117520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97" name="Google Shape;297;p3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98" name="Google Shape;298;p37"/>
          <p:cNvPicPr preferRelativeResize="0"/>
          <p:nvPr/>
        </p:nvPicPr>
        <p:blipFill rotWithShape="1">
          <a:blip r:embed="rId3">
            <a:alphaModFix/>
          </a:blip>
          <a:srcRect l="6942" t="3118" r="5961"/>
          <a:stretch/>
        </p:blipFill>
        <p:spPr>
          <a:xfrm>
            <a:off x="707012" y="1"/>
            <a:ext cx="10731631" cy="6824662"/>
          </a:xfrm>
          <a:prstGeom prst="rect">
            <a:avLst/>
          </a:prstGeom>
          <a:noFill/>
          <a:ln>
            <a:noFill/>
          </a:ln>
        </p:spPr>
      </p:pic>
      <p:sp>
        <p:nvSpPr>
          <p:cNvPr id="2" name="Rectangle 1">
            <a:extLst>
              <a:ext uri="{FF2B5EF4-FFF2-40B4-BE49-F238E27FC236}">
                <a16:creationId xmlns:a16="http://schemas.microsoft.com/office/drawing/2014/main" id="{E11490D0-4824-44D7-A819-DDE0610DFE32}"/>
              </a:ext>
            </a:extLst>
          </p:cNvPr>
          <p:cNvSpPr/>
          <p:nvPr/>
        </p:nvSpPr>
        <p:spPr>
          <a:xfrm>
            <a:off x="2149311" y="4845377"/>
            <a:ext cx="8059918" cy="801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9A3F95-865B-45FD-8041-291D7F972AB2}"/>
              </a:ext>
            </a:extLst>
          </p:cNvPr>
          <p:cNvSpPr/>
          <p:nvPr/>
        </p:nvSpPr>
        <p:spPr>
          <a:xfrm>
            <a:off x="2149311" y="5646656"/>
            <a:ext cx="8059918" cy="530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8DFBB96-DCEF-4572-BA5C-E82F84404F56}"/>
              </a:ext>
            </a:extLst>
          </p:cNvPr>
          <p:cNvSpPr/>
          <p:nvPr/>
        </p:nvSpPr>
        <p:spPr>
          <a:xfrm>
            <a:off x="2139884" y="6198501"/>
            <a:ext cx="8144759" cy="626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6219BF6-AFF6-42E1-8CAE-C37B8D54D4B7}" type="slidenum">
              <a:rPr lang="en-US" smtClean="0"/>
              <a:pPr>
                <a:defRPr/>
              </a:pPr>
              <a:t>23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376" y="1253503"/>
            <a:ext cx="8245048" cy="2019300"/>
          </a:xfrm>
          <a:prstGeom prst="rect">
            <a:avLst/>
          </a:prstGeom>
        </p:spPr>
      </p:pic>
      <p:sp>
        <p:nvSpPr>
          <p:cNvPr id="4" name="TextBox 3"/>
          <p:cNvSpPr txBox="1"/>
          <p:nvPr/>
        </p:nvSpPr>
        <p:spPr>
          <a:xfrm>
            <a:off x="1912574" y="3471518"/>
            <a:ext cx="8304855" cy="2308324"/>
          </a:xfrm>
          <a:prstGeom prst="rect">
            <a:avLst/>
          </a:prstGeom>
          <a:noFill/>
        </p:spPr>
        <p:txBody>
          <a:bodyPr wrap="square" rtlCol="0">
            <a:spAutoFit/>
          </a:bodyPr>
          <a:lstStyle/>
          <a:p>
            <a:r>
              <a:rPr lang="en-US" sz="2400" b="1" dirty="0"/>
              <a:t>Geostationary satellites</a:t>
            </a:r>
            <a:r>
              <a:rPr lang="en-US" sz="2400" dirty="0"/>
              <a:t>: Orbits the Earth at the same angular speed as the Earth. They are “parked” in orbit over Earth and stay over the same location.</a:t>
            </a:r>
          </a:p>
          <a:p>
            <a:endParaRPr lang="en-US" sz="2400" dirty="0"/>
          </a:p>
          <a:p>
            <a:r>
              <a:rPr lang="en-US" sz="2400" dirty="0"/>
              <a:t>Provide a lot of information at all times but only at one location and have difficulty seeing the polar regions…</a:t>
            </a:r>
          </a:p>
        </p:txBody>
      </p:sp>
      <p:sp>
        <p:nvSpPr>
          <p:cNvPr id="5" name="TextBox 4"/>
          <p:cNvSpPr txBox="1"/>
          <p:nvPr/>
        </p:nvSpPr>
        <p:spPr>
          <a:xfrm>
            <a:off x="6932694" y="6406866"/>
            <a:ext cx="3519938" cy="307777"/>
          </a:xfrm>
          <a:prstGeom prst="rect">
            <a:avLst/>
          </a:prstGeom>
          <a:noFill/>
        </p:spPr>
        <p:txBody>
          <a:bodyPr wrap="none" rtlCol="0">
            <a:spAutoFit/>
          </a:bodyPr>
          <a:lstStyle/>
          <a:p>
            <a:r>
              <a:rPr lang="en-US" b="1" dirty="0"/>
              <a:t>Fig 2-19</a:t>
            </a:r>
            <a:r>
              <a:rPr lang="en-US" dirty="0"/>
              <a:t>  </a:t>
            </a:r>
            <a:r>
              <a:rPr lang="en-US" i="1" dirty="0"/>
              <a:t>Weather: A Concise Introduction</a:t>
            </a:r>
          </a:p>
        </p:txBody>
      </p:sp>
    </p:spTree>
    <p:extLst>
      <p:ext uri="{BB962C8B-B14F-4D97-AF65-F5344CB8AC3E}">
        <p14:creationId xmlns:p14="http://schemas.microsoft.com/office/powerpoint/2010/main" val="71870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6219BF6-AFF6-42E1-8CAE-C37B8D54D4B7}" type="slidenum">
              <a:rPr lang="en-US" smtClean="0"/>
              <a:pPr>
                <a:defRPr/>
              </a:pPr>
              <a:t>24</a:t>
            </a:fld>
            <a:endParaRPr lang="en-US"/>
          </a:p>
        </p:txBody>
      </p:sp>
      <p:sp>
        <p:nvSpPr>
          <p:cNvPr id="4" name="TextBox 3"/>
          <p:cNvSpPr txBox="1"/>
          <p:nvPr/>
        </p:nvSpPr>
        <p:spPr>
          <a:xfrm>
            <a:off x="1912574" y="3903318"/>
            <a:ext cx="8304855" cy="2308324"/>
          </a:xfrm>
          <a:prstGeom prst="rect">
            <a:avLst/>
          </a:prstGeom>
          <a:noFill/>
        </p:spPr>
        <p:txBody>
          <a:bodyPr wrap="square" rtlCol="0">
            <a:spAutoFit/>
          </a:bodyPr>
          <a:lstStyle/>
          <a:p>
            <a:r>
              <a:rPr lang="en-US" sz="2400" b="1" dirty="0"/>
              <a:t>Polar orbiting satellites</a:t>
            </a:r>
            <a:r>
              <a:rPr lang="en-US" sz="2400" dirty="0"/>
              <a:t>: Travel over the poles. Orbits wrap around the Earth. Need to travel quickly to provide cover the globe. Can be very high resolution because they orbit closer to the surface than geostationary satellites</a:t>
            </a:r>
          </a:p>
          <a:p>
            <a:endParaRPr lang="en-US" sz="2400" dirty="0"/>
          </a:p>
          <a:p>
            <a:r>
              <a:rPr lang="en-US" sz="2400" dirty="0"/>
              <a:t>Problems: Data gaps in time and space.</a:t>
            </a:r>
          </a:p>
        </p:txBody>
      </p:sp>
      <p:sp>
        <p:nvSpPr>
          <p:cNvPr id="5" name="TextBox 4"/>
          <p:cNvSpPr txBox="1"/>
          <p:nvPr/>
        </p:nvSpPr>
        <p:spPr>
          <a:xfrm>
            <a:off x="6932694" y="6406866"/>
            <a:ext cx="3519938" cy="307777"/>
          </a:xfrm>
          <a:prstGeom prst="rect">
            <a:avLst/>
          </a:prstGeom>
          <a:noFill/>
        </p:spPr>
        <p:txBody>
          <a:bodyPr wrap="none" rtlCol="0">
            <a:spAutoFit/>
          </a:bodyPr>
          <a:lstStyle/>
          <a:p>
            <a:r>
              <a:rPr lang="en-US" b="1" dirty="0"/>
              <a:t>Fig 2-24</a:t>
            </a:r>
            <a:r>
              <a:rPr lang="en-US" dirty="0"/>
              <a:t>  </a:t>
            </a:r>
            <a:r>
              <a:rPr lang="en-US" i="1" dirty="0"/>
              <a:t>Weather: A Concise Introduction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329" y="1003301"/>
            <a:ext cx="8465839" cy="2476499"/>
          </a:xfrm>
          <a:prstGeom prst="rect">
            <a:avLst/>
          </a:prstGeom>
        </p:spPr>
      </p:pic>
    </p:spTree>
    <p:extLst>
      <p:ext uri="{BB962C8B-B14F-4D97-AF65-F5344CB8AC3E}">
        <p14:creationId xmlns:p14="http://schemas.microsoft.com/office/powerpoint/2010/main" val="3503136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a:t>Earth’s Atmospheric Composition</a:t>
            </a:r>
            <a:endParaRPr/>
          </a:p>
        </p:txBody>
      </p:sp>
      <p:sp>
        <p:nvSpPr>
          <p:cNvPr id="246" name="Google Shape;24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247" name="Google Shape;247;p14" descr="Image result for atmospheric composition pie chart"/>
          <p:cNvPicPr preferRelativeResize="0"/>
          <p:nvPr/>
        </p:nvPicPr>
        <p:blipFill rotWithShape="1">
          <a:blip r:embed="rId3">
            <a:alphaModFix/>
          </a:blip>
          <a:srcRect/>
          <a:stretch/>
        </p:blipFill>
        <p:spPr>
          <a:xfrm>
            <a:off x="4516140" y="1416183"/>
            <a:ext cx="6567920" cy="5214672"/>
          </a:xfrm>
          <a:prstGeom prst="rect">
            <a:avLst/>
          </a:prstGeom>
          <a:noFill/>
          <a:ln>
            <a:noFill/>
          </a:ln>
        </p:spPr>
      </p:pic>
      <p:sp>
        <p:nvSpPr>
          <p:cNvPr id="248" name="Google Shape;248;p14"/>
          <p:cNvSpPr txBox="1"/>
          <p:nvPr/>
        </p:nvSpPr>
        <p:spPr>
          <a:xfrm>
            <a:off x="997527" y="1894681"/>
            <a:ext cx="36714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 approximate values</a:t>
            </a:r>
            <a:endParaRPr/>
          </a:p>
        </p:txBody>
      </p:sp>
      <p:sp>
        <p:nvSpPr>
          <p:cNvPr id="249" name="Google Shape;249;p14"/>
          <p:cNvSpPr/>
          <p:nvPr/>
        </p:nvSpPr>
        <p:spPr>
          <a:xfrm>
            <a:off x="5281019" y="3352801"/>
            <a:ext cx="989921" cy="31965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50" name="Google Shape;250;p14"/>
          <p:cNvSpPr/>
          <p:nvPr/>
        </p:nvSpPr>
        <p:spPr>
          <a:xfrm>
            <a:off x="7192618" y="3053978"/>
            <a:ext cx="989921" cy="31965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51" name="Google Shape;251;p14"/>
          <p:cNvSpPr/>
          <p:nvPr/>
        </p:nvSpPr>
        <p:spPr>
          <a:xfrm>
            <a:off x="9149912" y="3881624"/>
            <a:ext cx="1471898" cy="31965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52" name="Google Shape;252;p14"/>
          <p:cNvSpPr/>
          <p:nvPr/>
        </p:nvSpPr>
        <p:spPr>
          <a:xfrm>
            <a:off x="9063253" y="4649601"/>
            <a:ext cx="1471898" cy="31965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53" name="Google Shape;253;p14"/>
          <p:cNvSpPr/>
          <p:nvPr/>
        </p:nvSpPr>
        <p:spPr>
          <a:xfrm>
            <a:off x="9063253" y="5281992"/>
            <a:ext cx="1696016" cy="31965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54" name="Google Shape;254;p14"/>
          <p:cNvSpPr txBox="1"/>
          <p:nvPr/>
        </p:nvSpPr>
        <p:spPr>
          <a:xfrm>
            <a:off x="827701" y="3373628"/>
            <a:ext cx="206839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Other gases:</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Water vapor</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Sulfur Dioxide</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Ozone</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Formaldehyde</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Nitrogen Dioxide</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Methane</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Carbon Monoxide</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Neon</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etc etc etc…</a:t>
            </a:r>
            <a:endParaRPr/>
          </a:p>
        </p:txBody>
      </p:sp>
      <p:cxnSp>
        <p:nvCxnSpPr>
          <p:cNvPr id="255" name="Google Shape;255;p14"/>
          <p:cNvCxnSpPr/>
          <p:nvPr/>
        </p:nvCxnSpPr>
        <p:spPr>
          <a:xfrm rot="10800000">
            <a:off x="2244436" y="3672451"/>
            <a:ext cx="1551709" cy="1609541"/>
          </a:xfrm>
          <a:prstGeom prst="straightConnector1">
            <a:avLst/>
          </a:prstGeom>
          <a:noFill/>
          <a:ln w="9525" cap="flat" cmpd="sng">
            <a:solidFill>
              <a:srgbClr val="FF0000"/>
            </a:solidFill>
            <a:prstDash val="solid"/>
            <a:miter lim="800000"/>
            <a:headEnd type="none" w="sm" len="sm"/>
            <a:tailEnd type="triangle" w="med" len="med"/>
          </a:ln>
        </p:spPr>
      </p:cxnSp>
      <p:sp>
        <p:nvSpPr>
          <p:cNvPr id="256" name="Google Shape;256;p14"/>
          <p:cNvSpPr txBox="1"/>
          <p:nvPr/>
        </p:nvSpPr>
        <p:spPr>
          <a:xfrm>
            <a:off x="3699164" y="5472545"/>
            <a:ext cx="206839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Times New Roman"/>
                <a:ea typeface="Times New Roman"/>
                <a:cs typeface="Times New Roman"/>
                <a:sym typeface="Times New Roman"/>
              </a:rPr>
              <a:t>Which one of these are greenhouse gases?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a:t>Ideal Gas Law</a:t>
            </a:r>
            <a:endParaRPr/>
          </a:p>
        </p:txBody>
      </p:sp>
      <p:sp>
        <p:nvSpPr>
          <p:cNvPr id="262" name="Google Shape;262;p15"/>
          <p:cNvSpPr txBox="1">
            <a:spLocks noGrp="1"/>
          </p:cNvSpPr>
          <p:nvPr>
            <p:ph type="body" idx="1"/>
          </p:nvPr>
        </p:nvSpPr>
        <p:spPr>
          <a:xfrm>
            <a:off x="838200" y="1825625"/>
            <a:ext cx="459809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800"/>
              <a:buChar char="•"/>
            </a:pPr>
            <a:r>
              <a:rPr lang="en-US"/>
              <a:t>Shows relationship between </a:t>
            </a:r>
            <a:r>
              <a:rPr lang="en-US" b="1"/>
              <a:t>pressure (P)</a:t>
            </a:r>
            <a:r>
              <a:rPr lang="en-US"/>
              <a:t>, </a:t>
            </a:r>
            <a:r>
              <a:rPr lang="en-US" b="1"/>
              <a:t>volume (V)</a:t>
            </a:r>
            <a:r>
              <a:rPr lang="en-US"/>
              <a:t>, and </a:t>
            </a:r>
            <a:r>
              <a:rPr lang="en-US" b="1"/>
              <a:t>temperature (T)</a:t>
            </a:r>
            <a:endParaRPr/>
          </a:p>
          <a:p>
            <a:pPr marL="0" lvl="0" indent="0" algn="l" rtl="0">
              <a:lnSpc>
                <a:spcPct val="80000"/>
              </a:lnSpc>
              <a:spcBef>
                <a:spcPts val="1000"/>
              </a:spcBef>
              <a:spcAft>
                <a:spcPts val="0"/>
              </a:spcAft>
              <a:buClr>
                <a:schemeClr val="dk1"/>
              </a:buClr>
              <a:buSzPts val="2800"/>
              <a:buNone/>
            </a:pPr>
            <a:endParaRPr b="1"/>
          </a:p>
          <a:p>
            <a:pPr marL="228600" lvl="0" indent="-228600" algn="l" rtl="0">
              <a:lnSpc>
                <a:spcPct val="80000"/>
              </a:lnSpc>
              <a:spcBef>
                <a:spcPts val="1000"/>
              </a:spcBef>
              <a:spcAft>
                <a:spcPts val="0"/>
              </a:spcAft>
              <a:buClr>
                <a:schemeClr val="dk1"/>
              </a:buClr>
              <a:buSzPts val="2800"/>
              <a:buChar char="•"/>
            </a:pPr>
            <a:r>
              <a:rPr lang="en-US"/>
              <a:t>R = universal gas constant, R</a:t>
            </a:r>
            <a:r>
              <a:rPr lang="en-US" baseline="-25000"/>
              <a:t>d</a:t>
            </a:r>
            <a:r>
              <a:rPr lang="en-US"/>
              <a:t> = dry gas constant</a:t>
            </a:r>
            <a:endParaRPr/>
          </a:p>
          <a:p>
            <a:pPr marL="228600" lvl="0" indent="-50800" algn="l" rtl="0">
              <a:lnSpc>
                <a:spcPct val="80000"/>
              </a:lnSpc>
              <a:spcBef>
                <a:spcPts val="1000"/>
              </a:spcBef>
              <a:spcAft>
                <a:spcPts val="0"/>
              </a:spcAft>
              <a:buClr>
                <a:schemeClr val="dk1"/>
              </a:buClr>
              <a:buSzPts val="2800"/>
              <a:buNone/>
            </a:pPr>
            <a:endParaRPr/>
          </a:p>
          <a:p>
            <a:pPr marL="228600" lvl="0" indent="-228600" algn="l" rtl="0">
              <a:lnSpc>
                <a:spcPct val="80000"/>
              </a:lnSpc>
              <a:spcBef>
                <a:spcPts val="1000"/>
              </a:spcBef>
              <a:spcAft>
                <a:spcPts val="0"/>
              </a:spcAft>
              <a:buClr>
                <a:schemeClr val="dk1"/>
              </a:buClr>
              <a:buSzPts val="2800"/>
              <a:buChar char="•"/>
            </a:pPr>
            <a:r>
              <a:rPr lang="en-US"/>
              <a:t>n = number of moles</a:t>
            </a:r>
            <a:endParaRPr/>
          </a:p>
          <a:p>
            <a:pPr marL="228600" lvl="0" indent="-50800" algn="l" rtl="0">
              <a:lnSpc>
                <a:spcPct val="80000"/>
              </a:lnSpc>
              <a:spcBef>
                <a:spcPts val="1000"/>
              </a:spcBef>
              <a:spcAft>
                <a:spcPts val="0"/>
              </a:spcAft>
              <a:buClr>
                <a:schemeClr val="dk1"/>
              </a:buClr>
              <a:buSzPts val="2800"/>
              <a:buNone/>
            </a:pPr>
            <a:endParaRPr/>
          </a:p>
          <a:p>
            <a:pPr marL="228600" lvl="0" indent="-228600" algn="l" rtl="0">
              <a:lnSpc>
                <a:spcPct val="80000"/>
              </a:lnSpc>
              <a:spcBef>
                <a:spcPts val="1000"/>
              </a:spcBef>
              <a:spcAft>
                <a:spcPts val="0"/>
              </a:spcAft>
              <a:buClr>
                <a:schemeClr val="dk1"/>
              </a:buClr>
              <a:buSzPts val="2800"/>
              <a:buChar char="•"/>
            </a:pPr>
            <a:r>
              <a:rPr lang="en-US"/>
              <a:t>ρ = density (mass/volume)</a:t>
            </a:r>
            <a:endParaRPr/>
          </a:p>
        </p:txBody>
      </p:sp>
      <p:sp>
        <p:nvSpPr>
          <p:cNvPr id="263" name="Google Shape;2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264" name="Google Shape;264;p15"/>
          <p:cNvSpPr txBox="1"/>
          <p:nvPr/>
        </p:nvSpPr>
        <p:spPr>
          <a:xfrm>
            <a:off x="6951944" y="2111955"/>
            <a:ext cx="3557392" cy="92333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 </a:t>
            </a:r>
            <a:endParaRPr/>
          </a:p>
        </p:txBody>
      </p:sp>
      <p:sp>
        <p:nvSpPr>
          <p:cNvPr id="265" name="Google Shape;265;p15"/>
          <p:cNvSpPr txBox="1"/>
          <p:nvPr/>
        </p:nvSpPr>
        <p:spPr>
          <a:xfrm>
            <a:off x="7562342" y="3165092"/>
            <a:ext cx="2837636" cy="923330"/>
          </a:xfrm>
          <a:prstGeom prst="rect">
            <a:avLst/>
          </a:prstGeom>
          <a:blipFill rotWithShape="1">
            <a:blip r:embed="rId4">
              <a:alphaModFix/>
            </a:blip>
            <a:stretch>
              <a:fillRect l="-16987" t="-26971" b="-5328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txBox="1">
            <a:spLocks noGrp="1"/>
          </p:cNvSpPr>
          <p:nvPr>
            <p:ph type="body" idx="1"/>
          </p:nvPr>
        </p:nvSpPr>
        <p:spPr>
          <a:xfrm>
            <a:off x="681495" y="637552"/>
            <a:ext cx="5374710" cy="6066844"/>
          </a:xfrm>
          <a:prstGeom prst="rect">
            <a:avLst/>
          </a:prstGeom>
          <a:blipFill rotWithShape="1">
            <a:blip r:embed="rId3">
              <a:alphaModFix/>
            </a:blip>
            <a:stretch>
              <a:fillRect l="-1248" t="-1808" r="-1021"/>
            </a:stretch>
          </a:blip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a:t> </a:t>
            </a:r>
            <a:endParaRPr/>
          </a:p>
        </p:txBody>
      </p:sp>
      <p:sp>
        <p:nvSpPr>
          <p:cNvPr id="271" name="Google Shape;27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272" name="Google Shape;272;p16"/>
          <p:cNvSpPr txBox="1"/>
          <p:nvPr/>
        </p:nvSpPr>
        <p:spPr>
          <a:xfrm>
            <a:off x="8667882" y="2751892"/>
            <a:ext cx="3557392" cy="677108"/>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 </a:t>
            </a:r>
            <a:endParaRPr/>
          </a:p>
        </p:txBody>
      </p:sp>
      <p:sp>
        <p:nvSpPr>
          <p:cNvPr id="273" name="Google Shape;273;p16"/>
          <p:cNvSpPr txBox="1"/>
          <p:nvPr/>
        </p:nvSpPr>
        <p:spPr>
          <a:xfrm>
            <a:off x="9594022" y="3461748"/>
            <a:ext cx="2080891" cy="677108"/>
          </a:xfrm>
          <a:prstGeom prst="rect">
            <a:avLst/>
          </a:prstGeom>
          <a:blipFill rotWithShape="1">
            <a:blip r:embed="rId5">
              <a:alphaModFix/>
            </a:blip>
            <a:stretch>
              <a:fillRect l="-17007" t="-27023" r="-292" b="-549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 </a:t>
            </a:r>
            <a:endParaRPr/>
          </a:p>
        </p:txBody>
      </p:sp>
      <p:pic>
        <p:nvPicPr>
          <p:cNvPr id="274" name="Google Shape;274;p16"/>
          <p:cNvPicPr preferRelativeResize="0"/>
          <p:nvPr/>
        </p:nvPicPr>
        <p:blipFill rotWithShape="1">
          <a:blip r:embed="rId6">
            <a:alphaModFix/>
          </a:blip>
          <a:srcRect/>
          <a:stretch/>
        </p:blipFill>
        <p:spPr>
          <a:xfrm>
            <a:off x="5240578" y="3090446"/>
            <a:ext cx="3158516" cy="1099726"/>
          </a:xfrm>
          <a:prstGeom prst="rect">
            <a:avLst/>
          </a:prstGeom>
          <a:noFill/>
          <a:ln>
            <a:noFill/>
          </a:ln>
        </p:spPr>
      </p:pic>
      <p:pic>
        <p:nvPicPr>
          <p:cNvPr id="275" name="Google Shape;275;p16" descr="Image result for gay lussac's law"/>
          <p:cNvPicPr preferRelativeResize="0"/>
          <p:nvPr/>
        </p:nvPicPr>
        <p:blipFill rotWithShape="1">
          <a:blip r:embed="rId7">
            <a:alphaModFix/>
          </a:blip>
          <a:srcRect/>
          <a:stretch/>
        </p:blipFill>
        <p:spPr>
          <a:xfrm>
            <a:off x="6148584" y="755019"/>
            <a:ext cx="3057394" cy="1652798"/>
          </a:xfrm>
          <a:prstGeom prst="rect">
            <a:avLst/>
          </a:prstGeom>
          <a:noFill/>
          <a:ln>
            <a:noFill/>
          </a:ln>
        </p:spPr>
      </p:pic>
      <p:pic>
        <p:nvPicPr>
          <p:cNvPr id="276" name="Google Shape;276;p16" descr="Image result for volume pressure relationship"/>
          <p:cNvPicPr preferRelativeResize="0"/>
          <p:nvPr/>
        </p:nvPicPr>
        <p:blipFill rotWithShape="1">
          <a:blip r:embed="rId8">
            <a:alphaModFix/>
          </a:blip>
          <a:srcRect l="41221" t="25387"/>
          <a:stretch/>
        </p:blipFill>
        <p:spPr>
          <a:xfrm>
            <a:off x="6351087" y="4468000"/>
            <a:ext cx="2510427" cy="239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a:t>Project 1 Reminders</a:t>
            </a:r>
            <a:endParaRPr/>
          </a:p>
        </p:txBody>
      </p:sp>
      <p:sp>
        <p:nvSpPr>
          <p:cNvPr id="282" name="Google Shape;282;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½ way peer evals and rough drafts due Feb. 19</a:t>
            </a:r>
          </a:p>
          <a:p>
            <a:pPr marL="228600" lvl="0" indent="-228600" algn="l" rtl="0">
              <a:lnSpc>
                <a:spcPct val="90000"/>
              </a:lnSpc>
              <a:spcBef>
                <a:spcPts val="0"/>
              </a:spcBef>
              <a:spcAft>
                <a:spcPts val="0"/>
              </a:spcAft>
              <a:buClr>
                <a:schemeClr val="dk1"/>
              </a:buClr>
              <a:buSzPts val="2800"/>
              <a:buChar char="•"/>
            </a:pPr>
            <a:endParaRPr lang="en-US" dirty="0"/>
          </a:p>
          <a:p>
            <a:pPr marL="228600" lvl="0" indent="-228600" algn="l" rtl="0">
              <a:lnSpc>
                <a:spcPct val="90000"/>
              </a:lnSpc>
              <a:spcBef>
                <a:spcPts val="0"/>
              </a:spcBef>
              <a:spcAft>
                <a:spcPts val="0"/>
              </a:spcAft>
              <a:buClr>
                <a:schemeClr val="dk1"/>
              </a:buClr>
              <a:buSzPts val="2800"/>
              <a:buChar char="•"/>
            </a:pPr>
            <a:r>
              <a:rPr lang="en-US" dirty="0"/>
              <a:t>After rough drafts are submitted, I will post example final drafts to my webpage</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83" name="Google Shape;2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865908" y="83130"/>
            <a:ext cx="10460181"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Times New Roman"/>
              <a:buNone/>
            </a:pPr>
            <a:r>
              <a:rPr lang="en-US" sz="3600"/>
              <a:t>Weather Station Model</a:t>
            </a:r>
            <a:endParaRPr/>
          </a:p>
        </p:txBody>
      </p:sp>
      <p:pic>
        <p:nvPicPr>
          <p:cNvPr id="96" name="Google Shape;96;p2"/>
          <p:cNvPicPr preferRelativeResize="0"/>
          <p:nvPr/>
        </p:nvPicPr>
        <p:blipFill rotWithShape="1">
          <a:blip r:embed="rId3">
            <a:alphaModFix/>
          </a:blip>
          <a:srcRect/>
          <a:stretch/>
        </p:blipFill>
        <p:spPr>
          <a:xfrm>
            <a:off x="2295524" y="676564"/>
            <a:ext cx="7600950" cy="6010275"/>
          </a:xfrm>
          <a:prstGeom prst="rect">
            <a:avLst/>
          </a:prstGeom>
          <a:noFill/>
          <a:ln>
            <a:noFill/>
          </a:ln>
        </p:spPr>
      </p:pic>
      <p:sp>
        <p:nvSpPr>
          <p:cNvPr id="97" name="Google Shape;9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838200" y="365126"/>
            <a:ext cx="10515600" cy="6046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a:t>Station Plot Examples</a:t>
            </a:r>
            <a:endParaRPr/>
          </a:p>
        </p:txBody>
      </p:sp>
      <p:sp>
        <p:nvSpPr>
          <p:cNvPr id="125" name="Google Shape;125;p5"/>
          <p:cNvSpPr txBox="1">
            <a:spLocks noGrp="1"/>
          </p:cNvSpPr>
          <p:nvPr>
            <p:ph type="body" idx="1"/>
          </p:nvPr>
        </p:nvSpPr>
        <p:spPr>
          <a:xfrm>
            <a:off x="477982" y="1370041"/>
            <a:ext cx="3566683" cy="836766"/>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chemeClr val="dk1"/>
              </a:buClr>
              <a:buSzPts val="2800"/>
              <a:buNone/>
            </a:pPr>
            <a:r>
              <a:rPr lang="en-US" b="1"/>
              <a:t>Andrews AFB (KADW)</a:t>
            </a:r>
            <a:endParaRPr/>
          </a:p>
        </p:txBody>
      </p:sp>
      <p:pic>
        <p:nvPicPr>
          <p:cNvPr id="126" name="Google Shape;126;p5"/>
          <p:cNvPicPr preferRelativeResize="0"/>
          <p:nvPr/>
        </p:nvPicPr>
        <p:blipFill rotWithShape="1">
          <a:blip r:embed="rId3">
            <a:alphaModFix/>
          </a:blip>
          <a:srcRect/>
          <a:stretch/>
        </p:blipFill>
        <p:spPr>
          <a:xfrm>
            <a:off x="4044665" y="1035053"/>
            <a:ext cx="7981950" cy="5610225"/>
          </a:xfrm>
          <a:prstGeom prst="rect">
            <a:avLst/>
          </a:prstGeom>
          <a:noFill/>
          <a:ln>
            <a:noFill/>
          </a:ln>
        </p:spPr>
      </p:pic>
      <p:sp>
        <p:nvSpPr>
          <p:cNvPr id="127" name="Google Shape;127;p5"/>
          <p:cNvSpPr/>
          <p:nvPr/>
        </p:nvSpPr>
        <p:spPr>
          <a:xfrm>
            <a:off x="9289472" y="4388511"/>
            <a:ext cx="1385455" cy="110836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28" name="Google Shape;1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29" name="Google Shape;129;p5"/>
          <p:cNvSpPr txBox="1"/>
          <p:nvPr/>
        </p:nvSpPr>
        <p:spPr>
          <a:xfrm>
            <a:off x="2424251" y="2206807"/>
            <a:ext cx="1875034" cy="485312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mbria Math"/>
                <a:ea typeface="Cambria Math"/>
                <a:cs typeface="Cambria Math"/>
                <a:sym typeface="Cambria Math"/>
              </a:rPr>
              <a:t>72°F</a:t>
            </a:r>
            <a:endParaRPr sz="2800">
              <a:solidFill>
                <a:schemeClr val="dk1"/>
              </a:solidFill>
              <a:latin typeface="Times New Roman"/>
              <a:ea typeface="Times New Roman"/>
              <a:cs typeface="Times New Roman"/>
              <a:sym typeface="Times New Roman"/>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72</a:t>
            </a:r>
            <a:r>
              <a:rPr lang="en-US" sz="2800">
                <a:solidFill>
                  <a:schemeClr val="dk1"/>
                </a:solidFill>
                <a:latin typeface="Cambria Math"/>
                <a:ea typeface="Cambria Math"/>
                <a:cs typeface="Cambria Math"/>
                <a:sym typeface="Cambria Math"/>
              </a:rPr>
              <a:t>°F</a:t>
            </a:r>
            <a:endParaRPr sz="2800">
              <a:solidFill>
                <a:schemeClr val="dk1"/>
              </a:solidFill>
              <a:latin typeface="Times New Roman"/>
              <a:ea typeface="Times New Roman"/>
              <a:cs typeface="Times New Roman"/>
              <a:sym typeface="Times New Roman"/>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1000.4 mb</a:t>
            </a:r>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~5 kts</a:t>
            </a:r>
            <a:endParaRPr sz="2800">
              <a:solidFill>
                <a:schemeClr val="dk1"/>
              </a:solidFill>
              <a:latin typeface="Times New Roman"/>
              <a:ea typeface="Times New Roman"/>
              <a:cs typeface="Times New Roman"/>
              <a:sym typeface="Times New Roman"/>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ENE</a:t>
            </a:r>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obscured</a:t>
            </a:r>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light drizzle</a:t>
            </a:r>
            <a:endParaRPr/>
          </a:p>
        </p:txBody>
      </p:sp>
      <p:sp>
        <p:nvSpPr>
          <p:cNvPr id="130" name="Google Shape;130;p5"/>
          <p:cNvSpPr txBox="1"/>
          <p:nvPr/>
        </p:nvSpPr>
        <p:spPr>
          <a:xfrm>
            <a:off x="-1153688" y="2206807"/>
            <a:ext cx="3566683" cy="4853129"/>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Temperature:</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Dew Point:</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Pressure: </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Wind: </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Wind Direction: </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Sky Cover: </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Weather: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838200" y="365126"/>
            <a:ext cx="10515600" cy="6046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Times New Roman"/>
              <a:buNone/>
            </a:pPr>
            <a:r>
              <a:rPr lang="en-US" sz="4000"/>
              <a:t>Station Plot Examples</a:t>
            </a:r>
            <a:endParaRPr/>
          </a:p>
        </p:txBody>
      </p:sp>
      <p:sp>
        <p:nvSpPr>
          <p:cNvPr id="114" name="Google Shape;114;p4"/>
          <p:cNvSpPr txBox="1">
            <a:spLocks noGrp="1"/>
          </p:cNvSpPr>
          <p:nvPr>
            <p:ph type="body" idx="1"/>
          </p:nvPr>
        </p:nvSpPr>
        <p:spPr>
          <a:xfrm>
            <a:off x="477982" y="1674839"/>
            <a:ext cx="3566683" cy="8367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Reagan Int’l (KDCA)</a:t>
            </a:r>
            <a:endParaRPr/>
          </a:p>
        </p:txBody>
      </p:sp>
      <p:pic>
        <p:nvPicPr>
          <p:cNvPr id="115" name="Google Shape;115;p4"/>
          <p:cNvPicPr preferRelativeResize="0"/>
          <p:nvPr/>
        </p:nvPicPr>
        <p:blipFill rotWithShape="1">
          <a:blip r:embed="rId3">
            <a:alphaModFix/>
          </a:blip>
          <a:srcRect/>
          <a:stretch/>
        </p:blipFill>
        <p:spPr>
          <a:xfrm>
            <a:off x="4044665" y="1035053"/>
            <a:ext cx="7981950" cy="5610225"/>
          </a:xfrm>
          <a:prstGeom prst="rect">
            <a:avLst/>
          </a:prstGeom>
          <a:noFill/>
          <a:ln>
            <a:noFill/>
          </a:ln>
        </p:spPr>
      </p:pic>
      <p:sp>
        <p:nvSpPr>
          <p:cNvPr id="116" name="Google Shape;116;p4"/>
          <p:cNvSpPr/>
          <p:nvPr/>
        </p:nvSpPr>
        <p:spPr>
          <a:xfrm>
            <a:off x="8107690" y="3939332"/>
            <a:ext cx="1385455" cy="110836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7" name="Google Shape;11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18" name="Google Shape;118;p4"/>
          <p:cNvSpPr txBox="1"/>
          <p:nvPr/>
        </p:nvSpPr>
        <p:spPr>
          <a:xfrm>
            <a:off x="2424250" y="2206807"/>
            <a:ext cx="3566683" cy="485312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mbria Math"/>
                <a:ea typeface="Cambria Math"/>
                <a:cs typeface="Cambria Math"/>
                <a:sym typeface="Cambria Math"/>
              </a:rPr>
              <a:t>73°F</a:t>
            </a:r>
            <a:endParaRPr sz="2800">
              <a:solidFill>
                <a:schemeClr val="dk1"/>
              </a:solidFill>
              <a:latin typeface="Times New Roman"/>
              <a:ea typeface="Times New Roman"/>
              <a:cs typeface="Times New Roman"/>
              <a:sym typeface="Times New Roman"/>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71</a:t>
            </a:r>
            <a:r>
              <a:rPr lang="en-US" sz="2800">
                <a:solidFill>
                  <a:schemeClr val="dk1"/>
                </a:solidFill>
                <a:latin typeface="Cambria Math"/>
                <a:ea typeface="Cambria Math"/>
                <a:cs typeface="Cambria Math"/>
                <a:sym typeface="Cambria Math"/>
              </a:rPr>
              <a:t>°F</a:t>
            </a:r>
            <a:endParaRPr sz="2800">
              <a:solidFill>
                <a:schemeClr val="dk1"/>
              </a:solidFill>
              <a:latin typeface="Times New Roman"/>
              <a:ea typeface="Times New Roman"/>
              <a:cs typeface="Times New Roman"/>
              <a:sym typeface="Times New Roman"/>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1000.5 mb</a:t>
            </a:r>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~5 kts</a:t>
            </a:r>
            <a:endParaRPr sz="2800">
              <a:solidFill>
                <a:schemeClr val="dk1"/>
              </a:solidFill>
              <a:latin typeface="Times New Roman"/>
              <a:ea typeface="Times New Roman"/>
              <a:cs typeface="Times New Roman"/>
              <a:sym typeface="Times New Roman"/>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ENE</a:t>
            </a:r>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overcast</a:t>
            </a:r>
            <a:endParaRPr/>
          </a:p>
          <a:p>
            <a:pPr marL="0" marR="0" lvl="0" indent="0" algn="l"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fog</a:t>
            </a:r>
            <a:endParaRPr/>
          </a:p>
        </p:txBody>
      </p:sp>
      <p:sp>
        <p:nvSpPr>
          <p:cNvPr id="119" name="Google Shape;119;p4"/>
          <p:cNvSpPr txBox="1"/>
          <p:nvPr/>
        </p:nvSpPr>
        <p:spPr>
          <a:xfrm>
            <a:off x="-1153688" y="2206807"/>
            <a:ext cx="3566683" cy="4853129"/>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Temperature:</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Dew Point:</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Pressure: </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Wind: </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Wind Direction: </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Sky Cover: </a:t>
            </a:r>
            <a:endParaRPr/>
          </a:p>
          <a:p>
            <a:pPr marL="0" marR="0" lvl="0" indent="0" algn="r" rtl="0">
              <a:lnSpc>
                <a:spcPct val="90000"/>
              </a:lnSpc>
              <a:spcBef>
                <a:spcPts val="1000"/>
              </a:spcBef>
              <a:spcAft>
                <a:spcPts val="0"/>
              </a:spcAft>
              <a:buClr>
                <a:schemeClr val="dk1"/>
              </a:buClr>
              <a:buSzPts val="2800"/>
              <a:buFont typeface="Arial"/>
              <a:buNone/>
            </a:pPr>
            <a:r>
              <a:rPr lang="en-US" sz="2800">
                <a:solidFill>
                  <a:schemeClr val="dk1"/>
                </a:solidFill>
                <a:latin typeface="Times New Roman"/>
                <a:ea typeface="Times New Roman"/>
                <a:cs typeface="Times New Roman"/>
                <a:sym typeface="Times New Roman"/>
              </a:rPr>
              <a:t>Weather: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a:t>Cold vs Warm Front</a:t>
            </a:r>
            <a:endParaRPr/>
          </a:p>
        </p:txBody>
      </p:sp>
      <p:sp>
        <p:nvSpPr>
          <p:cNvPr id="136" name="Google Shape;13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37" name="Google Shape;137;p6" descr="Image result for cold front vs warm front"/>
          <p:cNvPicPr preferRelativeResize="0">
            <a:picLocks noGrp="1"/>
          </p:cNvPicPr>
          <p:nvPr>
            <p:ph type="body" idx="1"/>
          </p:nvPr>
        </p:nvPicPr>
        <p:blipFill rotWithShape="1">
          <a:blip r:embed="rId3">
            <a:alphaModFix/>
          </a:blip>
          <a:srcRect/>
          <a:stretch/>
        </p:blipFill>
        <p:spPr>
          <a:xfrm>
            <a:off x="1943960" y="1447938"/>
            <a:ext cx="8304080" cy="4351338"/>
          </a:xfrm>
          <a:prstGeom prst="rect">
            <a:avLst/>
          </a:prstGeom>
          <a:noFill/>
          <a:ln>
            <a:noFill/>
          </a:ln>
        </p:spPr>
      </p:pic>
      <p:pic>
        <p:nvPicPr>
          <p:cNvPr id="138" name="Google Shape;138;p6" descr="Related image"/>
          <p:cNvPicPr preferRelativeResize="0"/>
          <p:nvPr/>
        </p:nvPicPr>
        <p:blipFill rotWithShape="1">
          <a:blip r:embed="rId4">
            <a:alphaModFix/>
          </a:blip>
          <a:srcRect t="11956" r="9053"/>
          <a:stretch/>
        </p:blipFill>
        <p:spPr>
          <a:xfrm rot="-492001">
            <a:off x="3504669" y="3435100"/>
            <a:ext cx="1549143" cy="2049807"/>
          </a:xfrm>
          <a:prstGeom prst="rect">
            <a:avLst/>
          </a:prstGeom>
          <a:noFill/>
          <a:ln>
            <a:noFill/>
          </a:ln>
        </p:spPr>
      </p:pic>
      <p:pic>
        <p:nvPicPr>
          <p:cNvPr id="139" name="Google Shape;139;p6" descr="Related image"/>
          <p:cNvPicPr preferRelativeResize="0"/>
          <p:nvPr/>
        </p:nvPicPr>
        <p:blipFill rotWithShape="1">
          <a:blip r:embed="rId5">
            <a:alphaModFix/>
          </a:blip>
          <a:srcRect l="21686" r="45640"/>
          <a:stretch/>
        </p:blipFill>
        <p:spPr>
          <a:xfrm rot="7570756">
            <a:off x="5479350" y="231481"/>
            <a:ext cx="1480057" cy="45752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0"/>
          </p:nvPr>
        </p:nvSpPr>
        <p:spPr>
          <a:noFill/>
        </p:spPr>
        <p:txBody>
          <a:bodyPr/>
          <a:lstStyle/>
          <a:p>
            <a:fld id="{B41E476E-00D4-437B-BADB-EA30AAA4F15D}" type="slidenum">
              <a:rPr lang="en-US" smtClean="0">
                <a:latin typeface="Arial" charset="0"/>
              </a:rPr>
              <a:pPr/>
              <a:t>7</a:t>
            </a:fld>
            <a:endParaRPr lang="en-US">
              <a:latin typeface="Arial" charset="0"/>
            </a:endParaRPr>
          </a:p>
        </p:txBody>
      </p:sp>
      <p:sp>
        <p:nvSpPr>
          <p:cNvPr id="7" name="TextBox 6"/>
          <p:cNvSpPr txBox="1"/>
          <p:nvPr/>
        </p:nvSpPr>
        <p:spPr>
          <a:xfrm>
            <a:off x="5353738" y="133351"/>
            <a:ext cx="1459054" cy="307777"/>
          </a:xfrm>
          <a:prstGeom prst="rect">
            <a:avLst/>
          </a:prstGeom>
          <a:noFill/>
        </p:spPr>
        <p:txBody>
          <a:bodyPr wrap="none" rtlCol="0">
            <a:spAutoFit/>
          </a:bodyPr>
          <a:lstStyle/>
          <a:p>
            <a:pPr algn="ctr"/>
            <a:r>
              <a:rPr lang="en-US" b="1" dirty="0"/>
              <a:t>Pressure Maps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7488" y="1601901"/>
            <a:ext cx="6904085" cy="2793540"/>
          </a:xfrm>
          <a:prstGeom prst="rect">
            <a:avLst/>
          </a:prstGeom>
        </p:spPr>
      </p:pic>
      <p:sp>
        <p:nvSpPr>
          <p:cNvPr id="9" name="TextBox 8"/>
          <p:cNvSpPr txBox="1"/>
          <p:nvPr/>
        </p:nvSpPr>
        <p:spPr>
          <a:xfrm>
            <a:off x="6996493" y="6406866"/>
            <a:ext cx="3370859" cy="307777"/>
          </a:xfrm>
          <a:prstGeom prst="rect">
            <a:avLst/>
          </a:prstGeom>
          <a:noFill/>
        </p:spPr>
        <p:txBody>
          <a:bodyPr wrap="none" rtlCol="0">
            <a:spAutoFit/>
          </a:bodyPr>
          <a:lstStyle/>
          <a:p>
            <a:r>
              <a:rPr lang="en-US" b="1" dirty="0"/>
              <a:t>Fig 2-5</a:t>
            </a:r>
            <a:r>
              <a:rPr lang="en-US" dirty="0"/>
              <a:t> </a:t>
            </a:r>
            <a:r>
              <a:rPr lang="en-US" i="1" dirty="0"/>
              <a:t>Weather: A Concise Introduction</a:t>
            </a:r>
          </a:p>
        </p:txBody>
      </p:sp>
      <p:sp>
        <p:nvSpPr>
          <p:cNvPr id="10" name="TextBox 9"/>
          <p:cNvSpPr txBox="1"/>
          <p:nvPr/>
        </p:nvSpPr>
        <p:spPr>
          <a:xfrm>
            <a:off x="2140691" y="5326914"/>
            <a:ext cx="7910619" cy="307777"/>
          </a:xfrm>
          <a:prstGeom prst="rect">
            <a:avLst/>
          </a:prstGeom>
          <a:noFill/>
        </p:spPr>
        <p:txBody>
          <a:bodyPr wrap="square" rtlCol="0">
            <a:spAutoFit/>
          </a:bodyPr>
          <a:lstStyle/>
          <a:p>
            <a:pPr algn="ctr"/>
            <a:r>
              <a:rPr lang="en-US" dirty="0"/>
              <a:t>Closed contours define regions of high pressure and low pressure.</a:t>
            </a:r>
          </a:p>
        </p:txBody>
      </p:sp>
      <p:sp>
        <p:nvSpPr>
          <p:cNvPr id="3" name="TextBox 2">
            <a:extLst>
              <a:ext uri="{FF2B5EF4-FFF2-40B4-BE49-F238E27FC236}">
                <a16:creationId xmlns:a16="http://schemas.microsoft.com/office/drawing/2014/main" id="{93F797C5-8861-48BB-8971-B9F60E609954}"/>
              </a:ext>
            </a:extLst>
          </p:cNvPr>
          <p:cNvSpPr txBox="1"/>
          <p:nvPr/>
        </p:nvSpPr>
        <p:spPr>
          <a:xfrm>
            <a:off x="3581400" y="4581427"/>
            <a:ext cx="1659903" cy="307777"/>
          </a:xfrm>
          <a:prstGeom prst="rect">
            <a:avLst/>
          </a:prstGeom>
          <a:noFill/>
        </p:spPr>
        <p:txBody>
          <a:bodyPr wrap="square" rtlCol="0">
            <a:spAutoFit/>
          </a:bodyPr>
          <a:lstStyle/>
          <a:p>
            <a:r>
              <a:rPr lang="en-US" dirty="0"/>
              <a:t>Mountain</a:t>
            </a:r>
          </a:p>
        </p:txBody>
      </p:sp>
      <p:sp>
        <p:nvSpPr>
          <p:cNvPr id="4" name="TextBox 3">
            <a:extLst>
              <a:ext uri="{FF2B5EF4-FFF2-40B4-BE49-F238E27FC236}">
                <a16:creationId xmlns:a16="http://schemas.microsoft.com/office/drawing/2014/main" id="{D4AB4FED-E38B-41AA-9266-A1A621E1A2EC}"/>
              </a:ext>
            </a:extLst>
          </p:cNvPr>
          <p:cNvSpPr txBox="1"/>
          <p:nvPr/>
        </p:nvSpPr>
        <p:spPr>
          <a:xfrm>
            <a:off x="7400041" y="4581427"/>
            <a:ext cx="2356701" cy="307777"/>
          </a:xfrm>
          <a:prstGeom prst="rect">
            <a:avLst/>
          </a:prstGeom>
          <a:noFill/>
        </p:spPr>
        <p:txBody>
          <a:bodyPr wrap="square" rtlCol="0">
            <a:spAutoFit/>
          </a:bodyPr>
          <a:lstStyle/>
          <a:p>
            <a:r>
              <a:rPr lang="en-US" dirty="0"/>
              <a:t>Basin</a:t>
            </a:r>
          </a:p>
        </p:txBody>
      </p:sp>
    </p:spTree>
    <p:extLst>
      <p:ext uri="{BB962C8B-B14F-4D97-AF65-F5344CB8AC3E}">
        <p14:creationId xmlns:p14="http://schemas.microsoft.com/office/powerpoint/2010/main" val="21904645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0"/>
          </p:nvPr>
        </p:nvSpPr>
        <p:spPr>
          <a:noFill/>
        </p:spPr>
        <p:txBody>
          <a:bodyPr/>
          <a:lstStyle/>
          <a:p>
            <a:fld id="{B41E476E-00D4-437B-BADB-EA30AAA4F15D}" type="slidenum">
              <a:rPr lang="en-US" smtClean="0">
                <a:latin typeface="Arial" charset="0"/>
              </a:rPr>
              <a:pPr/>
              <a:t>8</a:t>
            </a:fld>
            <a:endParaRPr lang="en-US">
              <a:latin typeface="Arial" charset="0"/>
            </a:endParaRPr>
          </a:p>
        </p:txBody>
      </p:sp>
      <p:sp>
        <p:nvSpPr>
          <p:cNvPr id="7" name="TextBox 6"/>
          <p:cNvSpPr txBox="1"/>
          <p:nvPr/>
        </p:nvSpPr>
        <p:spPr>
          <a:xfrm>
            <a:off x="5353738" y="133351"/>
            <a:ext cx="1459054" cy="307777"/>
          </a:xfrm>
          <a:prstGeom prst="rect">
            <a:avLst/>
          </a:prstGeom>
          <a:noFill/>
        </p:spPr>
        <p:txBody>
          <a:bodyPr wrap="none" rtlCol="0">
            <a:spAutoFit/>
          </a:bodyPr>
          <a:lstStyle/>
          <a:p>
            <a:pPr algn="ctr"/>
            <a:r>
              <a:rPr lang="en-US" b="1" dirty="0"/>
              <a:t>Pressure Maps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791" y="886347"/>
            <a:ext cx="6964326" cy="4207400"/>
          </a:xfrm>
          <a:prstGeom prst="rect">
            <a:avLst/>
          </a:prstGeom>
        </p:spPr>
      </p:pic>
      <p:sp>
        <p:nvSpPr>
          <p:cNvPr id="9" name="TextBox 8"/>
          <p:cNvSpPr txBox="1"/>
          <p:nvPr/>
        </p:nvSpPr>
        <p:spPr>
          <a:xfrm>
            <a:off x="6996493" y="6406866"/>
            <a:ext cx="3370859" cy="307777"/>
          </a:xfrm>
          <a:prstGeom prst="rect">
            <a:avLst/>
          </a:prstGeom>
          <a:noFill/>
        </p:spPr>
        <p:txBody>
          <a:bodyPr wrap="none" rtlCol="0">
            <a:spAutoFit/>
          </a:bodyPr>
          <a:lstStyle/>
          <a:p>
            <a:r>
              <a:rPr lang="en-US" b="1" dirty="0"/>
              <a:t>Fig 2-6</a:t>
            </a:r>
            <a:r>
              <a:rPr lang="en-US" dirty="0"/>
              <a:t> </a:t>
            </a:r>
            <a:r>
              <a:rPr lang="en-US" i="1" dirty="0"/>
              <a:t>Weather: A Concise Introduction</a:t>
            </a:r>
          </a:p>
        </p:txBody>
      </p:sp>
      <p:sp>
        <p:nvSpPr>
          <p:cNvPr id="10" name="TextBox 9"/>
          <p:cNvSpPr txBox="1"/>
          <p:nvPr/>
        </p:nvSpPr>
        <p:spPr>
          <a:xfrm>
            <a:off x="2140691" y="5326913"/>
            <a:ext cx="7910619" cy="307777"/>
          </a:xfrm>
          <a:prstGeom prst="rect">
            <a:avLst/>
          </a:prstGeom>
          <a:noFill/>
        </p:spPr>
        <p:txBody>
          <a:bodyPr wrap="square" rtlCol="0">
            <a:spAutoFit/>
          </a:bodyPr>
          <a:lstStyle/>
          <a:p>
            <a:pPr algn="ctr"/>
            <a:r>
              <a:rPr lang="en-US" dirty="0"/>
              <a:t>Isobars that aren’t closed can still help us define regions of increasing and decreasing pressure.  </a:t>
            </a:r>
          </a:p>
        </p:txBody>
      </p:sp>
      <p:sp>
        <p:nvSpPr>
          <p:cNvPr id="3" name="Rectangle 2">
            <a:extLst>
              <a:ext uri="{FF2B5EF4-FFF2-40B4-BE49-F238E27FC236}">
                <a16:creationId xmlns:a16="http://schemas.microsoft.com/office/drawing/2014/main" id="{9A34C13A-E5D4-429C-8859-A7922670688F}"/>
              </a:ext>
            </a:extLst>
          </p:cNvPr>
          <p:cNvSpPr/>
          <p:nvPr/>
        </p:nvSpPr>
        <p:spPr>
          <a:xfrm>
            <a:off x="3704734" y="4053526"/>
            <a:ext cx="933254" cy="127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27D4FA-D0FC-4BC1-BBC5-66A37D313D34}"/>
              </a:ext>
            </a:extLst>
          </p:cNvPr>
          <p:cNvSpPr/>
          <p:nvPr/>
        </p:nvSpPr>
        <p:spPr>
          <a:xfrm rot="3238161">
            <a:off x="5927520" y="3856112"/>
            <a:ext cx="848293" cy="127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9131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0"/>
          </p:nvPr>
        </p:nvSpPr>
        <p:spPr>
          <a:noFill/>
        </p:spPr>
        <p:txBody>
          <a:bodyPr/>
          <a:lstStyle/>
          <a:p>
            <a:fld id="{B41E476E-00D4-437B-BADB-EA30AAA4F15D}" type="slidenum">
              <a:rPr lang="en-US" smtClean="0">
                <a:latin typeface="Arial" charset="0"/>
              </a:rPr>
              <a:pPr/>
              <a:t>9</a:t>
            </a:fld>
            <a:endParaRPr lang="en-US">
              <a:latin typeface="Arial" charset="0"/>
            </a:endParaRPr>
          </a:p>
        </p:txBody>
      </p:sp>
      <p:sp>
        <p:nvSpPr>
          <p:cNvPr id="7" name="TextBox 6"/>
          <p:cNvSpPr txBox="1"/>
          <p:nvPr/>
        </p:nvSpPr>
        <p:spPr>
          <a:xfrm>
            <a:off x="5353738" y="133351"/>
            <a:ext cx="1459054" cy="307777"/>
          </a:xfrm>
          <a:prstGeom prst="rect">
            <a:avLst/>
          </a:prstGeom>
          <a:noFill/>
        </p:spPr>
        <p:txBody>
          <a:bodyPr wrap="none" rtlCol="0">
            <a:spAutoFit/>
          </a:bodyPr>
          <a:lstStyle/>
          <a:p>
            <a:pPr algn="ctr"/>
            <a:r>
              <a:rPr lang="en-US" b="1" dirty="0"/>
              <a:t>Pressure Maps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7488" y="991112"/>
            <a:ext cx="6904085" cy="4015118"/>
          </a:xfrm>
          <a:prstGeom prst="rect">
            <a:avLst/>
          </a:prstGeom>
        </p:spPr>
      </p:pic>
      <p:sp>
        <p:nvSpPr>
          <p:cNvPr id="9" name="TextBox 8"/>
          <p:cNvSpPr txBox="1"/>
          <p:nvPr/>
        </p:nvSpPr>
        <p:spPr>
          <a:xfrm>
            <a:off x="6996493" y="6406866"/>
            <a:ext cx="3370859" cy="307777"/>
          </a:xfrm>
          <a:prstGeom prst="rect">
            <a:avLst/>
          </a:prstGeom>
          <a:noFill/>
        </p:spPr>
        <p:txBody>
          <a:bodyPr wrap="none" rtlCol="0">
            <a:spAutoFit/>
          </a:bodyPr>
          <a:lstStyle/>
          <a:p>
            <a:r>
              <a:rPr lang="en-US" b="1" dirty="0"/>
              <a:t>Fig 2-4</a:t>
            </a:r>
            <a:r>
              <a:rPr lang="en-US" dirty="0"/>
              <a:t> </a:t>
            </a:r>
            <a:r>
              <a:rPr lang="en-US" i="1" dirty="0"/>
              <a:t>Weather: A Concise Introduction</a:t>
            </a:r>
          </a:p>
        </p:txBody>
      </p:sp>
      <p:sp>
        <p:nvSpPr>
          <p:cNvPr id="10" name="TextBox 9"/>
          <p:cNvSpPr txBox="1"/>
          <p:nvPr/>
        </p:nvSpPr>
        <p:spPr>
          <a:xfrm>
            <a:off x="2140691" y="5326913"/>
            <a:ext cx="7910619" cy="738664"/>
          </a:xfrm>
          <a:prstGeom prst="rect">
            <a:avLst/>
          </a:prstGeom>
          <a:noFill/>
        </p:spPr>
        <p:txBody>
          <a:bodyPr wrap="square" rtlCol="0">
            <a:spAutoFit/>
          </a:bodyPr>
          <a:lstStyle/>
          <a:p>
            <a:pPr algn="ctr"/>
            <a:r>
              <a:rPr lang="en-US" dirty="0"/>
              <a:t>The black lines indicate “isobars” or lines of constant pressure. These maps help us identify regions of high pressure (“H”) and low pressure (“L”). They also give some indication of surface wind speed and direction. The numbers are the </a:t>
            </a:r>
            <a:r>
              <a:rPr lang="en-US" u="sng" dirty="0"/>
              <a:t>actual</a:t>
            </a:r>
            <a:r>
              <a:rPr lang="en-US" dirty="0"/>
              <a:t> pressure (no conversion needed)</a:t>
            </a:r>
          </a:p>
        </p:txBody>
      </p:sp>
    </p:spTree>
    <p:extLst>
      <p:ext uri="{BB962C8B-B14F-4D97-AF65-F5344CB8AC3E}">
        <p14:creationId xmlns:p14="http://schemas.microsoft.com/office/powerpoint/2010/main" val="3815251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TotalTime>
  <Words>774</Words>
  <Application>Microsoft Office PowerPoint</Application>
  <PresentationFormat>Widescreen</PresentationFormat>
  <Paragraphs>177</Paragraphs>
  <Slides>28</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Times New Roman</vt:lpstr>
      <vt:lpstr>Calibri</vt:lpstr>
      <vt:lpstr>Cambria Math</vt:lpstr>
      <vt:lpstr>Office Theme</vt:lpstr>
      <vt:lpstr>1_Office Theme</vt:lpstr>
      <vt:lpstr>PowerPoint Presentation</vt:lpstr>
      <vt:lpstr>Week 2 – 3 Review</vt:lpstr>
      <vt:lpstr>Weather Station Model</vt:lpstr>
      <vt:lpstr>Station Plot Examples</vt:lpstr>
      <vt:lpstr>Station Plot Examples</vt:lpstr>
      <vt:lpstr>Cold vs Warm Front</vt:lpstr>
      <vt:lpstr>PowerPoint Presentation</vt:lpstr>
      <vt:lpstr>PowerPoint Presentation</vt:lpstr>
      <vt:lpstr>PowerPoint Presentation</vt:lpstr>
      <vt:lpstr>Spot the fronts!</vt:lpstr>
      <vt:lpstr>Spot the fronts!</vt:lpstr>
      <vt:lpstr>Other instruments meteorologists use</vt:lpstr>
      <vt:lpstr>Radar Review</vt:lpstr>
      <vt:lpstr>RADAR: RAdio Detection and Ranging</vt:lpstr>
      <vt:lpstr>Radar Limitations</vt:lpstr>
      <vt:lpstr>Satellite Review</vt:lpstr>
      <vt:lpstr>PowerPoint Presentation</vt:lpstr>
      <vt:lpstr>Electromagnetic Spectrum</vt:lpstr>
      <vt:lpstr>PowerPoint Presentation</vt:lpstr>
      <vt:lpstr>PowerPoint Presentation</vt:lpstr>
      <vt:lpstr>PowerPoint Presentation</vt:lpstr>
      <vt:lpstr>PowerPoint Presentation</vt:lpstr>
      <vt:lpstr>PowerPoint Presentation</vt:lpstr>
      <vt:lpstr>PowerPoint Presentation</vt:lpstr>
      <vt:lpstr>Earth’s Atmospheric Composition</vt:lpstr>
      <vt:lpstr>Ideal Gas Law</vt:lpstr>
      <vt:lpstr>PowerPoint Presentation</vt:lpstr>
      <vt:lpstr>Project 1 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 – 2 Review</dc:title>
  <dc:creator>Lindsey Rodio</dc:creator>
  <cp:lastModifiedBy>Joseph Knisely</cp:lastModifiedBy>
  <cp:revision>21</cp:revision>
  <dcterms:created xsi:type="dcterms:W3CDTF">2018-09-11T22:44:07Z</dcterms:created>
  <dcterms:modified xsi:type="dcterms:W3CDTF">2020-02-12T19:17:02Z</dcterms:modified>
</cp:coreProperties>
</file>