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0" r:id="rId2"/>
    <p:sldId id="886" r:id="rId3"/>
    <p:sldId id="855" r:id="rId4"/>
    <p:sldId id="263" r:id="rId5"/>
    <p:sldId id="262" r:id="rId6"/>
    <p:sldId id="863" r:id="rId7"/>
    <p:sldId id="864" r:id="rId8"/>
    <p:sldId id="865" r:id="rId9"/>
    <p:sldId id="866" r:id="rId10"/>
    <p:sldId id="264" r:id="rId11"/>
    <p:sldId id="867" r:id="rId12"/>
    <p:sldId id="887" r:id="rId13"/>
    <p:sldId id="888" r:id="rId14"/>
    <p:sldId id="889" r:id="rId15"/>
    <p:sldId id="890" r:id="rId16"/>
    <p:sldId id="265" r:id="rId17"/>
    <p:sldId id="907" r:id="rId18"/>
    <p:sldId id="892" r:id="rId19"/>
    <p:sldId id="896" r:id="rId20"/>
    <p:sldId id="897" r:id="rId21"/>
    <p:sldId id="901" r:id="rId22"/>
    <p:sldId id="902" r:id="rId23"/>
    <p:sldId id="905" r:id="rId24"/>
    <p:sldId id="875" r:id="rId25"/>
    <p:sldId id="911" r:id="rId26"/>
    <p:sldId id="939" r:id="rId27"/>
    <p:sldId id="940" r:id="rId28"/>
    <p:sldId id="941" r:id="rId29"/>
    <p:sldId id="942" r:id="rId30"/>
    <p:sldId id="912" r:id="rId31"/>
    <p:sldId id="884" r:id="rId32"/>
    <p:sldId id="920" r:id="rId33"/>
    <p:sldId id="943" r:id="rId34"/>
    <p:sldId id="924" r:id="rId35"/>
    <p:sldId id="925" r:id="rId36"/>
    <p:sldId id="88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E457C-6637-4040-87D2-F5AAAE778626}" type="datetimeFigureOut">
              <a:rPr lang="en-US" smtClean="0"/>
              <a:t>4/19/2020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17805-E16E-4973-8342-8476755E1B2B}" type="slidenum">
              <a:rPr lang="en-US" smtClean="0"/>
              <a:t>‹#›</a:t>
            </a:fld>
            <a:endParaRPr lang="en-US"/>
          </a:p>
        </p:txBody>
      </p:sp>
    </p:spTree>
    <p:extLst>
      <p:ext uri="{BB962C8B-B14F-4D97-AF65-F5344CB8AC3E}">
        <p14:creationId xmlns:p14="http://schemas.microsoft.com/office/powerpoint/2010/main" val="1234138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31ACCC6-E4C1-42C9-8D96-6449CA9F6200}" type="slidenum">
              <a:rPr lang="en-US" smtClean="0">
                <a:latin typeface="Arial" charset="0"/>
              </a:rPr>
              <a:pPr/>
              <a:t>32</a:t>
            </a:fld>
            <a:endParaRPr lang="en-US">
              <a:latin typeface="Arial" charset="0"/>
            </a:endParaRPr>
          </a:p>
        </p:txBody>
      </p:sp>
      <p:sp>
        <p:nvSpPr>
          <p:cNvPr id="36867" name="Rectangle 2"/>
          <p:cNvSpPr>
            <a:spLocks noGrp="1" noRot="1" noChangeAspect="1" noChangeArrowheads="1" noTextEdit="1"/>
          </p:cNvSpPr>
          <p:nvPr>
            <p:ph type="sldImg"/>
          </p:nvPr>
        </p:nvSpPr>
        <p:spPr>
          <a:xfrm>
            <a:off x="457200" y="730250"/>
            <a:ext cx="6400800" cy="3600450"/>
          </a:xfrm>
          <a:solidFill>
            <a:srgbClr val="FFFFFF"/>
          </a:solidFill>
          <a:ln/>
        </p:spPr>
      </p:sp>
      <p:sp>
        <p:nvSpPr>
          <p:cNvPr id="36868" name="Text Box 3"/>
          <p:cNvSpPr>
            <a:spLocks noGrp="1" noChangeArrowheads="1"/>
          </p:cNvSpPr>
          <p:nvPr>
            <p:ph type="body" idx="1"/>
          </p:nvPr>
        </p:nvSpPr>
        <p:spPr>
          <a:xfrm>
            <a:off x="731838" y="4559300"/>
            <a:ext cx="5853112" cy="4235450"/>
          </a:xfrm>
          <a:noFill/>
          <a:ln/>
        </p:spPr>
        <p:txBody>
          <a:bodyPr wrap="none" lIns="86741" tIns="43371" rIns="86741" bIns="43371" anchor="ctr"/>
          <a:lstStyle/>
          <a:p>
            <a:endParaRPr lang="en-US">
              <a:latin typeface="Arial" charset="0"/>
            </a:endParaRPr>
          </a:p>
        </p:txBody>
      </p:sp>
    </p:spTree>
    <p:extLst>
      <p:ext uri="{BB962C8B-B14F-4D97-AF65-F5344CB8AC3E}">
        <p14:creationId xmlns:p14="http://schemas.microsoft.com/office/powerpoint/2010/main" val="4242707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31ACCC6-E4C1-42C9-8D96-6449CA9F6200}" type="slidenum">
              <a:rPr lang="en-US" smtClean="0">
                <a:latin typeface="Arial" charset="0"/>
              </a:rPr>
              <a:pPr/>
              <a:t>33</a:t>
            </a:fld>
            <a:endParaRPr lang="en-US">
              <a:latin typeface="Arial" charset="0"/>
            </a:endParaRPr>
          </a:p>
        </p:txBody>
      </p:sp>
      <p:sp>
        <p:nvSpPr>
          <p:cNvPr id="36867" name="Rectangle 2"/>
          <p:cNvSpPr>
            <a:spLocks noGrp="1" noRot="1" noChangeAspect="1" noChangeArrowheads="1" noTextEdit="1"/>
          </p:cNvSpPr>
          <p:nvPr>
            <p:ph type="sldImg"/>
          </p:nvPr>
        </p:nvSpPr>
        <p:spPr>
          <a:xfrm>
            <a:off x="457200" y="730250"/>
            <a:ext cx="6400800" cy="3600450"/>
          </a:xfrm>
          <a:solidFill>
            <a:srgbClr val="FFFFFF"/>
          </a:solidFill>
          <a:ln/>
        </p:spPr>
      </p:sp>
      <p:sp>
        <p:nvSpPr>
          <p:cNvPr id="36868" name="Text Box 3"/>
          <p:cNvSpPr>
            <a:spLocks noGrp="1" noChangeArrowheads="1"/>
          </p:cNvSpPr>
          <p:nvPr>
            <p:ph type="body" idx="1"/>
          </p:nvPr>
        </p:nvSpPr>
        <p:spPr>
          <a:xfrm>
            <a:off x="731838" y="4559300"/>
            <a:ext cx="5853112" cy="4235450"/>
          </a:xfrm>
          <a:noFill/>
          <a:ln/>
        </p:spPr>
        <p:txBody>
          <a:bodyPr wrap="none" lIns="86741" tIns="43371" rIns="86741" bIns="43371" anchor="ctr"/>
          <a:lstStyle/>
          <a:p>
            <a:endParaRPr lang="en-US">
              <a:latin typeface="Arial" charset="0"/>
            </a:endParaRPr>
          </a:p>
        </p:txBody>
      </p:sp>
    </p:spTree>
    <p:extLst>
      <p:ext uri="{BB962C8B-B14F-4D97-AF65-F5344CB8AC3E}">
        <p14:creationId xmlns:p14="http://schemas.microsoft.com/office/powerpoint/2010/main" val="3191948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704C-6C6D-4F0D-9FB0-179DD401F9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9E4751-8DEA-43B3-8281-CDB4461F1F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24A479-7CE4-47C2-98A3-F41FDB2FBF8B}"/>
              </a:ext>
            </a:extLst>
          </p:cNvPr>
          <p:cNvSpPr>
            <a:spLocks noGrp="1"/>
          </p:cNvSpPr>
          <p:nvPr>
            <p:ph type="dt" sz="half" idx="10"/>
          </p:nvPr>
        </p:nvSpPr>
        <p:spPr/>
        <p:txBody>
          <a:bodyPr/>
          <a:lstStyle/>
          <a:p>
            <a:fld id="{94CF883D-FA75-4570-B8F1-F97AEE3BEA4E}" type="datetimeFigureOut">
              <a:rPr lang="en-US" smtClean="0"/>
              <a:t>4/19/2020</a:t>
            </a:fld>
            <a:endParaRPr lang="en-US"/>
          </a:p>
        </p:txBody>
      </p:sp>
      <p:sp>
        <p:nvSpPr>
          <p:cNvPr id="5" name="Footer Placeholder 4">
            <a:extLst>
              <a:ext uri="{FF2B5EF4-FFF2-40B4-BE49-F238E27FC236}">
                <a16:creationId xmlns:a16="http://schemas.microsoft.com/office/drawing/2014/main" id="{9A1B4DFE-DF8D-4517-81BE-AF4E19A3C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ED4B5-D6C5-47F8-BCD6-7A1AC80EA165}"/>
              </a:ext>
            </a:extLst>
          </p:cNvPr>
          <p:cNvSpPr>
            <a:spLocks noGrp="1"/>
          </p:cNvSpPr>
          <p:nvPr>
            <p:ph type="sldNum" sz="quarter" idx="12"/>
          </p:nvPr>
        </p:nvSpPr>
        <p:spPr/>
        <p:txBody>
          <a:bodyPr/>
          <a:lstStyle/>
          <a:p>
            <a:fld id="{651904BC-B3FB-4AD4-9874-40C77BDB36CC}" type="slidenum">
              <a:rPr lang="en-US" smtClean="0"/>
              <a:t>‹#›</a:t>
            </a:fld>
            <a:endParaRPr lang="en-US"/>
          </a:p>
        </p:txBody>
      </p:sp>
    </p:spTree>
    <p:extLst>
      <p:ext uri="{BB962C8B-B14F-4D97-AF65-F5344CB8AC3E}">
        <p14:creationId xmlns:p14="http://schemas.microsoft.com/office/powerpoint/2010/main" val="9790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932CA-A1B6-4866-9942-819BF005B4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0EBCF9-1E3B-48D0-A8B3-DE920CF186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23469-48E4-49E6-80D9-0DE1D0208A20}"/>
              </a:ext>
            </a:extLst>
          </p:cNvPr>
          <p:cNvSpPr>
            <a:spLocks noGrp="1"/>
          </p:cNvSpPr>
          <p:nvPr>
            <p:ph type="dt" sz="half" idx="10"/>
          </p:nvPr>
        </p:nvSpPr>
        <p:spPr/>
        <p:txBody>
          <a:bodyPr/>
          <a:lstStyle/>
          <a:p>
            <a:fld id="{94CF883D-FA75-4570-B8F1-F97AEE3BEA4E}" type="datetimeFigureOut">
              <a:rPr lang="en-US" smtClean="0"/>
              <a:t>4/19/2020</a:t>
            </a:fld>
            <a:endParaRPr lang="en-US"/>
          </a:p>
        </p:txBody>
      </p:sp>
      <p:sp>
        <p:nvSpPr>
          <p:cNvPr id="5" name="Footer Placeholder 4">
            <a:extLst>
              <a:ext uri="{FF2B5EF4-FFF2-40B4-BE49-F238E27FC236}">
                <a16:creationId xmlns:a16="http://schemas.microsoft.com/office/drawing/2014/main" id="{1AEC4BEB-5569-47AE-A72D-EC511A1D3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39CAA-3266-4456-BDE8-522CC5E2E625}"/>
              </a:ext>
            </a:extLst>
          </p:cNvPr>
          <p:cNvSpPr>
            <a:spLocks noGrp="1"/>
          </p:cNvSpPr>
          <p:nvPr>
            <p:ph type="sldNum" sz="quarter" idx="12"/>
          </p:nvPr>
        </p:nvSpPr>
        <p:spPr/>
        <p:txBody>
          <a:bodyPr/>
          <a:lstStyle/>
          <a:p>
            <a:fld id="{651904BC-B3FB-4AD4-9874-40C77BDB36CC}" type="slidenum">
              <a:rPr lang="en-US" smtClean="0"/>
              <a:t>‹#›</a:t>
            </a:fld>
            <a:endParaRPr lang="en-US"/>
          </a:p>
        </p:txBody>
      </p:sp>
    </p:spTree>
    <p:extLst>
      <p:ext uri="{BB962C8B-B14F-4D97-AF65-F5344CB8AC3E}">
        <p14:creationId xmlns:p14="http://schemas.microsoft.com/office/powerpoint/2010/main" val="54591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1F5AB-2EEF-4E83-9F35-CE00DF4289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4C32BF-2B69-4153-A903-80DE473459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473195-6F67-40B1-B8C3-CB9FAC906E57}"/>
              </a:ext>
            </a:extLst>
          </p:cNvPr>
          <p:cNvSpPr>
            <a:spLocks noGrp="1"/>
          </p:cNvSpPr>
          <p:nvPr>
            <p:ph type="dt" sz="half" idx="10"/>
          </p:nvPr>
        </p:nvSpPr>
        <p:spPr/>
        <p:txBody>
          <a:bodyPr/>
          <a:lstStyle/>
          <a:p>
            <a:fld id="{94CF883D-FA75-4570-B8F1-F97AEE3BEA4E}" type="datetimeFigureOut">
              <a:rPr lang="en-US" smtClean="0"/>
              <a:t>4/19/2020</a:t>
            </a:fld>
            <a:endParaRPr lang="en-US"/>
          </a:p>
        </p:txBody>
      </p:sp>
      <p:sp>
        <p:nvSpPr>
          <p:cNvPr id="5" name="Footer Placeholder 4">
            <a:extLst>
              <a:ext uri="{FF2B5EF4-FFF2-40B4-BE49-F238E27FC236}">
                <a16:creationId xmlns:a16="http://schemas.microsoft.com/office/drawing/2014/main" id="{1ED40A8B-0C56-4BDD-B5DE-734CFE662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C0757-C8B7-430B-954E-3639E9CCB466}"/>
              </a:ext>
            </a:extLst>
          </p:cNvPr>
          <p:cNvSpPr>
            <a:spLocks noGrp="1"/>
          </p:cNvSpPr>
          <p:nvPr>
            <p:ph type="sldNum" sz="quarter" idx="12"/>
          </p:nvPr>
        </p:nvSpPr>
        <p:spPr/>
        <p:txBody>
          <a:bodyPr/>
          <a:lstStyle/>
          <a:p>
            <a:fld id="{651904BC-B3FB-4AD4-9874-40C77BDB36CC}" type="slidenum">
              <a:rPr lang="en-US" smtClean="0"/>
              <a:t>‹#›</a:t>
            </a:fld>
            <a:endParaRPr lang="en-US"/>
          </a:p>
        </p:txBody>
      </p:sp>
    </p:spTree>
    <p:extLst>
      <p:ext uri="{BB962C8B-B14F-4D97-AF65-F5344CB8AC3E}">
        <p14:creationId xmlns:p14="http://schemas.microsoft.com/office/powerpoint/2010/main" val="428835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F42C-11C2-40D0-9803-56867527B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7243E6-4F4B-41CB-9FD7-D26532F86E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BE702-1CDB-43FC-941E-E9C1B2323640}"/>
              </a:ext>
            </a:extLst>
          </p:cNvPr>
          <p:cNvSpPr>
            <a:spLocks noGrp="1"/>
          </p:cNvSpPr>
          <p:nvPr>
            <p:ph type="dt" sz="half" idx="10"/>
          </p:nvPr>
        </p:nvSpPr>
        <p:spPr/>
        <p:txBody>
          <a:bodyPr/>
          <a:lstStyle/>
          <a:p>
            <a:fld id="{94CF883D-FA75-4570-B8F1-F97AEE3BEA4E}" type="datetimeFigureOut">
              <a:rPr lang="en-US" smtClean="0"/>
              <a:t>4/19/2020</a:t>
            </a:fld>
            <a:endParaRPr lang="en-US"/>
          </a:p>
        </p:txBody>
      </p:sp>
      <p:sp>
        <p:nvSpPr>
          <p:cNvPr id="5" name="Footer Placeholder 4">
            <a:extLst>
              <a:ext uri="{FF2B5EF4-FFF2-40B4-BE49-F238E27FC236}">
                <a16:creationId xmlns:a16="http://schemas.microsoft.com/office/drawing/2014/main" id="{8EE60425-5E30-491E-B624-B0C5F9025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5FC2D-F8D4-4F1D-8E92-D598EDF2BE5E}"/>
              </a:ext>
            </a:extLst>
          </p:cNvPr>
          <p:cNvSpPr>
            <a:spLocks noGrp="1"/>
          </p:cNvSpPr>
          <p:nvPr>
            <p:ph type="sldNum" sz="quarter" idx="12"/>
          </p:nvPr>
        </p:nvSpPr>
        <p:spPr/>
        <p:txBody>
          <a:bodyPr/>
          <a:lstStyle/>
          <a:p>
            <a:fld id="{651904BC-B3FB-4AD4-9874-40C77BDB36CC}" type="slidenum">
              <a:rPr lang="en-US" smtClean="0"/>
              <a:t>‹#›</a:t>
            </a:fld>
            <a:endParaRPr lang="en-US"/>
          </a:p>
        </p:txBody>
      </p:sp>
    </p:spTree>
    <p:extLst>
      <p:ext uri="{BB962C8B-B14F-4D97-AF65-F5344CB8AC3E}">
        <p14:creationId xmlns:p14="http://schemas.microsoft.com/office/powerpoint/2010/main" val="147177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3C54A-63C4-4C16-987C-8DB0E35093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948032-8756-47F9-A211-2336E1EA49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8FF0C2-1C7B-4F06-AE08-78ED8A20E109}"/>
              </a:ext>
            </a:extLst>
          </p:cNvPr>
          <p:cNvSpPr>
            <a:spLocks noGrp="1"/>
          </p:cNvSpPr>
          <p:nvPr>
            <p:ph type="dt" sz="half" idx="10"/>
          </p:nvPr>
        </p:nvSpPr>
        <p:spPr/>
        <p:txBody>
          <a:bodyPr/>
          <a:lstStyle/>
          <a:p>
            <a:fld id="{94CF883D-FA75-4570-B8F1-F97AEE3BEA4E}" type="datetimeFigureOut">
              <a:rPr lang="en-US" smtClean="0"/>
              <a:t>4/19/2020</a:t>
            </a:fld>
            <a:endParaRPr lang="en-US"/>
          </a:p>
        </p:txBody>
      </p:sp>
      <p:sp>
        <p:nvSpPr>
          <p:cNvPr id="5" name="Footer Placeholder 4">
            <a:extLst>
              <a:ext uri="{FF2B5EF4-FFF2-40B4-BE49-F238E27FC236}">
                <a16:creationId xmlns:a16="http://schemas.microsoft.com/office/drawing/2014/main" id="{CECAACC9-B64D-4A38-BEBD-114A86943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699336-7604-4D72-A529-FF26B4544401}"/>
              </a:ext>
            </a:extLst>
          </p:cNvPr>
          <p:cNvSpPr>
            <a:spLocks noGrp="1"/>
          </p:cNvSpPr>
          <p:nvPr>
            <p:ph type="sldNum" sz="quarter" idx="12"/>
          </p:nvPr>
        </p:nvSpPr>
        <p:spPr/>
        <p:txBody>
          <a:bodyPr/>
          <a:lstStyle/>
          <a:p>
            <a:fld id="{651904BC-B3FB-4AD4-9874-40C77BDB36CC}" type="slidenum">
              <a:rPr lang="en-US" smtClean="0"/>
              <a:t>‹#›</a:t>
            </a:fld>
            <a:endParaRPr lang="en-US"/>
          </a:p>
        </p:txBody>
      </p:sp>
    </p:spTree>
    <p:extLst>
      <p:ext uri="{BB962C8B-B14F-4D97-AF65-F5344CB8AC3E}">
        <p14:creationId xmlns:p14="http://schemas.microsoft.com/office/powerpoint/2010/main" val="2631581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A461F-94DD-4F2D-BB40-C7132E418E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6BCFC5-770C-4BCE-9C2A-C7E2833CC6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7F1684-FDB2-4DE8-9B25-469D8807DE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605020-0E49-4481-9FF6-94EB6BE027FA}"/>
              </a:ext>
            </a:extLst>
          </p:cNvPr>
          <p:cNvSpPr>
            <a:spLocks noGrp="1"/>
          </p:cNvSpPr>
          <p:nvPr>
            <p:ph type="dt" sz="half" idx="10"/>
          </p:nvPr>
        </p:nvSpPr>
        <p:spPr/>
        <p:txBody>
          <a:bodyPr/>
          <a:lstStyle/>
          <a:p>
            <a:fld id="{94CF883D-FA75-4570-B8F1-F97AEE3BEA4E}" type="datetimeFigureOut">
              <a:rPr lang="en-US" smtClean="0"/>
              <a:t>4/19/2020</a:t>
            </a:fld>
            <a:endParaRPr lang="en-US"/>
          </a:p>
        </p:txBody>
      </p:sp>
      <p:sp>
        <p:nvSpPr>
          <p:cNvPr id="6" name="Footer Placeholder 5">
            <a:extLst>
              <a:ext uri="{FF2B5EF4-FFF2-40B4-BE49-F238E27FC236}">
                <a16:creationId xmlns:a16="http://schemas.microsoft.com/office/drawing/2014/main" id="{4D20F7DD-21D7-4992-A3B9-F2F20102D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F71CEF-BEA6-47FA-AE84-97C62B535F76}"/>
              </a:ext>
            </a:extLst>
          </p:cNvPr>
          <p:cNvSpPr>
            <a:spLocks noGrp="1"/>
          </p:cNvSpPr>
          <p:nvPr>
            <p:ph type="sldNum" sz="quarter" idx="12"/>
          </p:nvPr>
        </p:nvSpPr>
        <p:spPr/>
        <p:txBody>
          <a:bodyPr/>
          <a:lstStyle/>
          <a:p>
            <a:fld id="{651904BC-B3FB-4AD4-9874-40C77BDB36CC}" type="slidenum">
              <a:rPr lang="en-US" smtClean="0"/>
              <a:t>‹#›</a:t>
            </a:fld>
            <a:endParaRPr lang="en-US"/>
          </a:p>
        </p:txBody>
      </p:sp>
    </p:spTree>
    <p:extLst>
      <p:ext uri="{BB962C8B-B14F-4D97-AF65-F5344CB8AC3E}">
        <p14:creationId xmlns:p14="http://schemas.microsoft.com/office/powerpoint/2010/main" val="408730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EC18E-ED28-4834-B09D-20EEECC2B7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0C248E-FD59-40B9-9A7E-69FFAFDFE8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EF9551-CDB8-4BE4-BF71-47A32C6CD5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2E1989-2F63-44B1-8798-7B12C1ECFD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14EE48-FC7D-44BD-9716-665FD6C1DC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2CC884-B7E1-45ED-BCCE-203E761BA727}"/>
              </a:ext>
            </a:extLst>
          </p:cNvPr>
          <p:cNvSpPr>
            <a:spLocks noGrp="1"/>
          </p:cNvSpPr>
          <p:nvPr>
            <p:ph type="dt" sz="half" idx="10"/>
          </p:nvPr>
        </p:nvSpPr>
        <p:spPr/>
        <p:txBody>
          <a:bodyPr/>
          <a:lstStyle/>
          <a:p>
            <a:fld id="{94CF883D-FA75-4570-B8F1-F97AEE3BEA4E}" type="datetimeFigureOut">
              <a:rPr lang="en-US" smtClean="0"/>
              <a:t>4/19/2020</a:t>
            </a:fld>
            <a:endParaRPr lang="en-US"/>
          </a:p>
        </p:txBody>
      </p:sp>
      <p:sp>
        <p:nvSpPr>
          <p:cNvPr id="8" name="Footer Placeholder 7">
            <a:extLst>
              <a:ext uri="{FF2B5EF4-FFF2-40B4-BE49-F238E27FC236}">
                <a16:creationId xmlns:a16="http://schemas.microsoft.com/office/drawing/2014/main" id="{2C1E2771-18F8-48E1-B8DB-48AF63CF2A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E4F1FC-5019-4384-9F76-C4CEAC1B3A5B}"/>
              </a:ext>
            </a:extLst>
          </p:cNvPr>
          <p:cNvSpPr>
            <a:spLocks noGrp="1"/>
          </p:cNvSpPr>
          <p:nvPr>
            <p:ph type="sldNum" sz="quarter" idx="12"/>
          </p:nvPr>
        </p:nvSpPr>
        <p:spPr/>
        <p:txBody>
          <a:bodyPr/>
          <a:lstStyle/>
          <a:p>
            <a:fld id="{651904BC-B3FB-4AD4-9874-40C77BDB36CC}" type="slidenum">
              <a:rPr lang="en-US" smtClean="0"/>
              <a:t>‹#›</a:t>
            </a:fld>
            <a:endParaRPr lang="en-US"/>
          </a:p>
        </p:txBody>
      </p:sp>
    </p:spTree>
    <p:extLst>
      <p:ext uri="{BB962C8B-B14F-4D97-AF65-F5344CB8AC3E}">
        <p14:creationId xmlns:p14="http://schemas.microsoft.com/office/powerpoint/2010/main" val="414135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5DA60-3514-454D-BD1E-562C343806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03CCA1-7E19-4E5C-8C71-1813383FB7B8}"/>
              </a:ext>
            </a:extLst>
          </p:cNvPr>
          <p:cNvSpPr>
            <a:spLocks noGrp="1"/>
          </p:cNvSpPr>
          <p:nvPr>
            <p:ph type="dt" sz="half" idx="10"/>
          </p:nvPr>
        </p:nvSpPr>
        <p:spPr/>
        <p:txBody>
          <a:bodyPr/>
          <a:lstStyle/>
          <a:p>
            <a:fld id="{94CF883D-FA75-4570-B8F1-F97AEE3BEA4E}" type="datetimeFigureOut">
              <a:rPr lang="en-US" smtClean="0"/>
              <a:t>4/19/2020</a:t>
            </a:fld>
            <a:endParaRPr lang="en-US"/>
          </a:p>
        </p:txBody>
      </p:sp>
      <p:sp>
        <p:nvSpPr>
          <p:cNvPr id="4" name="Footer Placeholder 3">
            <a:extLst>
              <a:ext uri="{FF2B5EF4-FFF2-40B4-BE49-F238E27FC236}">
                <a16:creationId xmlns:a16="http://schemas.microsoft.com/office/drawing/2014/main" id="{17E03DA1-C695-4FC2-B2DC-D9FDCCA914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D43335-B9AC-4E0C-8323-D4F0D1C32958}"/>
              </a:ext>
            </a:extLst>
          </p:cNvPr>
          <p:cNvSpPr>
            <a:spLocks noGrp="1"/>
          </p:cNvSpPr>
          <p:nvPr>
            <p:ph type="sldNum" sz="quarter" idx="12"/>
          </p:nvPr>
        </p:nvSpPr>
        <p:spPr/>
        <p:txBody>
          <a:bodyPr/>
          <a:lstStyle/>
          <a:p>
            <a:fld id="{651904BC-B3FB-4AD4-9874-40C77BDB36CC}" type="slidenum">
              <a:rPr lang="en-US" smtClean="0"/>
              <a:t>‹#›</a:t>
            </a:fld>
            <a:endParaRPr lang="en-US"/>
          </a:p>
        </p:txBody>
      </p:sp>
    </p:spTree>
    <p:extLst>
      <p:ext uri="{BB962C8B-B14F-4D97-AF65-F5344CB8AC3E}">
        <p14:creationId xmlns:p14="http://schemas.microsoft.com/office/powerpoint/2010/main" val="245901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E0AABF-8526-408C-9B72-AE2745031BB2}"/>
              </a:ext>
            </a:extLst>
          </p:cNvPr>
          <p:cNvSpPr>
            <a:spLocks noGrp="1"/>
          </p:cNvSpPr>
          <p:nvPr>
            <p:ph type="dt" sz="half" idx="10"/>
          </p:nvPr>
        </p:nvSpPr>
        <p:spPr/>
        <p:txBody>
          <a:bodyPr/>
          <a:lstStyle/>
          <a:p>
            <a:fld id="{94CF883D-FA75-4570-B8F1-F97AEE3BEA4E}" type="datetimeFigureOut">
              <a:rPr lang="en-US" smtClean="0"/>
              <a:t>4/19/2020</a:t>
            </a:fld>
            <a:endParaRPr lang="en-US"/>
          </a:p>
        </p:txBody>
      </p:sp>
      <p:sp>
        <p:nvSpPr>
          <p:cNvPr id="3" name="Footer Placeholder 2">
            <a:extLst>
              <a:ext uri="{FF2B5EF4-FFF2-40B4-BE49-F238E27FC236}">
                <a16:creationId xmlns:a16="http://schemas.microsoft.com/office/drawing/2014/main" id="{ED638E37-90E8-47D5-90C6-494973CA60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2546BB-97CB-474F-94D2-EDCEE06ECE46}"/>
              </a:ext>
            </a:extLst>
          </p:cNvPr>
          <p:cNvSpPr>
            <a:spLocks noGrp="1"/>
          </p:cNvSpPr>
          <p:nvPr>
            <p:ph type="sldNum" sz="quarter" idx="12"/>
          </p:nvPr>
        </p:nvSpPr>
        <p:spPr/>
        <p:txBody>
          <a:bodyPr/>
          <a:lstStyle/>
          <a:p>
            <a:fld id="{651904BC-B3FB-4AD4-9874-40C77BDB36CC}" type="slidenum">
              <a:rPr lang="en-US" smtClean="0"/>
              <a:t>‹#›</a:t>
            </a:fld>
            <a:endParaRPr lang="en-US"/>
          </a:p>
        </p:txBody>
      </p:sp>
    </p:spTree>
    <p:extLst>
      <p:ext uri="{BB962C8B-B14F-4D97-AF65-F5344CB8AC3E}">
        <p14:creationId xmlns:p14="http://schemas.microsoft.com/office/powerpoint/2010/main" val="4250306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3473-354C-4CDA-837D-A88E356CCE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32DA8A-DFCD-4101-843F-4D2EE392F7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AFBEE1-1329-48AA-82E5-6D4408CE57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23F8A7-0232-40AE-AB0F-CDF3618402DC}"/>
              </a:ext>
            </a:extLst>
          </p:cNvPr>
          <p:cNvSpPr>
            <a:spLocks noGrp="1"/>
          </p:cNvSpPr>
          <p:nvPr>
            <p:ph type="dt" sz="half" idx="10"/>
          </p:nvPr>
        </p:nvSpPr>
        <p:spPr/>
        <p:txBody>
          <a:bodyPr/>
          <a:lstStyle/>
          <a:p>
            <a:fld id="{94CF883D-FA75-4570-B8F1-F97AEE3BEA4E}" type="datetimeFigureOut">
              <a:rPr lang="en-US" smtClean="0"/>
              <a:t>4/19/2020</a:t>
            </a:fld>
            <a:endParaRPr lang="en-US"/>
          </a:p>
        </p:txBody>
      </p:sp>
      <p:sp>
        <p:nvSpPr>
          <p:cNvPr id="6" name="Footer Placeholder 5">
            <a:extLst>
              <a:ext uri="{FF2B5EF4-FFF2-40B4-BE49-F238E27FC236}">
                <a16:creationId xmlns:a16="http://schemas.microsoft.com/office/drawing/2014/main" id="{10AC3240-22A8-4AA1-9B8F-CABF466B8D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40E6E1-C212-4039-A4D9-289FFAF50080}"/>
              </a:ext>
            </a:extLst>
          </p:cNvPr>
          <p:cNvSpPr>
            <a:spLocks noGrp="1"/>
          </p:cNvSpPr>
          <p:nvPr>
            <p:ph type="sldNum" sz="quarter" idx="12"/>
          </p:nvPr>
        </p:nvSpPr>
        <p:spPr/>
        <p:txBody>
          <a:bodyPr/>
          <a:lstStyle/>
          <a:p>
            <a:fld id="{651904BC-B3FB-4AD4-9874-40C77BDB36CC}" type="slidenum">
              <a:rPr lang="en-US" smtClean="0"/>
              <a:t>‹#›</a:t>
            </a:fld>
            <a:endParaRPr lang="en-US"/>
          </a:p>
        </p:txBody>
      </p:sp>
    </p:spTree>
    <p:extLst>
      <p:ext uri="{BB962C8B-B14F-4D97-AF65-F5344CB8AC3E}">
        <p14:creationId xmlns:p14="http://schemas.microsoft.com/office/powerpoint/2010/main" val="247117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0B184-30B4-4CE6-BD6E-4F42E8D684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3DD02B-D384-4F9B-8B53-EAAF55D1C7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C31530-C258-4677-9222-AAF79E5E7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CF6E24-98C0-480B-A427-5E8EABBAFCEC}"/>
              </a:ext>
            </a:extLst>
          </p:cNvPr>
          <p:cNvSpPr>
            <a:spLocks noGrp="1"/>
          </p:cNvSpPr>
          <p:nvPr>
            <p:ph type="dt" sz="half" idx="10"/>
          </p:nvPr>
        </p:nvSpPr>
        <p:spPr/>
        <p:txBody>
          <a:bodyPr/>
          <a:lstStyle/>
          <a:p>
            <a:fld id="{94CF883D-FA75-4570-B8F1-F97AEE3BEA4E}" type="datetimeFigureOut">
              <a:rPr lang="en-US" smtClean="0"/>
              <a:t>4/19/2020</a:t>
            </a:fld>
            <a:endParaRPr lang="en-US"/>
          </a:p>
        </p:txBody>
      </p:sp>
      <p:sp>
        <p:nvSpPr>
          <p:cNvPr id="6" name="Footer Placeholder 5">
            <a:extLst>
              <a:ext uri="{FF2B5EF4-FFF2-40B4-BE49-F238E27FC236}">
                <a16:creationId xmlns:a16="http://schemas.microsoft.com/office/drawing/2014/main" id="{1F0C13D8-67F1-4542-BBFF-0D8D2DE89E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7291A-6E91-4473-A319-9A8DC9B728ED}"/>
              </a:ext>
            </a:extLst>
          </p:cNvPr>
          <p:cNvSpPr>
            <a:spLocks noGrp="1"/>
          </p:cNvSpPr>
          <p:nvPr>
            <p:ph type="sldNum" sz="quarter" idx="12"/>
          </p:nvPr>
        </p:nvSpPr>
        <p:spPr/>
        <p:txBody>
          <a:bodyPr/>
          <a:lstStyle/>
          <a:p>
            <a:fld id="{651904BC-B3FB-4AD4-9874-40C77BDB36CC}" type="slidenum">
              <a:rPr lang="en-US" smtClean="0"/>
              <a:t>‹#›</a:t>
            </a:fld>
            <a:endParaRPr lang="en-US"/>
          </a:p>
        </p:txBody>
      </p:sp>
    </p:spTree>
    <p:extLst>
      <p:ext uri="{BB962C8B-B14F-4D97-AF65-F5344CB8AC3E}">
        <p14:creationId xmlns:p14="http://schemas.microsoft.com/office/powerpoint/2010/main" val="526457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235341-158D-48AA-BC43-0C8D18C931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38EFD8-43AA-4942-BD65-A304F5C850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C423B-2339-4998-992D-5C03B17B21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F883D-FA75-4570-B8F1-F97AEE3BEA4E}" type="datetimeFigureOut">
              <a:rPr lang="en-US" smtClean="0"/>
              <a:t>4/19/2020</a:t>
            </a:fld>
            <a:endParaRPr lang="en-US"/>
          </a:p>
        </p:txBody>
      </p:sp>
      <p:sp>
        <p:nvSpPr>
          <p:cNvPr id="5" name="Footer Placeholder 4">
            <a:extLst>
              <a:ext uri="{FF2B5EF4-FFF2-40B4-BE49-F238E27FC236}">
                <a16:creationId xmlns:a16="http://schemas.microsoft.com/office/drawing/2014/main" id="{012326F2-EB8F-4C20-BB5E-0B6CD5E8F4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FE610F-C1CC-4C33-80C9-F69B3CBDB2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904BC-B3FB-4AD4-9874-40C77BDB36CC}" type="slidenum">
              <a:rPr lang="en-US" smtClean="0"/>
              <a:t>‹#›</a:t>
            </a:fld>
            <a:endParaRPr lang="en-US"/>
          </a:p>
        </p:txBody>
      </p:sp>
    </p:spTree>
    <p:extLst>
      <p:ext uri="{BB962C8B-B14F-4D97-AF65-F5344CB8AC3E}">
        <p14:creationId xmlns:p14="http://schemas.microsoft.com/office/powerpoint/2010/main" val="90949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F0288-774A-4ED5-842C-063833D33C29}"/>
              </a:ext>
            </a:extLst>
          </p:cNvPr>
          <p:cNvSpPr>
            <a:spLocks noGrp="1"/>
          </p:cNvSpPr>
          <p:nvPr>
            <p:ph type="title"/>
          </p:nvPr>
        </p:nvSpPr>
        <p:spPr/>
        <p:txBody>
          <a:bodyPr>
            <a:normAutofit/>
          </a:bodyPr>
          <a:lstStyle/>
          <a:p>
            <a:r>
              <a:rPr lang="en-US" sz="4800" b="1" dirty="0"/>
              <a:t>Wind: Discussion</a:t>
            </a:r>
          </a:p>
        </p:txBody>
      </p:sp>
      <p:sp>
        <p:nvSpPr>
          <p:cNvPr id="3" name="Content Placeholder 2">
            <a:extLst>
              <a:ext uri="{FF2B5EF4-FFF2-40B4-BE49-F238E27FC236}">
                <a16:creationId xmlns:a16="http://schemas.microsoft.com/office/drawing/2014/main" id="{C598F70C-0485-4B33-82A4-A7977B6CB363}"/>
              </a:ext>
            </a:extLst>
          </p:cNvPr>
          <p:cNvSpPr>
            <a:spLocks noGrp="1"/>
          </p:cNvSpPr>
          <p:nvPr>
            <p:ph idx="1"/>
          </p:nvPr>
        </p:nvSpPr>
        <p:spPr>
          <a:xfrm>
            <a:off x="838200" y="1690688"/>
            <a:ext cx="10515600" cy="4932053"/>
          </a:xfrm>
        </p:spPr>
        <p:txBody>
          <a:bodyPr/>
          <a:lstStyle/>
          <a:p>
            <a:r>
              <a:rPr lang="en-US" dirty="0"/>
              <a:t>Pressure Gradient Force</a:t>
            </a:r>
          </a:p>
          <a:p>
            <a:r>
              <a:rPr lang="en-US" dirty="0"/>
              <a:t>Sea and Land Breezes (Thermal Wind)</a:t>
            </a:r>
          </a:p>
          <a:p>
            <a:r>
              <a:rPr lang="en-US" dirty="0"/>
              <a:t>Coriolis Force</a:t>
            </a:r>
          </a:p>
          <a:p>
            <a:r>
              <a:rPr lang="en-US" dirty="0"/>
              <a:t>Geostrophic Wind</a:t>
            </a:r>
          </a:p>
          <a:p>
            <a:r>
              <a:rPr lang="en-US" dirty="0"/>
              <a:t>Centrifugal Force &amp; Friction</a:t>
            </a:r>
          </a:p>
          <a:p>
            <a:r>
              <a:rPr lang="en-US" dirty="0"/>
              <a:t>Gradient Wind</a:t>
            </a:r>
          </a:p>
          <a:p>
            <a:r>
              <a:rPr lang="en-US" dirty="0"/>
              <a:t>Surface vs Aloft Winds</a:t>
            </a:r>
          </a:p>
          <a:p>
            <a:r>
              <a:rPr lang="en-US" dirty="0"/>
              <a:t>Mountain Breezes</a:t>
            </a:r>
          </a:p>
          <a:p>
            <a:r>
              <a:rPr lang="en-US" dirty="0"/>
              <a:t>Katabatic Winds</a:t>
            </a:r>
          </a:p>
        </p:txBody>
      </p:sp>
    </p:spTree>
    <p:extLst>
      <p:ext uri="{BB962C8B-B14F-4D97-AF65-F5344CB8AC3E}">
        <p14:creationId xmlns:p14="http://schemas.microsoft.com/office/powerpoint/2010/main" val="4188895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7F5640EE-BA23-40F7-A5C0-AE4764758173}"/>
              </a:ext>
            </a:extLst>
          </p:cNvPr>
          <p:cNvSpPr txBox="1">
            <a:spLocks noChangeArrowheads="1"/>
          </p:cNvSpPr>
          <p:nvPr/>
        </p:nvSpPr>
        <p:spPr bwMode="auto">
          <a:xfrm>
            <a:off x="4065880" y="174522"/>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b="1" kern="0" dirty="0" err="1">
                <a:latin typeface="+mj-lt"/>
                <a:ea typeface="+mj-ea"/>
                <a:cs typeface="+mj-cs"/>
              </a:rPr>
              <a:t>Coriolis</a:t>
            </a:r>
            <a:r>
              <a:rPr lang="en-US" sz="2400" b="1" kern="0" dirty="0">
                <a:latin typeface="+mj-lt"/>
                <a:ea typeface="+mj-ea"/>
                <a:cs typeface="+mj-cs"/>
              </a:rPr>
              <a:t> Force</a:t>
            </a:r>
            <a:endParaRPr kumimoji="0" lang="en-US" sz="2400" b="1" i="0" u="none" strike="noStrike" kern="0" cap="none" spc="0" normalizeH="0" baseline="0" noProof="0" dirty="0">
              <a:ln>
                <a:noFill/>
              </a:ln>
              <a:effectLst/>
              <a:uLnTx/>
              <a:uFillTx/>
              <a:latin typeface="+mj-lt"/>
              <a:ea typeface="+mj-ea"/>
              <a:cs typeface="+mj-cs"/>
            </a:endParaRPr>
          </a:p>
        </p:txBody>
      </p:sp>
      <p:pic>
        <p:nvPicPr>
          <p:cNvPr id="5" name="Picture 6">
            <a:extLst>
              <a:ext uri="{FF2B5EF4-FFF2-40B4-BE49-F238E27FC236}">
                <a16:creationId xmlns:a16="http://schemas.microsoft.com/office/drawing/2014/main" id="{1846852C-4AB1-407A-9490-14E73C79A4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9583" y="579924"/>
            <a:ext cx="4448535" cy="5791200"/>
          </a:xfrm>
          <a:prstGeom prst="rect">
            <a:avLst/>
          </a:prstGeom>
          <a:noFill/>
          <a:ln w="9525">
            <a:noFill/>
            <a:miter lim="800000"/>
            <a:headEnd/>
            <a:tailEnd/>
          </a:ln>
        </p:spPr>
      </p:pic>
      <p:sp>
        <p:nvSpPr>
          <p:cNvPr id="7" name="Rectangle 6">
            <a:extLst>
              <a:ext uri="{FF2B5EF4-FFF2-40B4-BE49-F238E27FC236}">
                <a16:creationId xmlns:a16="http://schemas.microsoft.com/office/drawing/2014/main" id="{908029D7-7C6C-404E-A43F-8241C4A10720}"/>
              </a:ext>
            </a:extLst>
          </p:cNvPr>
          <p:cNvSpPr/>
          <p:nvPr/>
        </p:nvSpPr>
        <p:spPr>
          <a:xfrm>
            <a:off x="6152130" y="1457247"/>
            <a:ext cx="4929337" cy="4555093"/>
          </a:xfrm>
          <a:prstGeom prst="rect">
            <a:avLst/>
          </a:prstGeom>
        </p:spPr>
        <p:txBody>
          <a:bodyPr wrap="square">
            <a:spAutoFit/>
          </a:bodyPr>
          <a:lstStyle/>
          <a:p>
            <a:pPr fontAlgn="base">
              <a:buFont typeface="Arial" panose="020B0604020202020204" pitchFamily="34" charset="0"/>
              <a:buChar char="•"/>
            </a:pPr>
            <a:r>
              <a:rPr lang="en-US" sz="2000" dirty="0">
                <a:solidFill>
                  <a:srgbClr val="000000"/>
                </a:solidFill>
                <a:latin typeface="Calibri" panose="020F0502020204030204" pitchFamily="34" charset="0"/>
              </a:rPr>
              <a:t>Apparent force</a:t>
            </a:r>
            <a:endParaRPr lang="en-US" sz="2000" dirty="0">
              <a:solidFill>
                <a:srgbClr val="000000"/>
              </a:solidFill>
              <a:latin typeface="Arial" panose="020B0604020202020204" pitchFamily="34" charset="0"/>
            </a:endParaRPr>
          </a:p>
          <a:p>
            <a:pPr fontAlgn="base">
              <a:spcBef>
                <a:spcPts val="1000"/>
              </a:spcBef>
              <a:buFont typeface="Arial" panose="020B0604020202020204" pitchFamily="34" charset="0"/>
              <a:buChar char="•"/>
            </a:pPr>
            <a:r>
              <a:rPr lang="en-US" sz="2000" dirty="0">
                <a:solidFill>
                  <a:srgbClr val="000000"/>
                </a:solidFill>
                <a:latin typeface="Calibri" panose="020F0502020204030204" pitchFamily="34" charset="0"/>
              </a:rPr>
              <a:t>Pattern of deflection as air travels around the globe</a:t>
            </a:r>
            <a:endParaRPr lang="en-US" sz="2000" dirty="0">
              <a:solidFill>
                <a:srgbClr val="000000"/>
              </a:solidFill>
              <a:latin typeface="Arial" panose="020B0604020202020204" pitchFamily="34" charset="0"/>
            </a:endParaRPr>
          </a:p>
          <a:p>
            <a:pPr fontAlgn="base">
              <a:spcBef>
                <a:spcPts val="1000"/>
              </a:spcBef>
              <a:buFont typeface="Arial" panose="020B0604020202020204" pitchFamily="34" charset="0"/>
              <a:buChar char="•"/>
            </a:pPr>
            <a:r>
              <a:rPr lang="en-US" sz="2000" dirty="0">
                <a:solidFill>
                  <a:srgbClr val="000000"/>
                </a:solidFill>
                <a:latin typeface="Calibri" panose="020F0502020204030204" pitchFamily="34" charset="0"/>
              </a:rPr>
              <a:t>Does not exist at the equator!</a:t>
            </a:r>
            <a:endParaRPr lang="en-US" sz="2000" dirty="0">
              <a:solidFill>
                <a:srgbClr val="000000"/>
              </a:solidFill>
              <a:latin typeface="Arial" panose="020B0604020202020204" pitchFamily="34" charset="0"/>
            </a:endParaRPr>
          </a:p>
          <a:p>
            <a:pPr marL="742950" lvl="1" indent="-285750" fontAlgn="base">
              <a:spcBef>
                <a:spcPts val="500"/>
              </a:spcBef>
              <a:buFont typeface="Arial" panose="020B0604020202020204" pitchFamily="34" charset="0"/>
              <a:buChar char="•"/>
            </a:pPr>
            <a:r>
              <a:rPr lang="en-US" sz="2000" dirty="0">
                <a:solidFill>
                  <a:srgbClr val="000000"/>
                </a:solidFill>
                <a:latin typeface="Calibri" panose="020F0502020204030204" pitchFamily="34" charset="0"/>
              </a:rPr>
              <a:t>At the equator, Coriolis is at a minimum (i.e. zero)</a:t>
            </a:r>
            <a:endParaRPr lang="en-US" sz="2000" dirty="0">
              <a:solidFill>
                <a:srgbClr val="000000"/>
              </a:solidFill>
              <a:latin typeface="Arial" panose="020B0604020202020204" pitchFamily="34" charset="0"/>
            </a:endParaRPr>
          </a:p>
          <a:p>
            <a:pPr marL="742950" lvl="1" indent="-285750" fontAlgn="base">
              <a:spcBef>
                <a:spcPts val="500"/>
              </a:spcBef>
              <a:buFont typeface="Arial" panose="020B0604020202020204" pitchFamily="34" charset="0"/>
              <a:buChar char="•"/>
            </a:pPr>
            <a:r>
              <a:rPr lang="en-US" sz="2000" dirty="0">
                <a:solidFill>
                  <a:srgbClr val="000000"/>
                </a:solidFill>
                <a:latin typeface="Calibri" panose="020F0502020204030204" pitchFamily="34" charset="0"/>
              </a:rPr>
              <a:t>At the pole, Coriolis is at a maximum</a:t>
            </a:r>
            <a:endParaRPr lang="en-US" sz="2000" dirty="0">
              <a:solidFill>
                <a:srgbClr val="000000"/>
              </a:solidFill>
              <a:latin typeface="Arial" panose="020B0604020202020204" pitchFamily="34" charset="0"/>
            </a:endParaRPr>
          </a:p>
          <a:p>
            <a:pPr fontAlgn="base">
              <a:spcBef>
                <a:spcPts val="1000"/>
              </a:spcBef>
              <a:buFont typeface="Arial" panose="020B0604020202020204" pitchFamily="34" charset="0"/>
              <a:buChar char="•"/>
            </a:pPr>
            <a:r>
              <a:rPr lang="en-US" sz="2000" dirty="0">
                <a:solidFill>
                  <a:srgbClr val="000000"/>
                </a:solidFill>
                <a:latin typeface="Calibri" panose="020F0502020204030204" pitchFamily="34" charset="0"/>
              </a:rPr>
              <a:t>Coriolis force increases as velocity increases</a:t>
            </a:r>
          </a:p>
          <a:p>
            <a:pPr fontAlgn="base">
              <a:spcBef>
                <a:spcPts val="1000"/>
              </a:spcBef>
              <a:buFont typeface="Arial" panose="020B0604020202020204" pitchFamily="34" charset="0"/>
              <a:buChar char="•"/>
            </a:pPr>
            <a:r>
              <a:rPr lang="en-US" sz="2000" dirty="0">
                <a:solidFill>
                  <a:srgbClr val="000000"/>
                </a:solidFill>
                <a:latin typeface="Calibri" panose="020F0502020204030204" pitchFamily="34" charset="0"/>
              </a:rPr>
              <a:t>Only affects wind direction, not speed</a:t>
            </a:r>
          </a:p>
          <a:p>
            <a:pPr fontAlgn="base">
              <a:spcBef>
                <a:spcPts val="1000"/>
              </a:spcBef>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Will pull objects in motion to the </a:t>
            </a:r>
            <a:r>
              <a:rPr lang="en-US" sz="2000" b="0" i="0" u="sng" strike="noStrike" dirty="0">
                <a:solidFill>
                  <a:srgbClr val="000000"/>
                </a:solidFill>
                <a:effectLst/>
                <a:latin typeface="Calibri" panose="020F0502020204030204" pitchFamily="34" charset="0"/>
              </a:rPr>
              <a:t>right of motion</a:t>
            </a:r>
            <a:r>
              <a:rPr lang="en-US" sz="2000" b="0" i="0" u="none" strike="noStrike" dirty="0">
                <a:solidFill>
                  <a:srgbClr val="000000"/>
                </a:solidFill>
                <a:effectLst/>
                <a:latin typeface="Calibri" panose="020F0502020204030204" pitchFamily="34" charset="0"/>
              </a:rPr>
              <a:t> in the Northern Hemisphere (to the left for Southern Hemisphere)</a:t>
            </a:r>
            <a:endParaRPr lang="en-US" sz="20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394267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1" descr="0609">
            <a:extLst>
              <a:ext uri="{FF2B5EF4-FFF2-40B4-BE49-F238E27FC236}">
                <a16:creationId xmlns:a16="http://schemas.microsoft.com/office/drawing/2014/main" id="{30039949-C638-4381-96BC-D6DD3DA4EBD8}"/>
              </a:ext>
            </a:extLst>
          </p:cNvPr>
          <p:cNvPicPr>
            <a:picLocks noChangeAspect="1" noChangeArrowheads="1"/>
          </p:cNvPicPr>
          <p:nvPr/>
        </p:nvPicPr>
        <p:blipFill>
          <a:blip r:embed="rId2" cstate="print"/>
          <a:srcRect/>
          <a:stretch>
            <a:fillRect/>
          </a:stretch>
        </p:blipFill>
        <p:spPr bwMode="auto">
          <a:xfrm>
            <a:off x="2713850" y="347894"/>
            <a:ext cx="6759575" cy="6255259"/>
          </a:xfrm>
          <a:prstGeom prst="rect">
            <a:avLst/>
          </a:prstGeom>
          <a:noFill/>
          <a:ln w="9525">
            <a:noFill/>
            <a:miter lim="800000"/>
            <a:headEnd/>
            <a:tailEnd/>
          </a:ln>
        </p:spPr>
      </p:pic>
      <p:cxnSp>
        <p:nvCxnSpPr>
          <p:cNvPr id="3" name="Straight Arrow Connector 2">
            <a:extLst>
              <a:ext uri="{FF2B5EF4-FFF2-40B4-BE49-F238E27FC236}">
                <a16:creationId xmlns:a16="http://schemas.microsoft.com/office/drawing/2014/main" id="{A29B4A7D-99E2-4CD2-B1E4-9C0548DF71CD}"/>
              </a:ext>
            </a:extLst>
          </p:cNvPr>
          <p:cNvCxnSpPr/>
          <p:nvPr/>
        </p:nvCxnSpPr>
        <p:spPr>
          <a:xfrm flipH="1" flipV="1">
            <a:off x="3808520" y="4287915"/>
            <a:ext cx="1269507" cy="18199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8599B803-A250-4002-A525-63F2187D11BE}"/>
              </a:ext>
            </a:extLst>
          </p:cNvPr>
          <p:cNvCxnSpPr>
            <a:cxnSpLocks/>
          </p:cNvCxnSpPr>
          <p:nvPr/>
        </p:nvCxnSpPr>
        <p:spPr>
          <a:xfrm>
            <a:off x="4740676" y="4287915"/>
            <a:ext cx="976543" cy="15180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58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6219BF6-AFF6-42E1-8CAE-C37B8D54D4B7}" type="slidenum">
              <a:rPr lang="en-US" smtClean="0"/>
              <a:pPr>
                <a:defRPr/>
              </a:pPr>
              <a:t>12</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79677"/>
          <a:stretch/>
        </p:blipFill>
        <p:spPr>
          <a:xfrm>
            <a:off x="2497202" y="1221168"/>
            <a:ext cx="7200641" cy="3444262"/>
          </a:xfrm>
          <a:prstGeom prst="rect">
            <a:avLst/>
          </a:prstGeom>
        </p:spPr>
      </p:pic>
      <p:sp>
        <p:nvSpPr>
          <p:cNvPr id="4" name="TextBox 3"/>
          <p:cNvSpPr txBox="1"/>
          <p:nvPr/>
        </p:nvSpPr>
        <p:spPr>
          <a:xfrm>
            <a:off x="2181924" y="5921296"/>
            <a:ext cx="7198766" cy="369332"/>
          </a:xfrm>
          <a:prstGeom prst="rect">
            <a:avLst/>
          </a:prstGeom>
          <a:noFill/>
        </p:spPr>
        <p:txBody>
          <a:bodyPr wrap="none" rtlCol="0">
            <a:spAutoFit/>
          </a:bodyPr>
          <a:lstStyle/>
          <a:p>
            <a:r>
              <a:rPr lang="en-US" dirty="0"/>
              <a:t>Remember: we can switch between pressure contours and height contours</a:t>
            </a:r>
          </a:p>
        </p:txBody>
      </p:sp>
      <p:sp>
        <p:nvSpPr>
          <p:cNvPr id="5" name="TextBox 4"/>
          <p:cNvSpPr txBox="1"/>
          <p:nvPr/>
        </p:nvSpPr>
        <p:spPr>
          <a:xfrm>
            <a:off x="5370035" y="4285115"/>
            <a:ext cx="1473865" cy="369332"/>
          </a:xfrm>
          <a:prstGeom prst="rect">
            <a:avLst/>
          </a:prstGeom>
          <a:solidFill>
            <a:schemeClr val="bg1"/>
          </a:solidFill>
        </p:spPr>
        <p:txBody>
          <a:bodyPr wrap="none" rtlCol="0">
            <a:spAutoFit/>
          </a:bodyPr>
          <a:lstStyle/>
          <a:p>
            <a:pPr algn="ctr"/>
            <a:r>
              <a:rPr lang="en-US" dirty="0"/>
              <a:t>High pressure</a:t>
            </a:r>
          </a:p>
        </p:txBody>
      </p:sp>
      <p:sp>
        <p:nvSpPr>
          <p:cNvPr id="6" name="TextBox 5"/>
          <p:cNvSpPr txBox="1"/>
          <p:nvPr/>
        </p:nvSpPr>
        <p:spPr>
          <a:xfrm>
            <a:off x="5385062" y="1192513"/>
            <a:ext cx="1429687" cy="369332"/>
          </a:xfrm>
          <a:prstGeom prst="rect">
            <a:avLst/>
          </a:prstGeom>
          <a:solidFill>
            <a:schemeClr val="bg1"/>
          </a:solidFill>
        </p:spPr>
        <p:txBody>
          <a:bodyPr wrap="none" rtlCol="0">
            <a:spAutoFit/>
          </a:bodyPr>
          <a:lstStyle/>
          <a:p>
            <a:pPr algn="ctr"/>
            <a:r>
              <a:rPr lang="en-US" dirty="0"/>
              <a:t>Low pressure</a:t>
            </a:r>
          </a:p>
        </p:txBody>
      </p:sp>
      <p:sp>
        <p:nvSpPr>
          <p:cNvPr id="7" name="TextBox 6"/>
          <p:cNvSpPr txBox="1"/>
          <p:nvPr/>
        </p:nvSpPr>
        <p:spPr>
          <a:xfrm>
            <a:off x="7027945" y="6406867"/>
            <a:ext cx="3361241" cy="307777"/>
          </a:xfrm>
          <a:prstGeom prst="rect">
            <a:avLst/>
          </a:prstGeom>
          <a:noFill/>
        </p:spPr>
        <p:txBody>
          <a:bodyPr wrap="none" rtlCol="0">
            <a:spAutoFit/>
          </a:bodyPr>
          <a:lstStyle/>
          <a:p>
            <a:pPr fontAlgn="base">
              <a:spcBef>
                <a:spcPct val="0"/>
              </a:spcBef>
              <a:spcAft>
                <a:spcPct val="0"/>
              </a:spcAft>
            </a:pPr>
            <a:r>
              <a:rPr lang="en-US" sz="1400" b="1" dirty="0">
                <a:solidFill>
                  <a:srgbClr val="000000"/>
                </a:solidFill>
                <a:latin typeface="Arial" charset="0"/>
              </a:rPr>
              <a:t>Fig </a:t>
            </a:r>
            <a:r>
              <a:rPr lang="en-US" sz="1400" b="1" dirty="0">
                <a:solidFill>
                  <a:srgbClr val="000000"/>
                </a:solidFill>
              </a:rPr>
              <a:t>8.6</a:t>
            </a:r>
            <a:r>
              <a:rPr lang="en-US" sz="1400" dirty="0">
                <a:solidFill>
                  <a:srgbClr val="000000"/>
                </a:solidFill>
                <a:latin typeface="Arial" charset="0"/>
              </a:rPr>
              <a:t> </a:t>
            </a:r>
            <a:r>
              <a:rPr lang="en-US" sz="1400" i="1" dirty="0">
                <a:solidFill>
                  <a:srgbClr val="000000"/>
                </a:solidFill>
                <a:latin typeface="Arial" charset="0"/>
              </a:rPr>
              <a:t>Weather: A Concise Introduction</a:t>
            </a:r>
          </a:p>
        </p:txBody>
      </p:sp>
    </p:spTree>
    <p:extLst>
      <p:ext uri="{BB962C8B-B14F-4D97-AF65-F5344CB8AC3E}">
        <p14:creationId xmlns:p14="http://schemas.microsoft.com/office/powerpoint/2010/main" val="2522563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6219BF6-AFF6-42E1-8CAE-C37B8D54D4B7}" type="slidenum">
              <a:rPr lang="en-US" smtClean="0"/>
              <a:pPr>
                <a:defRPr/>
              </a:pPr>
              <a:t>13</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6348" b="53327"/>
          <a:stretch/>
        </p:blipFill>
        <p:spPr>
          <a:xfrm>
            <a:off x="2497202" y="1243470"/>
            <a:ext cx="7200641" cy="3444262"/>
          </a:xfrm>
          <a:prstGeom prst="rect">
            <a:avLst/>
          </a:prstGeom>
        </p:spPr>
      </p:pic>
      <p:sp>
        <p:nvSpPr>
          <p:cNvPr id="4" name="TextBox 3"/>
          <p:cNvSpPr txBox="1"/>
          <p:nvPr/>
        </p:nvSpPr>
        <p:spPr>
          <a:xfrm>
            <a:off x="2181924" y="5921296"/>
            <a:ext cx="7198766" cy="369332"/>
          </a:xfrm>
          <a:prstGeom prst="rect">
            <a:avLst/>
          </a:prstGeom>
          <a:noFill/>
        </p:spPr>
        <p:txBody>
          <a:bodyPr wrap="none" rtlCol="0">
            <a:spAutoFit/>
          </a:bodyPr>
          <a:lstStyle/>
          <a:p>
            <a:r>
              <a:rPr lang="en-US" dirty="0"/>
              <a:t>Remember: we can switch between pressure contours and height contours</a:t>
            </a:r>
          </a:p>
        </p:txBody>
      </p:sp>
      <p:sp>
        <p:nvSpPr>
          <p:cNvPr id="5" name="TextBox 4"/>
          <p:cNvSpPr txBox="1"/>
          <p:nvPr/>
        </p:nvSpPr>
        <p:spPr>
          <a:xfrm>
            <a:off x="5370035" y="4285115"/>
            <a:ext cx="1473865" cy="369332"/>
          </a:xfrm>
          <a:prstGeom prst="rect">
            <a:avLst/>
          </a:prstGeom>
          <a:solidFill>
            <a:schemeClr val="bg1"/>
          </a:solidFill>
        </p:spPr>
        <p:txBody>
          <a:bodyPr wrap="none" rtlCol="0">
            <a:spAutoFit/>
          </a:bodyPr>
          <a:lstStyle/>
          <a:p>
            <a:pPr algn="ctr"/>
            <a:r>
              <a:rPr lang="en-US" dirty="0"/>
              <a:t>High pressure</a:t>
            </a:r>
          </a:p>
        </p:txBody>
      </p:sp>
      <p:sp>
        <p:nvSpPr>
          <p:cNvPr id="6" name="TextBox 5"/>
          <p:cNvSpPr txBox="1"/>
          <p:nvPr/>
        </p:nvSpPr>
        <p:spPr>
          <a:xfrm>
            <a:off x="5385062" y="1192513"/>
            <a:ext cx="1429687" cy="369332"/>
          </a:xfrm>
          <a:prstGeom prst="rect">
            <a:avLst/>
          </a:prstGeom>
          <a:solidFill>
            <a:schemeClr val="bg1"/>
          </a:solidFill>
        </p:spPr>
        <p:txBody>
          <a:bodyPr wrap="none" rtlCol="0">
            <a:spAutoFit/>
          </a:bodyPr>
          <a:lstStyle/>
          <a:p>
            <a:pPr algn="ctr"/>
            <a:r>
              <a:rPr lang="en-US" dirty="0"/>
              <a:t>Low pressure</a:t>
            </a:r>
          </a:p>
        </p:txBody>
      </p:sp>
      <p:sp>
        <p:nvSpPr>
          <p:cNvPr id="7" name="TextBox 6"/>
          <p:cNvSpPr txBox="1"/>
          <p:nvPr/>
        </p:nvSpPr>
        <p:spPr>
          <a:xfrm>
            <a:off x="7027945" y="6406867"/>
            <a:ext cx="3361241" cy="307777"/>
          </a:xfrm>
          <a:prstGeom prst="rect">
            <a:avLst/>
          </a:prstGeom>
          <a:noFill/>
        </p:spPr>
        <p:txBody>
          <a:bodyPr wrap="none" rtlCol="0">
            <a:spAutoFit/>
          </a:bodyPr>
          <a:lstStyle/>
          <a:p>
            <a:pPr fontAlgn="base">
              <a:spcBef>
                <a:spcPct val="0"/>
              </a:spcBef>
              <a:spcAft>
                <a:spcPct val="0"/>
              </a:spcAft>
            </a:pPr>
            <a:r>
              <a:rPr lang="en-US" sz="1400" b="1" dirty="0">
                <a:solidFill>
                  <a:srgbClr val="000000"/>
                </a:solidFill>
                <a:latin typeface="Arial" charset="0"/>
              </a:rPr>
              <a:t>Fig </a:t>
            </a:r>
            <a:r>
              <a:rPr lang="en-US" sz="1400" b="1" dirty="0">
                <a:solidFill>
                  <a:srgbClr val="000000"/>
                </a:solidFill>
              </a:rPr>
              <a:t>8.6</a:t>
            </a:r>
            <a:r>
              <a:rPr lang="en-US" sz="1400" dirty="0">
                <a:solidFill>
                  <a:srgbClr val="000000"/>
                </a:solidFill>
                <a:latin typeface="Arial" charset="0"/>
              </a:rPr>
              <a:t> </a:t>
            </a:r>
            <a:r>
              <a:rPr lang="en-US" sz="1400" i="1" dirty="0">
                <a:solidFill>
                  <a:srgbClr val="000000"/>
                </a:solidFill>
                <a:latin typeface="Arial" charset="0"/>
              </a:rPr>
              <a:t>Weather: A Concise Introduction</a:t>
            </a:r>
          </a:p>
        </p:txBody>
      </p:sp>
    </p:spTree>
    <p:extLst>
      <p:ext uri="{BB962C8B-B14F-4D97-AF65-F5344CB8AC3E}">
        <p14:creationId xmlns:p14="http://schemas.microsoft.com/office/powerpoint/2010/main" val="1604895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6219BF6-AFF6-42E1-8CAE-C37B8D54D4B7}" type="slidenum">
              <a:rPr lang="en-US" smtClean="0"/>
              <a:pPr>
                <a:defRPr/>
              </a:pPr>
              <a:t>14</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53327" b="26349"/>
          <a:stretch/>
        </p:blipFill>
        <p:spPr>
          <a:xfrm>
            <a:off x="2497202" y="1221168"/>
            <a:ext cx="7200641" cy="3444262"/>
          </a:xfrm>
          <a:prstGeom prst="rect">
            <a:avLst/>
          </a:prstGeom>
        </p:spPr>
      </p:pic>
      <p:sp>
        <p:nvSpPr>
          <p:cNvPr id="4" name="TextBox 3"/>
          <p:cNvSpPr txBox="1"/>
          <p:nvPr/>
        </p:nvSpPr>
        <p:spPr>
          <a:xfrm>
            <a:off x="2181924" y="5921296"/>
            <a:ext cx="7198766" cy="369332"/>
          </a:xfrm>
          <a:prstGeom prst="rect">
            <a:avLst/>
          </a:prstGeom>
          <a:noFill/>
        </p:spPr>
        <p:txBody>
          <a:bodyPr wrap="none" rtlCol="0">
            <a:spAutoFit/>
          </a:bodyPr>
          <a:lstStyle/>
          <a:p>
            <a:r>
              <a:rPr lang="en-US" dirty="0"/>
              <a:t>Remember: we can switch between pressure contours and height contours</a:t>
            </a:r>
          </a:p>
        </p:txBody>
      </p:sp>
      <p:sp>
        <p:nvSpPr>
          <p:cNvPr id="5" name="TextBox 4"/>
          <p:cNvSpPr txBox="1"/>
          <p:nvPr/>
        </p:nvSpPr>
        <p:spPr>
          <a:xfrm>
            <a:off x="5370035" y="4285115"/>
            <a:ext cx="1473865" cy="369332"/>
          </a:xfrm>
          <a:prstGeom prst="rect">
            <a:avLst/>
          </a:prstGeom>
          <a:solidFill>
            <a:schemeClr val="bg1"/>
          </a:solidFill>
        </p:spPr>
        <p:txBody>
          <a:bodyPr wrap="none" rtlCol="0">
            <a:spAutoFit/>
          </a:bodyPr>
          <a:lstStyle/>
          <a:p>
            <a:pPr algn="ctr"/>
            <a:r>
              <a:rPr lang="en-US" dirty="0"/>
              <a:t>High pressure</a:t>
            </a:r>
          </a:p>
        </p:txBody>
      </p:sp>
      <p:sp>
        <p:nvSpPr>
          <p:cNvPr id="6" name="TextBox 5"/>
          <p:cNvSpPr txBox="1"/>
          <p:nvPr/>
        </p:nvSpPr>
        <p:spPr>
          <a:xfrm>
            <a:off x="5385062" y="1192513"/>
            <a:ext cx="1429687" cy="369332"/>
          </a:xfrm>
          <a:prstGeom prst="rect">
            <a:avLst/>
          </a:prstGeom>
          <a:solidFill>
            <a:schemeClr val="bg1"/>
          </a:solidFill>
        </p:spPr>
        <p:txBody>
          <a:bodyPr wrap="none" rtlCol="0">
            <a:spAutoFit/>
          </a:bodyPr>
          <a:lstStyle/>
          <a:p>
            <a:pPr algn="ctr"/>
            <a:r>
              <a:rPr lang="en-US" dirty="0"/>
              <a:t>Low pressure</a:t>
            </a:r>
          </a:p>
        </p:txBody>
      </p:sp>
      <p:sp>
        <p:nvSpPr>
          <p:cNvPr id="7" name="TextBox 6"/>
          <p:cNvSpPr txBox="1"/>
          <p:nvPr/>
        </p:nvSpPr>
        <p:spPr>
          <a:xfrm>
            <a:off x="7027945" y="6406867"/>
            <a:ext cx="3361241" cy="307777"/>
          </a:xfrm>
          <a:prstGeom prst="rect">
            <a:avLst/>
          </a:prstGeom>
          <a:noFill/>
        </p:spPr>
        <p:txBody>
          <a:bodyPr wrap="none" rtlCol="0">
            <a:spAutoFit/>
          </a:bodyPr>
          <a:lstStyle/>
          <a:p>
            <a:pPr fontAlgn="base">
              <a:spcBef>
                <a:spcPct val="0"/>
              </a:spcBef>
              <a:spcAft>
                <a:spcPct val="0"/>
              </a:spcAft>
            </a:pPr>
            <a:r>
              <a:rPr lang="en-US" sz="1400" b="1" dirty="0">
                <a:solidFill>
                  <a:srgbClr val="000000"/>
                </a:solidFill>
                <a:latin typeface="Arial" charset="0"/>
              </a:rPr>
              <a:t>Fig </a:t>
            </a:r>
            <a:r>
              <a:rPr lang="en-US" sz="1400" b="1" dirty="0">
                <a:solidFill>
                  <a:srgbClr val="000000"/>
                </a:solidFill>
              </a:rPr>
              <a:t>8.6</a:t>
            </a:r>
            <a:r>
              <a:rPr lang="en-US" sz="1400" dirty="0">
                <a:solidFill>
                  <a:srgbClr val="000000"/>
                </a:solidFill>
                <a:latin typeface="Arial" charset="0"/>
              </a:rPr>
              <a:t> </a:t>
            </a:r>
            <a:r>
              <a:rPr lang="en-US" sz="1400" i="1" dirty="0">
                <a:solidFill>
                  <a:srgbClr val="000000"/>
                </a:solidFill>
                <a:latin typeface="Arial" charset="0"/>
              </a:rPr>
              <a:t>Weather: A Concise Introduction</a:t>
            </a:r>
          </a:p>
        </p:txBody>
      </p:sp>
    </p:spTree>
    <p:extLst>
      <p:ext uri="{BB962C8B-B14F-4D97-AF65-F5344CB8AC3E}">
        <p14:creationId xmlns:p14="http://schemas.microsoft.com/office/powerpoint/2010/main" val="352002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6219BF6-AFF6-42E1-8CAE-C37B8D54D4B7}" type="slidenum">
              <a:rPr lang="en-US" smtClean="0"/>
              <a:pPr>
                <a:defRPr/>
              </a:pPr>
              <a:t>15</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0307" b="-632"/>
          <a:stretch/>
        </p:blipFill>
        <p:spPr>
          <a:xfrm>
            <a:off x="2497202" y="1232319"/>
            <a:ext cx="7200641" cy="3444262"/>
          </a:xfrm>
          <a:prstGeom prst="rect">
            <a:avLst/>
          </a:prstGeom>
        </p:spPr>
      </p:pic>
      <p:sp>
        <p:nvSpPr>
          <p:cNvPr id="5" name="TextBox 4"/>
          <p:cNvSpPr txBox="1"/>
          <p:nvPr/>
        </p:nvSpPr>
        <p:spPr>
          <a:xfrm>
            <a:off x="5370035" y="4285115"/>
            <a:ext cx="1473865" cy="369332"/>
          </a:xfrm>
          <a:prstGeom prst="rect">
            <a:avLst/>
          </a:prstGeom>
          <a:solidFill>
            <a:schemeClr val="bg1"/>
          </a:solidFill>
        </p:spPr>
        <p:txBody>
          <a:bodyPr wrap="none" rtlCol="0">
            <a:spAutoFit/>
          </a:bodyPr>
          <a:lstStyle/>
          <a:p>
            <a:pPr algn="ctr"/>
            <a:r>
              <a:rPr lang="en-US" dirty="0"/>
              <a:t>High pressure</a:t>
            </a:r>
          </a:p>
        </p:txBody>
      </p:sp>
      <p:sp>
        <p:nvSpPr>
          <p:cNvPr id="6" name="TextBox 5"/>
          <p:cNvSpPr txBox="1"/>
          <p:nvPr/>
        </p:nvSpPr>
        <p:spPr>
          <a:xfrm>
            <a:off x="5385062" y="1192513"/>
            <a:ext cx="1429687" cy="369332"/>
          </a:xfrm>
          <a:prstGeom prst="rect">
            <a:avLst/>
          </a:prstGeom>
          <a:solidFill>
            <a:schemeClr val="bg1"/>
          </a:solidFill>
        </p:spPr>
        <p:txBody>
          <a:bodyPr wrap="none" rtlCol="0">
            <a:spAutoFit/>
          </a:bodyPr>
          <a:lstStyle/>
          <a:p>
            <a:pPr algn="ctr"/>
            <a:r>
              <a:rPr lang="en-US" dirty="0"/>
              <a:t>Low pressure</a:t>
            </a:r>
          </a:p>
        </p:txBody>
      </p:sp>
      <p:sp>
        <p:nvSpPr>
          <p:cNvPr id="7" name="TextBox 6"/>
          <p:cNvSpPr txBox="1"/>
          <p:nvPr/>
        </p:nvSpPr>
        <p:spPr>
          <a:xfrm>
            <a:off x="7027945" y="6406867"/>
            <a:ext cx="3361241" cy="307777"/>
          </a:xfrm>
          <a:prstGeom prst="rect">
            <a:avLst/>
          </a:prstGeom>
          <a:noFill/>
        </p:spPr>
        <p:txBody>
          <a:bodyPr wrap="none" rtlCol="0">
            <a:spAutoFit/>
          </a:bodyPr>
          <a:lstStyle/>
          <a:p>
            <a:pPr fontAlgn="base">
              <a:spcBef>
                <a:spcPct val="0"/>
              </a:spcBef>
              <a:spcAft>
                <a:spcPct val="0"/>
              </a:spcAft>
            </a:pPr>
            <a:r>
              <a:rPr lang="en-US" sz="1400" b="1" dirty="0">
                <a:solidFill>
                  <a:srgbClr val="000000"/>
                </a:solidFill>
                <a:latin typeface="Arial" charset="0"/>
              </a:rPr>
              <a:t>Fig </a:t>
            </a:r>
            <a:r>
              <a:rPr lang="en-US" sz="1400" b="1" dirty="0">
                <a:solidFill>
                  <a:srgbClr val="000000"/>
                </a:solidFill>
              </a:rPr>
              <a:t>8.6</a:t>
            </a:r>
            <a:r>
              <a:rPr lang="en-US" sz="1400" dirty="0">
                <a:solidFill>
                  <a:srgbClr val="000000"/>
                </a:solidFill>
                <a:latin typeface="Arial" charset="0"/>
              </a:rPr>
              <a:t> </a:t>
            </a:r>
            <a:r>
              <a:rPr lang="en-US" sz="1400" i="1" dirty="0">
                <a:solidFill>
                  <a:srgbClr val="000000"/>
                </a:solidFill>
                <a:latin typeface="Arial" charset="0"/>
              </a:rPr>
              <a:t>Weather: A Concise Introduction</a:t>
            </a:r>
          </a:p>
        </p:txBody>
      </p:sp>
      <p:sp>
        <p:nvSpPr>
          <p:cNvPr id="8" name="TextBox 7"/>
          <p:cNvSpPr txBox="1"/>
          <p:nvPr/>
        </p:nvSpPr>
        <p:spPr>
          <a:xfrm>
            <a:off x="2248832" y="4761578"/>
            <a:ext cx="7760876" cy="1231106"/>
          </a:xfrm>
          <a:prstGeom prst="rect">
            <a:avLst/>
          </a:prstGeom>
          <a:noFill/>
        </p:spPr>
        <p:txBody>
          <a:bodyPr wrap="square" rtlCol="0">
            <a:spAutoFit/>
          </a:bodyPr>
          <a:lstStyle/>
          <a:p>
            <a:r>
              <a:rPr lang="en-US" dirty="0"/>
              <a:t>The parcel starts moving from high to low pressure. As it speeds up, the Coriolis force increases but always pulls to the right.</a:t>
            </a:r>
          </a:p>
          <a:p>
            <a:r>
              <a:rPr lang="en-US" dirty="0"/>
              <a:t>Eventually the PGF is balanced by Coriolis and we reach: </a:t>
            </a:r>
          </a:p>
          <a:p>
            <a:pPr algn="ctr"/>
            <a:r>
              <a:rPr lang="en-US" sz="2000" b="1" dirty="0"/>
              <a:t>Geostrophic Balance</a:t>
            </a:r>
          </a:p>
        </p:txBody>
      </p:sp>
    </p:spTree>
    <p:extLst>
      <p:ext uri="{BB962C8B-B14F-4D97-AF65-F5344CB8AC3E}">
        <p14:creationId xmlns:p14="http://schemas.microsoft.com/office/powerpoint/2010/main" val="2337649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BC20E-D6F7-404B-B825-C04C79BFE251}"/>
              </a:ext>
            </a:extLst>
          </p:cNvPr>
          <p:cNvSpPr>
            <a:spLocks noGrp="1"/>
          </p:cNvSpPr>
          <p:nvPr>
            <p:ph type="title"/>
          </p:nvPr>
        </p:nvSpPr>
        <p:spPr>
          <a:xfrm>
            <a:off x="838200" y="284814"/>
            <a:ext cx="10515600" cy="1325563"/>
          </a:xfrm>
        </p:spPr>
        <p:txBody>
          <a:bodyPr/>
          <a:lstStyle/>
          <a:p>
            <a:r>
              <a:rPr lang="en-US" dirty="0"/>
              <a:t>Geostrophic Wind</a:t>
            </a:r>
          </a:p>
        </p:txBody>
      </p:sp>
      <p:sp>
        <p:nvSpPr>
          <p:cNvPr id="3" name="Content Placeholder 2">
            <a:extLst>
              <a:ext uri="{FF2B5EF4-FFF2-40B4-BE49-F238E27FC236}">
                <a16:creationId xmlns:a16="http://schemas.microsoft.com/office/drawing/2014/main" id="{0A86426D-5720-4C10-BFA5-892AC5A08EAD}"/>
              </a:ext>
            </a:extLst>
          </p:cNvPr>
          <p:cNvSpPr>
            <a:spLocks noGrp="1"/>
          </p:cNvSpPr>
          <p:nvPr>
            <p:ph idx="1"/>
          </p:nvPr>
        </p:nvSpPr>
        <p:spPr>
          <a:xfrm>
            <a:off x="838200" y="1435100"/>
            <a:ext cx="10515600" cy="2861785"/>
          </a:xfrm>
        </p:spPr>
        <p:txBody>
          <a:bodyPr/>
          <a:lstStyle/>
          <a:p>
            <a:pPr fontAlgn="base"/>
            <a:r>
              <a:rPr lang="en-US" sz="2400" dirty="0"/>
              <a:t>Remember PGF always points from HIGH to LOW</a:t>
            </a:r>
          </a:p>
          <a:p>
            <a:pPr fontAlgn="base"/>
            <a:r>
              <a:rPr lang="en-US" sz="2400" dirty="0"/>
              <a:t>When the PGF and Coriolis force are in perfect balance, the wind flows parallel to the isobars (aka </a:t>
            </a:r>
            <a:r>
              <a:rPr lang="en-US" sz="2400" b="1" i="1" dirty="0"/>
              <a:t>geostrophic balance</a:t>
            </a:r>
            <a:r>
              <a:rPr lang="en-US" sz="2400" dirty="0"/>
              <a:t>)</a:t>
            </a:r>
          </a:p>
          <a:p>
            <a:pPr fontAlgn="base"/>
            <a:r>
              <a:rPr lang="en-US" sz="2400" dirty="0"/>
              <a:t>Expect this aloft (high off the surface, where we have no friction)!</a:t>
            </a:r>
          </a:p>
          <a:p>
            <a:endParaRPr lang="en-US" dirty="0"/>
          </a:p>
        </p:txBody>
      </p:sp>
      <p:pic>
        <p:nvPicPr>
          <p:cNvPr id="4" name="Picture 3">
            <a:extLst>
              <a:ext uri="{FF2B5EF4-FFF2-40B4-BE49-F238E27FC236}">
                <a16:creationId xmlns:a16="http://schemas.microsoft.com/office/drawing/2014/main" id="{373A9C93-3B69-4C22-AC7B-2B8C92D0D4B3}"/>
              </a:ext>
            </a:extLst>
          </p:cNvPr>
          <p:cNvPicPr>
            <a:picLocks noChangeAspect="1"/>
          </p:cNvPicPr>
          <p:nvPr/>
        </p:nvPicPr>
        <p:blipFill>
          <a:blip r:embed="rId2"/>
          <a:stretch>
            <a:fillRect/>
          </a:stretch>
        </p:blipFill>
        <p:spPr>
          <a:xfrm>
            <a:off x="2496000" y="3413461"/>
            <a:ext cx="7200000" cy="3444539"/>
          </a:xfrm>
          <a:prstGeom prst="rect">
            <a:avLst/>
          </a:prstGeom>
        </p:spPr>
      </p:pic>
    </p:spTree>
    <p:extLst>
      <p:ext uri="{BB962C8B-B14F-4D97-AF65-F5344CB8AC3E}">
        <p14:creationId xmlns:p14="http://schemas.microsoft.com/office/powerpoint/2010/main" val="3552425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6219BF6-AFF6-42E1-8CAE-C37B8D54D4B7}" type="slidenum">
              <a:rPr lang="en-US" smtClean="0"/>
              <a:pPr>
                <a:defRPr/>
              </a:pPr>
              <a:t>17</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36970"/>
          <a:stretch/>
        </p:blipFill>
        <p:spPr>
          <a:xfrm>
            <a:off x="2560626" y="894897"/>
            <a:ext cx="7070307" cy="5284434"/>
          </a:xfrm>
          <a:prstGeom prst="rect">
            <a:avLst/>
          </a:prstGeom>
        </p:spPr>
      </p:pic>
      <p:sp>
        <p:nvSpPr>
          <p:cNvPr id="7" name="TextBox 6"/>
          <p:cNvSpPr txBox="1"/>
          <p:nvPr/>
        </p:nvSpPr>
        <p:spPr>
          <a:xfrm>
            <a:off x="8528271" y="6413698"/>
            <a:ext cx="3460627" cy="307777"/>
          </a:xfrm>
          <a:prstGeom prst="rect">
            <a:avLst/>
          </a:prstGeom>
          <a:noFill/>
        </p:spPr>
        <p:txBody>
          <a:bodyPr wrap="none" rtlCol="0">
            <a:spAutoFit/>
          </a:bodyPr>
          <a:lstStyle/>
          <a:p>
            <a:pPr fontAlgn="base">
              <a:spcBef>
                <a:spcPct val="0"/>
              </a:spcBef>
              <a:spcAft>
                <a:spcPct val="0"/>
              </a:spcAft>
            </a:pPr>
            <a:r>
              <a:rPr lang="en-US" sz="1400" b="1" dirty="0">
                <a:solidFill>
                  <a:srgbClr val="000000"/>
                </a:solidFill>
                <a:latin typeface="Arial" charset="0"/>
              </a:rPr>
              <a:t>Fig </a:t>
            </a:r>
            <a:r>
              <a:rPr lang="en-US" sz="1400" b="1" dirty="0">
                <a:solidFill>
                  <a:srgbClr val="000000"/>
                </a:solidFill>
              </a:rPr>
              <a:t>8.13</a:t>
            </a:r>
            <a:r>
              <a:rPr lang="en-US" sz="1400" dirty="0">
                <a:solidFill>
                  <a:srgbClr val="000000"/>
                </a:solidFill>
                <a:latin typeface="Arial" charset="0"/>
              </a:rPr>
              <a:t> </a:t>
            </a:r>
            <a:r>
              <a:rPr lang="en-US" sz="1400" i="1" dirty="0">
                <a:solidFill>
                  <a:srgbClr val="000000"/>
                </a:solidFill>
                <a:latin typeface="Arial" charset="0"/>
              </a:rPr>
              <a:t>Weather: A Concise Introduction</a:t>
            </a:r>
          </a:p>
        </p:txBody>
      </p:sp>
      <p:sp>
        <p:nvSpPr>
          <p:cNvPr id="9" name="TextBox 8"/>
          <p:cNvSpPr txBox="1"/>
          <p:nvPr/>
        </p:nvSpPr>
        <p:spPr>
          <a:xfrm>
            <a:off x="2560627" y="256214"/>
            <a:ext cx="7070307" cy="461665"/>
          </a:xfrm>
          <a:prstGeom prst="rect">
            <a:avLst/>
          </a:prstGeom>
          <a:noFill/>
        </p:spPr>
        <p:txBody>
          <a:bodyPr wrap="square" rtlCol="0">
            <a:spAutoFit/>
          </a:bodyPr>
          <a:lstStyle/>
          <a:p>
            <a:pPr algn="ctr"/>
            <a:r>
              <a:rPr lang="en-US" sz="2400" b="1" dirty="0"/>
              <a:t>Winds aloft (in Northern Hemisphere)</a:t>
            </a:r>
          </a:p>
        </p:txBody>
      </p:sp>
      <p:sp>
        <p:nvSpPr>
          <p:cNvPr id="4" name="TextBox 3">
            <a:extLst>
              <a:ext uri="{FF2B5EF4-FFF2-40B4-BE49-F238E27FC236}">
                <a16:creationId xmlns:a16="http://schemas.microsoft.com/office/drawing/2014/main" id="{B50C4CF3-A8C6-463E-92DA-2EECF581E376}"/>
              </a:ext>
            </a:extLst>
          </p:cNvPr>
          <p:cNvSpPr txBox="1"/>
          <p:nvPr/>
        </p:nvSpPr>
        <p:spPr>
          <a:xfrm>
            <a:off x="355108" y="1737155"/>
            <a:ext cx="2325950" cy="1477328"/>
          </a:xfrm>
          <a:prstGeom prst="rect">
            <a:avLst/>
          </a:prstGeom>
          <a:noFill/>
        </p:spPr>
        <p:txBody>
          <a:bodyPr wrap="square" rtlCol="0">
            <a:spAutoFit/>
          </a:bodyPr>
          <a:lstStyle/>
          <a:p>
            <a:r>
              <a:rPr lang="en-US" dirty="0"/>
              <a:t>Winds spin counter-clockwise around low</a:t>
            </a:r>
          </a:p>
          <a:p>
            <a:endParaRPr lang="en-US" dirty="0"/>
          </a:p>
          <a:p>
            <a:r>
              <a:rPr lang="en-US" dirty="0"/>
              <a:t>Otherwise known as </a:t>
            </a:r>
            <a:r>
              <a:rPr lang="en-US" b="1" dirty="0"/>
              <a:t>cyclonic</a:t>
            </a:r>
            <a:endParaRPr lang="en-US" dirty="0"/>
          </a:p>
        </p:txBody>
      </p:sp>
      <p:sp>
        <p:nvSpPr>
          <p:cNvPr id="8" name="TextBox 7">
            <a:extLst>
              <a:ext uri="{FF2B5EF4-FFF2-40B4-BE49-F238E27FC236}">
                <a16:creationId xmlns:a16="http://schemas.microsoft.com/office/drawing/2014/main" id="{8B5A19E2-CF2F-4EA4-9E92-AB853190C3A0}"/>
              </a:ext>
            </a:extLst>
          </p:cNvPr>
          <p:cNvSpPr txBox="1"/>
          <p:nvPr/>
        </p:nvSpPr>
        <p:spPr>
          <a:xfrm>
            <a:off x="9866050" y="3429000"/>
            <a:ext cx="2325950" cy="1477328"/>
          </a:xfrm>
          <a:prstGeom prst="rect">
            <a:avLst/>
          </a:prstGeom>
          <a:noFill/>
        </p:spPr>
        <p:txBody>
          <a:bodyPr wrap="square" rtlCol="0">
            <a:spAutoFit/>
          </a:bodyPr>
          <a:lstStyle/>
          <a:p>
            <a:r>
              <a:rPr lang="en-US" dirty="0"/>
              <a:t>Winds spin clockwise around high</a:t>
            </a:r>
          </a:p>
          <a:p>
            <a:endParaRPr lang="en-US" dirty="0"/>
          </a:p>
          <a:p>
            <a:r>
              <a:rPr lang="en-US" dirty="0"/>
              <a:t>Otherwise known as </a:t>
            </a:r>
            <a:r>
              <a:rPr lang="en-US" b="1" dirty="0"/>
              <a:t>anti-cyclonic</a:t>
            </a:r>
            <a:endParaRPr lang="en-US" dirty="0"/>
          </a:p>
        </p:txBody>
      </p:sp>
    </p:spTree>
    <p:extLst>
      <p:ext uri="{BB962C8B-B14F-4D97-AF65-F5344CB8AC3E}">
        <p14:creationId xmlns:p14="http://schemas.microsoft.com/office/powerpoint/2010/main" val="200217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6219BF6-AFF6-42E1-8CAE-C37B8D54D4B7}" type="slidenum">
              <a:rPr lang="en-US" smtClean="0"/>
              <a:pPr>
                <a:defRPr/>
              </a:pPr>
              <a:t>18</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1146" y="552692"/>
            <a:ext cx="8655728" cy="4433988"/>
          </a:xfrm>
          <a:prstGeom prst="rect">
            <a:avLst/>
          </a:prstGeom>
        </p:spPr>
      </p:pic>
      <p:sp>
        <p:nvSpPr>
          <p:cNvPr id="7" name="TextBox 6"/>
          <p:cNvSpPr txBox="1"/>
          <p:nvPr/>
        </p:nvSpPr>
        <p:spPr>
          <a:xfrm>
            <a:off x="8911615" y="6538912"/>
            <a:ext cx="3361241" cy="307777"/>
          </a:xfrm>
          <a:prstGeom prst="rect">
            <a:avLst/>
          </a:prstGeom>
          <a:noFill/>
        </p:spPr>
        <p:txBody>
          <a:bodyPr wrap="none" rtlCol="0">
            <a:spAutoFit/>
          </a:bodyPr>
          <a:lstStyle/>
          <a:p>
            <a:pPr fontAlgn="base">
              <a:spcBef>
                <a:spcPct val="0"/>
              </a:spcBef>
              <a:spcAft>
                <a:spcPct val="0"/>
              </a:spcAft>
            </a:pPr>
            <a:r>
              <a:rPr lang="en-US" sz="1400" b="1" dirty="0">
                <a:solidFill>
                  <a:srgbClr val="000000"/>
                </a:solidFill>
                <a:latin typeface="Arial" charset="0"/>
              </a:rPr>
              <a:t>Fig </a:t>
            </a:r>
            <a:r>
              <a:rPr lang="en-US" sz="1400" b="1" dirty="0">
                <a:solidFill>
                  <a:srgbClr val="000000"/>
                </a:solidFill>
              </a:rPr>
              <a:t>8.9</a:t>
            </a:r>
            <a:r>
              <a:rPr lang="en-US" sz="1400" dirty="0">
                <a:solidFill>
                  <a:srgbClr val="000000"/>
                </a:solidFill>
                <a:latin typeface="Arial" charset="0"/>
              </a:rPr>
              <a:t> </a:t>
            </a:r>
            <a:r>
              <a:rPr lang="en-US" sz="1400" i="1" dirty="0">
                <a:solidFill>
                  <a:srgbClr val="000000"/>
                </a:solidFill>
                <a:latin typeface="Arial" charset="0"/>
              </a:rPr>
              <a:t>Weather: A Concise Introduction</a:t>
            </a:r>
          </a:p>
        </p:txBody>
      </p:sp>
      <p:sp>
        <p:nvSpPr>
          <p:cNvPr id="6" name="TextBox 5"/>
          <p:cNvSpPr txBox="1"/>
          <p:nvPr/>
        </p:nvSpPr>
        <p:spPr>
          <a:xfrm>
            <a:off x="838200" y="5381978"/>
            <a:ext cx="9939291" cy="1200329"/>
          </a:xfrm>
          <a:prstGeom prst="rect">
            <a:avLst/>
          </a:prstGeom>
          <a:noFill/>
        </p:spPr>
        <p:txBody>
          <a:bodyPr wrap="square" rtlCol="0">
            <a:spAutoFit/>
          </a:bodyPr>
          <a:lstStyle/>
          <a:p>
            <a:r>
              <a:rPr lang="en-US" dirty="0"/>
              <a:t>What happens when the isobars are curved? For the most part, the wind follows along with the isobars. But notice here our wind parcel does cross the 5460 line. What happened?</a:t>
            </a:r>
          </a:p>
          <a:p>
            <a:endParaRPr lang="en-US" dirty="0"/>
          </a:p>
          <a:p>
            <a:r>
              <a:rPr lang="en-US" dirty="0"/>
              <a:t>Turns out we’re missing another force…</a:t>
            </a:r>
          </a:p>
        </p:txBody>
      </p:sp>
    </p:spTree>
    <p:extLst>
      <p:ext uri="{BB962C8B-B14F-4D97-AF65-F5344CB8AC3E}">
        <p14:creationId xmlns:p14="http://schemas.microsoft.com/office/powerpoint/2010/main" val="1902702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6219BF6-AFF6-42E1-8CAE-C37B8D54D4B7}" type="slidenum">
              <a:rPr lang="en-US" smtClean="0"/>
              <a:pPr>
                <a:defRPr/>
              </a:pPr>
              <a:t>19</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4927" y="716038"/>
            <a:ext cx="4603273" cy="4433988"/>
          </a:xfrm>
          <a:prstGeom prst="rect">
            <a:avLst/>
          </a:prstGeom>
        </p:spPr>
      </p:pic>
      <p:sp>
        <p:nvSpPr>
          <p:cNvPr id="7" name="TextBox 6"/>
          <p:cNvSpPr txBox="1"/>
          <p:nvPr/>
        </p:nvSpPr>
        <p:spPr>
          <a:xfrm>
            <a:off x="8610602" y="6413698"/>
            <a:ext cx="3460627" cy="307777"/>
          </a:xfrm>
          <a:prstGeom prst="rect">
            <a:avLst/>
          </a:prstGeom>
          <a:noFill/>
        </p:spPr>
        <p:txBody>
          <a:bodyPr wrap="none" rtlCol="0">
            <a:spAutoFit/>
          </a:bodyPr>
          <a:lstStyle/>
          <a:p>
            <a:pPr fontAlgn="base">
              <a:spcBef>
                <a:spcPct val="0"/>
              </a:spcBef>
              <a:spcAft>
                <a:spcPct val="0"/>
              </a:spcAft>
            </a:pPr>
            <a:r>
              <a:rPr lang="en-US" sz="1400" b="1" dirty="0">
                <a:solidFill>
                  <a:srgbClr val="000000"/>
                </a:solidFill>
                <a:latin typeface="Arial" charset="0"/>
              </a:rPr>
              <a:t>Fig </a:t>
            </a:r>
            <a:r>
              <a:rPr lang="en-US" sz="1400" b="1" dirty="0">
                <a:solidFill>
                  <a:srgbClr val="000000"/>
                </a:solidFill>
              </a:rPr>
              <a:t>8.10</a:t>
            </a:r>
            <a:r>
              <a:rPr lang="en-US" sz="1400" dirty="0">
                <a:solidFill>
                  <a:srgbClr val="000000"/>
                </a:solidFill>
                <a:latin typeface="Arial" charset="0"/>
              </a:rPr>
              <a:t> </a:t>
            </a:r>
            <a:r>
              <a:rPr lang="en-US" sz="1400" i="1" dirty="0">
                <a:solidFill>
                  <a:srgbClr val="000000"/>
                </a:solidFill>
                <a:latin typeface="Arial" charset="0"/>
              </a:rPr>
              <a:t>Weather: A Concise Introduction</a:t>
            </a:r>
          </a:p>
        </p:txBody>
      </p:sp>
      <p:sp>
        <p:nvSpPr>
          <p:cNvPr id="9" name="TextBox 8"/>
          <p:cNvSpPr txBox="1"/>
          <p:nvPr/>
        </p:nvSpPr>
        <p:spPr>
          <a:xfrm>
            <a:off x="1277115" y="804789"/>
            <a:ext cx="2304285" cy="461665"/>
          </a:xfrm>
          <a:prstGeom prst="rect">
            <a:avLst/>
          </a:prstGeom>
          <a:noFill/>
        </p:spPr>
        <p:txBody>
          <a:bodyPr wrap="none" rtlCol="0">
            <a:spAutoFit/>
          </a:bodyPr>
          <a:lstStyle/>
          <a:p>
            <a:pPr algn="ctr"/>
            <a:r>
              <a:rPr lang="en-US" sz="2400" b="1" dirty="0"/>
              <a:t>Centrifugal force</a:t>
            </a:r>
          </a:p>
        </p:txBody>
      </p:sp>
      <p:sp>
        <p:nvSpPr>
          <p:cNvPr id="6" name="TextBox 5"/>
          <p:cNvSpPr txBox="1"/>
          <p:nvPr/>
        </p:nvSpPr>
        <p:spPr>
          <a:xfrm>
            <a:off x="838200" y="1901498"/>
            <a:ext cx="3710866" cy="3139321"/>
          </a:xfrm>
          <a:prstGeom prst="rect">
            <a:avLst/>
          </a:prstGeom>
          <a:noFill/>
        </p:spPr>
        <p:txBody>
          <a:bodyPr wrap="square" rtlCol="0">
            <a:spAutoFit/>
          </a:bodyPr>
          <a:lstStyle/>
          <a:p>
            <a:pPr marL="285750" indent="-285750">
              <a:buFont typeface="Arial" panose="020B0604020202020204" pitchFamily="34" charset="0"/>
              <a:buChar char="•"/>
            </a:pPr>
            <a:r>
              <a:rPr lang="en-US" dirty="0"/>
              <a:t>Like Coriolis, it’s an apparent force and depends on wind speed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Centrifugal force points “outward”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Same force you feel as you make a sharp turn in a car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Will combine with PGF or Coriolis force depending on direction of motion</a:t>
            </a:r>
          </a:p>
        </p:txBody>
      </p:sp>
    </p:spTree>
    <p:extLst>
      <p:ext uri="{BB962C8B-B14F-4D97-AF65-F5344CB8AC3E}">
        <p14:creationId xmlns:p14="http://schemas.microsoft.com/office/powerpoint/2010/main" val="81630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9C46-C983-4BBA-B954-BACC82F21F61}"/>
              </a:ext>
            </a:extLst>
          </p:cNvPr>
          <p:cNvSpPr>
            <a:spLocks noGrp="1"/>
          </p:cNvSpPr>
          <p:nvPr>
            <p:ph type="title"/>
          </p:nvPr>
        </p:nvSpPr>
        <p:spPr/>
        <p:txBody>
          <a:bodyPr/>
          <a:lstStyle/>
          <a:p>
            <a:r>
              <a:rPr lang="en-US" dirty="0"/>
              <a:t>Force: a quick lesson</a:t>
            </a:r>
          </a:p>
        </p:txBody>
      </p:sp>
      <p:sp>
        <p:nvSpPr>
          <p:cNvPr id="3" name="Content Placeholder 2">
            <a:extLst>
              <a:ext uri="{FF2B5EF4-FFF2-40B4-BE49-F238E27FC236}">
                <a16:creationId xmlns:a16="http://schemas.microsoft.com/office/drawing/2014/main" id="{652CD2AF-D7C5-4CCB-9C53-0684EE05BF4C}"/>
              </a:ext>
            </a:extLst>
          </p:cNvPr>
          <p:cNvSpPr>
            <a:spLocks noGrp="1"/>
          </p:cNvSpPr>
          <p:nvPr>
            <p:ph idx="1"/>
          </p:nvPr>
        </p:nvSpPr>
        <p:spPr>
          <a:xfrm>
            <a:off x="838200" y="1825625"/>
            <a:ext cx="10515600" cy="4667250"/>
          </a:xfrm>
        </p:spPr>
        <p:txBody>
          <a:bodyPr/>
          <a:lstStyle/>
          <a:p>
            <a:r>
              <a:rPr lang="en-US" dirty="0"/>
              <a:t>Newton’s second law</a:t>
            </a:r>
          </a:p>
          <a:p>
            <a:r>
              <a:rPr lang="en-US" b="1" dirty="0"/>
              <a:t>Force</a:t>
            </a:r>
            <a:r>
              <a:rPr lang="en-US" dirty="0"/>
              <a:t> = mass  x  </a:t>
            </a:r>
            <a:r>
              <a:rPr lang="en-US" b="1" dirty="0"/>
              <a:t>acceleration</a:t>
            </a:r>
          </a:p>
          <a:p>
            <a:r>
              <a:rPr lang="en-US" dirty="0"/>
              <a:t>Bold letters indicate vectors (direction and magnitude)</a:t>
            </a:r>
          </a:p>
          <a:p>
            <a:r>
              <a:rPr lang="en-US" dirty="0"/>
              <a:t>Acceleration refers to change in velocity</a:t>
            </a:r>
          </a:p>
          <a:p>
            <a:r>
              <a:rPr lang="en-US" dirty="0"/>
              <a:t>Understanding winds amounts to understanding forces applied to air under certain circumstances</a:t>
            </a:r>
          </a:p>
          <a:p>
            <a:r>
              <a:rPr lang="en-US" dirty="0"/>
              <a:t>When there is more than one force, we find the </a:t>
            </a:r>
            <a:r>
              <a:rPr lang="en-US" i="1" dirty="0"/>
              <a:t>net</a:t>
            </a:r>
            <a:r>
              <a:rPr lang="en-US" dirty="0"/>
              <a:t> force</a:t>
            </a:r>
          </a:p>
          <a:p>
            <a:r>
              <a:rPr lang="en-US" dirty="0"/>
              <a:t>In particular, we will be discussing horizontal forces</a:t>
            </a:r>
          </a:p>
        </p:txBody>
      </p:sp>
    </p:spTree>
    <p:extLst>
      <p:ext uri="{BB962C8B-B14F-4D97-AF65-F5344CB8AC3E}">
        <p14:creationId xmlns:p14="http://schemas.microsoft.com/office/powerpoint/2010/main" val="1445680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6219BF6-AFF6-42E1-8CAE-C37B8D54D4B7}" type="slidenum">
              <a:rPr lang="en-US" smtClean="0"/>
              <a:pPr>
                <a:defRPr/>
              </a:pPr>
              <a:t>20</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547363"/>
            <a:ext cx="4603273" cy="4433988"/>
          </a:xfrm>
          <a:prstGeom prst="rect">
            <a:avLst/>
          </a:prstGeom>
        </p:spPr>
      </p:pic>
      <p:sp>
        <p:nvSpPr>
          <p:cNvPr id="7" name="TextBox 6"/>
          <p:cNvSpPr txBox="1"/>
          <p:nvPr/>
        </p:nvSpPr>
        <p:spPr>
          <a:xfrm>
            <a:off x="8731373" y="6538912"/>
            <a:ext cx="3460627" cy="307777"/>
          </a:xfrm>
          <a:prstGeom prst="rect">
            <a:avLst/>
          </a:prstGeom>
          <a:noFill/>
        </p:spPr>
        <p:txBody>
          <a:bodyPr wrap="none" rtlCol="0">
            <a:spAutoFit/>
          </a:bodyPr>
          <a:lstStyle/>
          <a:p>
            <a:pPr fontAlgn="base">
              <a:spcBef>
                <a:spcPct val="0"/>
              </a:spcBef>
              <a:spcAft>
                <a:spcPct val="0"/>
              </a:spcAft>
            </a:pPr>
            <a:r>
              <a:rPr lang="en-US" sz="1400" b="1" dirty="0">
                <a:solidFill>
                  <a:srgbClr val="000000"/>
                </a:solidFill>
                <a:latin typeface="Arial" charset="0"/>
              </a:rPr>
              <a:t>Fig </a:t>
            </a:r>
            <a:r>
              <a:rPr lang="en-US" sz="1400" b="1" dirty="0">
                <a:solidFill>
                  <a:srgbClr val="000000"/>
                </a:solidFill>
              </a:rPr>
              <a:t>8.10</a:t>
            </a:r>
            <a:r>
              <a:rPr lang="en-US" sz="1400" dirty="0">
                <a:solidFill>
                  <a:srgbClr val="000000"/>
                </a:solidFill>
                <a:latin typeface="Arial" charset="0"/>
              </a:rPr>
              <a:t> </a:t>
            </a:r>
            <a:r>
              <a:rPr lang="en-US" sz="1400" i="1" dirty="0">
                <a:solidFill>
                  <a:srgbClr val="000000"/>
                </a:solidFill>
                <a:latin typeface="Arial" charset="0"/>
              </a:rPr>
              <a:t>Weather: A Concise Introduction</a:t>
            </a:r>
          </a:p>
        </p:txBody>
      </p:sp>
      <p:sp>
        <p:nvSpPr>
          <p:cNvPr id="6" name="TextBox 5"/>
          <p:cNvSpPr txBox="1"/>
          <p:nvPr/>
        </p:nvSpPr>
        <p:spPr>
          <a:xfrm>
            <a:off x="461608" y="5307984"/>
            <a:ext cx="4979865" cy="923330"/>
          </a:xfrm>
          <a:prstGeom prst="rect">
            <a:avLst/>
          </a:prstGeom>
          <a:noFill/>
        </p:spPr>
        <p:txBody>
          <a:bodyPr wrap="square" rtlCol="0">
            <a:spAutoFit/>
          </a:bodyPr>
          <a:lstStyle/>
          <a:p>
            <a:r>
              <a:rPr lang="en-US" dirty="0"/>
              <a:t>Around a low pressure system, </a:t>
            </a:r>
          </a:p>
          <a:p>
            <a:endParaRPr lang="en-US" dirty="0"/>
          </a:p>
          <a:p>
            <a:pPr algn="ctr"/>
            <a:r>
              <a:rPr lang="en-US" b="1" dirty="0"/>
              <a:t>PGF = Coriolis + Centrifugal</a:t>
            </a:r>
          </a:p>
        </p:txBody>
      </p:sp>
      <p:pic>
        <p:nvPicPr>
          <p:cNvPr id="8" name="Picture 7">
            <a:extLst>
              <a:ext uri="{FF2B5EF4-FFF2-40B4-BE49-F238E27FC236}">
                <a16:creationId xmlns:a16="http://schemas.microsoft.com/office/drawing/2014/main" id="{234BA0B2-A63E-42AB-A6F9-521CE0D4C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3937" y="485219"/>
            <a:ext cx="4577651" cy="4433988"/>
          </a:xfrm>
          <a:prstGeom prst="rect">
            <a:avLst/>
          </a:prstGeom>
        </p:spPr>
      </p:pic>
      <p:sp>
        <p:nvSpPr>
          <p:cNvPr id="10" name="TextBox 9">
            <a:extLst>
              <a:ext uri="{FF2B5EF4-FFF2-40B4-BE49-F238E27FC236}">
                <a16:creationId xmlns:a16="http://schemas.microsoft.com/office/drawing/2014/main" id="{6897D352-0B0B-49EF-9466-A37EDEDC7AB3}"/>
              </a:ext>
            </a:extLst>
          </p:cNvPr>
          <p:cNvSpPr txBox="1"/>
          <p:nvPr/>
        </p:nvSpPr>
        <p:spPr>
          <a:xfrm>
            <a:off x="7212135" y="5307984"/>
            <a:ext cx="4979865" cy="923330"/>
          </a:xfrm>
          <a:prstGeom prst="rect">
            <a:avLst/>
          </a:prstGeom>
          <a:noFill/>
        </p:spPr>
        <p:txBody>
          <a:bodyPr wrap="square" rtlCol="0">
            <a:spAutoFit/>
          </a:bodyPr>
          <a:lstStyle/>
          <a:p>
            <a:r>
              <a:rPr lang="en-US" dirty="0"/>
              <a:t>Around a high pressure system, </a:t>
            </a:r>
          </a:p>
          <a:p>
            <a:endParaRPr lang="en-US" dirty="0"/>
          </a:p>
          <a:p>
            <a:pPr algn="ctr"/>
            <a:r>
              <a:rPr lang="en-US" b="1" dirty="0"/>
              <a:t>PGF + Centrifugal = Coriolis</a:t>
            </a:r>
          </a:p>
        </p:txBody>
      </p:sp>
    </p:spTree>
    <p:extLst>
      <p:ext uri="{BB962C8B-B14F-4D97-AF65-F5344CB8AC3E}">
        <p14:creationId xmlns:p14="http://schemas.microsoft.com/office/powerpoint/2010/main" val="19305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6219BF6-AFF6-42E1-8CAE-C37B8D54D4B7}" type="slidenum">
              <a:rPr lang="en-US" smtClean="0"/>
              <a:pPr>
                <a:defRPr/>
              </a:pPr>
              <a:t>21</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2574" y="1224345"/>
            <a:ext cx="4577651" cy="4409307"/>
          </a:xfrm>
          <a:prstGeom prst="rect">
            <a:avLst/>
          </a:prstGeom>
        </p:spPr>
      </p:pic>
      <p:sp>
        <p:nvSpPr>
          <p:cNvPr id="7" name="TextBox 6"/>
          <p:cNvSpPr txBox="1"/>
          <p:nvPr/>
        </p:nvSpPr>
        <p:spPr>
          <a:xfrm>
            <a:off x="7027945" y="6406867"/>
            <a:ext cx="3460627" cy="307777"/>
          </a:xfrm>
          <a:prstGeom prst="rect">
            <a:avLst/>
          </a:prstGeom>
          <a:noFill/>
        </p:spPr>
        <p:txBody>
          <a:bodyPr wrap="none" rtlCol="0">
            <a:spAutoFit/>
          </a:bodyPr>
          <a:lstStyle/>
          <a:p>
            <a:pPr fontAlgn="base">
              <a:spcBef>
                <a:spcPct val="0"/>
              </a:spcBef>
              <a:spcAft>
                <a:spcPct val="0"/>
              </a:spcAft>
            </a:pPr>
            <a:r>
              <a:rPr lang="en-US" sz="1400" b="1" dirty="0">
                <a:solidFill>
                  <a:srgbClr val="000000"/>
                </a:solidFill>
                <a:latin typeface="Arial" charset="0"/>
              </a:rPr>
              <a:t>Fig </a:t>
            </a:r>
            <a:r>
              <a:rPr lang="en-US" sz="1400" b="1" dirty="0">
                <a:solidFill>
                  <a:srgbClr val="000000"/>
                </a:solidFill>
              </a:rPr>
              <a:t>8.11</a:t>
            </a:r>
            <a:r>
              <a:rPr lang="en-US" sz="1400" dirty="0">
                <a:solidFill>
                  <a:srgbClr val="000000"/>
                </a:solidFill>
                <a:latin typeface="Arial" charset="0"/>
              </a:rPr>
              <a:t> </a:t>
            </a:r>
            <a:r>
              <a:rPr lang="en-US" sz="1400" i="1" dirty="0">
                <a:solidFill>
                  <a:srgbClr val="000000"/>
                </a:solidFill>
                <a:latin typeface="Arial" charset="0"/>
              </a:rPr>
              <a:t>Weather: A Concise Introduction</a:t>
            </a:r>
          </a:p>
        </p:txBody>
      </p:sp>
      <p:sp>
        <p:nvSpPr>
          <p:cNvPr id="6" name="TextBox 5"/>
          <p:cNvSpPr txBox="1"/>
          <p:nvPr/>
        </p:nvSpPr>
        <p:spPr>
          <a:xfrm>
            <a:off x="6786519" y="1997838"/>
            <a:ext cx="4488122" cy="2862322"/>
          </a:xfrm>
          <a:prstGeom prst="rect">
            <a:avLst/>
          </a:prstGeom>
          <a:noFill/>
        </p:spPr>
        <p:txBody>
          <a:bodyPr wrap="square" rtlCol="0">
            <a:spAutoFit/>
          </a:bodyPr>
          <a:lstStyle/>
          <a:p>
            <a:pPr marL="285750" indent="-285750">
              <a:buFont typeface="Arial" panose="020B0604020202020204" pitchFamily="34" charset="0"/>
              <a:buChar char="•"/>
            </a:pPr>
            <a:r>
              <a:rPr lang="en-US" dirty="0"/>
              <a:t>Around a low, Coriolis force is combined with centrifugal force to offset PGF.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Thus, a smaller Coriolis force is required to create a balance</a:t>
            </a:r>
          </a:p>
          <a:p>
            <a:endParaRPr lang="en-US" dirty="0"/>
          </a:p>
          <a:p>
            <a:pPr marL="285750" indent="-285750">
              <a:buFont typeface="Arial" panose="020B0604020202020204" pitchFamily="34" charset="0"/>
              <a:buChar char="•"/>
            </a:pPr>
            <a:r>
              <a:rPr lang="en-US" dirty="0"/>
              <a:t>A smaller Coriolis force corresponds to a slower wind speed</a:t>
            </a:r>
          </a:p>
          <a:p>
            <a:endParaRPr lang="en-US" dirty="0"/>
          </a:p>
          <a:p>
            <a:pPr marL="285750" indent="-285750">
              <a:buFont typeface="Arial" panose="020B0604020202020204" pitchFamily="34" charset="0"/>
              <a:buChar char="•"/>
            </a:pPr>
            <a:r>
              <a:rPr lang="en-US" dirty="0"/>
              <a:t>We call this slower wind </a:t>
            </a:r>
            <a:r>
              <a:rPr lang="en-US" b="1" dirty="0" err="1"/>
              <a:t>subgeostrophic</a:t>
            </a:r>
            <a:endParaRPr lang="en-US" b="1" dirty="0"/>
          </a:p>
        </p:txBody>
      </p:sp>
    </p:spTree>
    <p:extLst>
      <p:ext uri="{BB962C8B-B14F-4D97-AF65-F5344CB8AC3E}">
        <p14:creationId xmlns:p14="http://schemas.microsoft.com/office/powerpoint/2010/main" val="3844181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6219BF6-AFF6-42E1-8CAE-C37B8D54D4B7}" type="slidenum">
              <a:rPr lang="en-US" smtClean="0"/>
              <a:pPr>
                <a:defRPr/>
              </a:pPr>
              <a:t>22</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224345"/>
            <a:ext cx="4552171" cy="4409307"/>
          </a:xfrm>
          <a:prstGeom prst="rect">
            <a:avLst/>
          </a:prstGeom>
        </p:spPr>
      </p:pic>
      <p:sp>
        <p:nvSpPr>
          <p:cNvPr id="7" name="TextBox 6"/>
          <p:cNvSpPr txBox="1"/>
          <p:nvPr/>
        </p:nvSpPr>
        <p:spPr>
          <a:xfrm>
            <a:off x="7937411" y="6385023"/>
            <a:ext cx="3460627" cy="307777"/>
          </a:xfrm>
          <a:prstGeom prst="rect">
            <a:avLst/>
          </a:prstGeom>
          <a:noFill/>
        </p:spPr>
        <p:txBody>
          <a:bodyPr wrap="none" rtlCol="0">
            <a:spAutoFit/>
          </a:bodyPr>
          <a:lstStyle/>
          <a:p>
            <a:pPr fontAlgn="base">
              <a:spcBef>
                <a:spcPct val="0"/>
              </a:spcBef>
              <a:spcAft>
                <a:spcPct val="0"/>
              </a:spcAft>
            </a:pPr>
            <a:r>
              <a:rPr lang="en-US" sz="1400" b="1" dirty="0">
                <a:solidFill>
                  <a:srgbClr val="000000"/>
                </a:solidFill>
                <a:latin typeface="Arial" charset="0"/>
              </a:rPr>
              <a:t>Fig </a:t>
            </a:r>
            <a:r>
              <a:rPr lang="en-US" sz="1400" b="1" dirty="0">
                <a:solidFill>
                  <a:srgbClr val="000000"/>
                </a:solidFill>
              </a:rPr>
              <a:t>8.11</a:t>
            </a:r>
            <a:r>
              <a:rPr lang="en-US" sz="1400" dirty="0">
                <a:solidFill>
                  <a:srgbClr val="000000"/>
                </a:solidFill>
                <a:latin typeface="Arial" charset="0"/>
              </a:rPr>
              <a:t> </a:t>
            </a:r>
            <a:r>
              <a:rPr lang="en-US" sz="1400" i="1" dirty="0">
                <a:solidFill>
                  <a:srgbClr val="000000"/>
                </a:solidFill>
                <a:latin typeface="Arial" charset="0"/>
              </a:rPr>
              <a:t>Weather: A Concise Introduction</a:t>
            </a:r>
          </a:p>
        </p:txBody>
      </p:sp>
      <p:sp>
        <p:nvSpPr>
          <p:cNvPr id="6" name="TextBox 5"/>
          <p:cNvSpPr txBox="1"/>
          <p:nvPr/>
        </p:nvSpPr>
        <p:spPr>
          <a:xfrm>
            <a:off x="621946" y="2014596"/>
            <a:ext cx="4855577" cy="2862322"/>
          </a:xfrm>
          <a:prstGeom prst="rect">
            <a:avLst/>
          </a:prstGeom>
          <a:noFill/>
        </p:spPr>
        <p:txBody>
          <a:bodyPr wrap="square" rtlCol="0">
            <a:spAutoFit/>
          </a:bodyPr>
          <a:lstStyle/>
          <a:p>
            <a:pPr marL="285750" indent="-285750">
              <a:buFont typeface="Arial" panose="020B0604020202020204" pitchFamily="34" charset="0"/>
              <a:buChar char="•"/>
            </a:pPr>
            <a:r>
              <a:rPr lang="en-US" dirty="0"/>
              <a:t>Around a high, PGF is combined with centrifugal force to offset Coriolis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Thus, a larger Coriolis force is required to create a balance</a:t>
            </a:r>
          </a:p>
          <a:p>
            <a:endParaRPr lang="en-US" dirty="0"/>
          </a:p>
          <a:p>
            <a:pPr marL="285750" indent="-285750">
              <a:buFont typeface="Arial" panose="020B0604020202020204" pitchFamily="34" charset="0"/>
              <a:buChar char="•"/>
            </a:pPr>
            <a:r>
              <a:rPr lang="en-US" dirty="0"/>
              <a:t>A larger Coriolis force corresponds to a faster wind speed</a:t>
            </a:r>
          </a:p>
          <a:p>
            <a:endParaRPr lang="en-US" dirty="0"/>
          </a:p>
          <a:p>
            <a:pPr marL="285750" indent="-285750">
              <a:buFont typeface="Arial" panose="020B0604020202020204" pitchFamily="34" charset="0"/>
              <a:buChar char="•"/>
            </a:pPr>
            <a:r>
              <a:rPr lang="en-US" dirty="0"/>
              <a:t>We call this faster wind </a:t>
            </a:r>
            <a:r>
              <a:rPr lang="en-US" b="1" dirty="0" err="1"/>
              <a:t>supergeostrophic</a:t>
            </a:r>
            <a:endParaRPr lang="en-US" b="1" dirty="0"/>
          </a:p>
        </p:txBody>
      </p:sp>
    </p:spTree>
    <p:extLst>
      <p:ext uri="{BB962C8B-B14F-4D97-AF65-F5344CB8AC3E}">
        <p14:creationId xmlns:p14="http://schemas.microsoft.com/office/powerpoint/2010/main" val="3400584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6219BF6-AFF6-42E1-8CAE-C37B8D54D4B7}" type="slidenum">
              <a:rPr lang="en-US" smtClean="0"/>
              <a:pPr>
                <a:defRPr/>
              </a:pPr>
              <a:t>23</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5795" y="1066551"/>
            <a:ext cx="7480410" cy="3898792"/>
          </a:xfrm>
          <a:prstGeom prst="rect">
            <a:avLst/>
          </a:prstGeom>
        </p:spPr>
      </p:pic>
      <p:sp>
        <p:nvSpPr>
          <p:cNvPr id="7" name="TextBox 6"/>
          <p:cNvSpPr txBox="1"/>
          <p:nvPr/>
        </p:nvSpPr>
        <p:spPr>
          <a:xfrm>
            <a:off x="8403984" y="6320778"/>
            <a:ext cx="3460627" cy="307777"/>
          </a:xfrm>
          <a:prstGeom prst="rect">
            <a:avLst/>
          </a:prstGeom>
          <a:noFill/>
        </p:spPr>
        <p:txBody>
          <a:bodyPr wrap="none" rtlCol="0">
            <a:spAutoFit/>
          </a:bodyPr>
          <a:lstStyle/>
          <a:p>
            <a:pPr fontAlgn="base">
              <a:spcBef>
                <a:spcPct val="0"/>
              </a:spcBef>
              <a:spcAft>
                <a:spcPct val="0"/>
              </a:spcAft>
            </a:pPr>
            <a:r>
              <a:rPr lang="en-US" sz="1400" b="1" dirty="0">
                <a:solidFill>
                  <a:srgbClr val="000000"/>
                </a:solidFill>
                <a:latin typeface="Arial" charset="0"/>
              </a:rPr>
              <a:t>Fig </a:t>
            </a:r>
            <a:r>
              <a:rPr lang="en-US" sz="1400" b="1" dirty="0">
                <a:solidFill>
                  <a:srgbClr val="000000"/>
                </a:solidFill>
              </a:rPr>
              <a:t>8.12</a:t>
            </a:r>
            <a:r>
              <a:rPr lang="en-US" sz="1400" dirty="0">
                <a:solidFill>
                  <a:srgbClr val="000000"/>
                </a:solidFill>
                <a:latin typeface="Arial" charset="0"/>
              </a:rPr>
              <a:t> </a:t>
            </a:r>
            <a:r>
              <a:rPr lang="en-US" sz="1400" i="1" dirty="0">
                <a:solidFill>
                  <a:srgbClr val="000000"/>
                </a:solidFill>
                <a:latin typeface="Arial" charset="0"/>
              </a:rPr>
              <a:t>Weather: A Concise Introduction</a:t>
            </a:r>
          </a:p>
        </p:txBody>
      </p:sp>
      <p:sp>
        <p:nvSpPr>
          <p:cNvPr id="9" name="TextBox 8"/>
          <p:cNvSpPr txBox="1"/>
          <p:nvPr/>
        </p:nvSpPr>
        <p:spPr>
          <a:xfrm>
            <a:off x="4274829" y="223028"/>
            <a:ext cx="3653629" cy="461665"/>
          </a:xfrm>
          <a:prstGeom prst="rect">
            <a:avLst/>
          </a:prstGeom>
          <a:noFill/>
        </p:spPr>
        <p:txBody>
          <a:bodyPr wrap="none" rtlCol="0">
            <a:spAutoFit/>
          </a:bodyPr>
          <a:lstStyle/>
          <a:p>
            <a:pPr algn="ctr"/>
            <a:r>
              <a:rPr lang="en-US" sz="2400" b="1" dirty="0"/>
              <a:t>We call this: Gradient Wind</a:t>
            </a:r>
          </a:p>
        </p:txBody>
      </p:sp>
      <p:sp>
        <p:nvSpPr>
          <p:cNvPr id="6" name="TextBox 5"/>
          <p:cNvSpPr txBox="1"/>
          <p:nvPr/>
        </p:nvSpPr>
        <p:spPr>
          <a:xfrm>
            <a:off x="941541" y="5657669"/>
            <a:ext cx="10270956" cy="400110"/>
          </a:xfrm>
          <a:prstGeom prst="rect">
            <a:avLst/>
          </a:prstGeom>
          <a:noFill/>
        </p:spPr>
        <p:txBody>
          <a:bodyPr wrap="square" rtlCol="0">
            <a:spAutoFit/>
          </a:bodyPr>
          <a:lstStyle/>
          <a:p>
            <a:r>
              <a:rPr lang="en-US" sz="2000" dirty="0"/>
              <a:t>In general: wind is </a:t>
            </a:r>
            <a:r>
              <a:rPr lang="en-US" sz="2000" b="1" dirty="0" err="1"/>
              <a:t>supergeostrophic</a:t>
            </a:r>
            <a:r>
              <a:rPr lang="en-US" sz="2000" dirty="0"/>
              <a:t> around a ridge and </a:t>
            </a:r>
            <a:r>
              <a:rPr lang="en-US" sz="2000" b="1" dirty="0" err="1"/>
              <a:t>subgeostrophic</a:t>
            </a:r>
            <a:r>
              <a:rPr lang="en-US" sz="2000" dirty="0"/>
              <a:t> around a trough</a:t>
            </a:r>
          </a:p>
        </p:txBody>
      </p:sp>
      <p:sp>
        <p:nvSpPr>
          <p:cNvPr id="4" name="TextBox 3">
            <a:extLst>
              <a:ext uri="{FF2B5EF4-FFF2-40B4-BE49-F238E27FC236}">
                <a16:creationId xmlns:a16="http://schemas.microsoft.com/office/drawing/2014/main" id="{23FCDC60-1516-4AC8-BE13-875F668ACA78}"/>
              </a:ext>
            </a:extLst>
          </p:cNvPr>
          <p:cNvSpPr txBox="1"/>
          <p:nvPr/>
        </p:nvSpPr>
        <p:spPr>
          <a:xfrm rot="17772387">
            <a:off x="2866579" y="3412940"/>
            <a:ext cx="1802167" cy="461665"/>
          </a:xfrm>
          <a:prstGeom prst="rect">
            <a:avLst/>
          </a:prstGeom>
          <a:noFill/>
        </p:spPr>
        <p:txBody>
          <a:bodyPr wrap="square" rtlCol="0">
            <a:spAutoFit/>
          </a:bodyPr>
          <a:lstStyle/>
          <a:p>
            <a:r>
              <a:rPr lang="en-US" sz="2400" i="1" dirty="0"/>
              <a:t>Ridge</a:t>
            </a:r>
          </a:p>
        </p:txBody>
      </p:sp>
      <p:sp>
        <p:nvSpPr>
          <p:cNvPr id="8" name="TextBox 7">
            <a:extLst>
              <a:ext uri="{FF2B5EF4-FFF2-40B4-BE49-F238E27FC236}">
                <a16:creationId xmlns:a16="http://schemas.microsoft.com/office/drawing/2014/main" id="{CDC3836C-F512-4E72-AA65-EA6AD92C1C39}"/>
              </a:ext>
            </a:extLst>
          </p:cNvPr>
          <p:cNvSpPr txBox="1"/>
          <p:nvPr/>
        </p:nvSpPr>
        <p:spPr>
          <a:xfrm rot="3980361">
            <a:off x="7611717" y="1852350"/>
            <a:ext cx="1177472" cy="461665"/>
          </a:xfrm>
          <a:prstGeom prst="rect">
            <a:avLst/>
          </a:prstGeom>
          <a:noFill/>
        </p:spPr>
        <p:txBody>
          <a:bodyPr wrap="square" rtlCol="0">
            <a:spAutoFit/>
          </a:bodyPr>
          <a:lstStyle/>
          <a:p>
            <a:r>
              <a:rPr lang="en-US" sz="2400" i="1" dirty="0"/>
              <a:t>Trough</a:t>
            </a:r>
          </a:p>
        </p:txBody>
      </p:sp>
    </p:spTree>
    <p:extLst>
      <p:ext uri="{BB962C8B-B14F-4D97-AF65-F5344CB8AC3E}">
        <p14:creationId xmlns:p14="http://schemas.microsoft.com/office/powerpoint/2010/main" val="332712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6406944-C40F-4CFD-BA37-121A58FAC3A2}"/>
              </a:ext>
            </a:extLst>
          </p:cNvPr>
          <p:cNvSpPr>
            <a:spLocks noGrp="1"/>
          </p:cNvSpPr>
          <p:nvPr>
            <p:ph type="title"/>
          </p:nvPr>
        </p:nvSpPr>
        <p:spPr>
          <a:xfrm>
            <a:off x="838200" y="585926"/>
            <a:ext cx="10515600" cy="870011"/>
          </a:xfrm>
        </p:spPr>
        <p:txBody>
          <a:bodyPr>
            <a:normAutofit/>
          </a:bodyPr>
          <a:lstStyle/>
          <a:p>
            <a:r>
              <a:rPr lang="en-US" sz="3600" dirty="0"/>
              <a:t>We’re not done yet…</a:t>
            </a:r>
          </a:p>
        </p:txBody>
      </p:sp>
      <p:sp>
        <p:nvSpPr>
          <p:cNvPr id="11" name="Text Placeholder 10">
            <a:extLst>
              <a:ext uri="{FF2B5EF4-FFF2-40B4-BE49-F238E27FC236}">
                <a16:creationId xmlns:a16="http://schemas.microsoft.com/office/drawing/2014/main" id="{BD9237ED-AB4D-4D91-9B10-35B477B51B1D}"/>
              </a:ext>
            </a:extLst>
          </p:cNvPr>
          <p:cNvSpPr>
            <a:spLocks noGrp="1"/>
          </p:cNvSpPr>
          <p:nvPr>
            <p:ph type="body" idx="1"/>
          </p:nvPr>
        </p:nvSpPr>
        <p:spPr>
          <a:xfrm>
            <a:off x="838200" y="3429001"/>
            <a:ext cx="9945641" cy="2843074"/>
          </a:xfrm>
        </p:spPr>
        <p:txBody>
          <a:bodyPr>
            <a:normAutofit/>
          </a:bodyPr>
          <a:lstStyle/>
          <a:p>
            <a:pPr marL="342900" indent="-342900">
              <a:buFont typeface="Arial" panose="020B0604020202020204" pitchFamily="34" charset="0"/>
              <a:buChar char="•"/>
            </a:pPr>
            <a:r>
              <a:rPr lang="en-US" dirty="0">
                <a:solidFill>
                  <a:schemeClr val="tx1"/>
                </a:solidFill>
              </a:rPr>
              <a:t>Geostrophic and gradient wind are just approximations</a:t>
            </a:r>
          </a:p>
          <a:p>
            <a:pPr marL="342900" indent="-342900">
              <a:buFont typeface="Arial" panose="020B0604020202020204" pitchFamily="34" charset="0"/>
              <a:buChar char="•"/>
            </a:pPr>
            <a:r>
              <a:rPr lang="en-US" dirty="0">
                <a:solidFill>
                  <a:schemeClr val="tx1"/>
                </a:solidFill>
              </a:rPr>
              <a:t>In real life, we know that winds don’t flow perfectly – it’s slowed down by objects on the surface, such as buildings, trees, mountains, etc.</a:t>
            </a:r>
          </a:p>
          <a:p>
            <a:pPr marL="342900" indent="-342900">
              <a:buFont typeface="Arial" panose="020B0604020202020204" pitchFamily="34" charset="0"/>
              <a:buChar char="•"/>
            </a:pPr>
            <a:r>
              <a:rPr lang="en-US" dirty="0">
                <a:solidFill>
                  <a:schemeClr val="tx1"/>
                </a:solidFill>
              </a:rPr>
              <a:t>This resistance provides a new force: </a:t>
            </a:r>
            <a:r>
              <a:rPr lang="en-US" b="1" dirty="0">
                <a:solidFill>
                  <a:schemeClr val="tx1"/>
                </a:solidFill>
              </a:rPr>
              <a:t>friction</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Friction acts in the opposite direction of motion, and seeks to slow the speed of the winds</a:t>
            </a:r>
          </a:p>
          <a:p>
            <a:pPr marL="342900" indent="-3429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860917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6219BF6-AFF6-42E1-8CAE-C37B8D54D4B7}" type="slidenum">
              <a:rPr lang="en-US" smtClean="0"/>
              <a:pPr>
                <a:defRPr/>
              </a:pPr>
              <a:t>25</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821" y="2877375"/>
            <a:ext cx="8500357" cy="3478975"/>
          </a:xfrm>
          <a:prstGeom prst="rect">
            <a:avLst/>
          </a:prstGeom>
        </p:spPr>
      </p:pic>
      <p:sp>
        <p:nvSpPr>
          <p:cNvPr id="7" name="TextBox 6"/>
          <p:cNvSpPr txBox="1"/>
          <p:nvPr/>
        </p:nvSpPr>
        <p:spPr>
          <a:xfrm>
            <a:off x="8821235" y="6523528"/>
            <a:ext cx="3460627" cy="307777"/>
          </a:xfrm>
          <a:prstGeom prst="rect">
            <a:avLst/>
          </a:prstGeom>
          <a:noFill/>
        </p:spPr>
        <p:txBody>
          <a:bodyPr wrap="none" rtlCol="0">
            <a:spAutoFit/>
          </a:bodyPr>
          <a:lstStyle/>
          <a:p>
            <a:pPr fontAlgn="base">
              <a:spcBef>
                <a:spcPct val="0"/>
              </a:spcBef>
              <a:spcAft>
                <a:spcPct val="0"/>
              </a:spcAft>
            </a:pPr>
            <a:r>
              <a:rPr lang="en-US" sz="1400" b="1" dirty="0">
                <a:solidFill>
                  <a:srgbClr val="000000"/>
                </a:solidFill>
                <a:latin typeface="Arial" charset="0"/>
              </a:rPr>
              <a:t>Fig </a:t>
            </a:r>
            <a:r>
              <a:rPr lang="en-US" sz="1400" b="1" dirty="0">
                <a:solidFill>
                  <a:srgbClr val="000000"/>
                </a:solidFill>
              </a:rPr>
              <a:t>8.14</a:t>
            </a:r>
            <a:r>
              <a:rPr lang="en-US" sz="1400" dirty="0">
                <a:solidFill>
                  <a:srgbClr val="000000"/>
                </a:solidFill>
                <a:latin typeface="Arial" charset="0"/>
              </a:rPr>
              <a:t> </a:t>
            </a:r>
            <a:r>
              <a:rPr lang="en-US" sz="1400" i="1" dirty="0">
                <a:solidFill>
                  <a:srgbClr val="000000"/>
                </a:solidFill>
                <a:latin typeface="Arial" charset="0"/>
              </a:rPr>
              <a:t>Weather: A Concise Introduction</a:t>
            </a:r>
          </a:p>
        </p:txBody>
      </p:sp>
      <p:sp>
        <p:nvSpPr>
          <p:cNvPr id="6" name="TextBox 5"/>
          <p:cNvSpPr txBox="1"/>
          <p:nvPr/>
        </p:nvSpPr>
        <p:spPr>
          <a:xfrm>
            <a:off x="5096455" y="223028"/>
            <a:ext cx="2010359" cy="461665"/>
          </a:xfrm>
          <a:prstGeom prst="rect">
            <a:avLst/>
          </a:prstGeom>
          <a:noFill/>
        </p:spPr>
        <p:txBody>
          <a:bodyPr wrap="none" rtlCol="0">
            <a:spAutoFit/>
          </a:bodyPr>
          <a:lstStyle/>
          <a:p>
            <a:pPr algn="ctr"/>
            <a:r>
              <a:rPr lang="en-US" sz="2400" b="1" dirty="0"/>
              <a:t>Surface Winds</a:t>
            </a:r>
          </a:p>
        </p:txBody>
      </p:sp>
      <p:sp>
        <p:nvSpPr>
          <p:cNvPr id="4" name="TextBox 3"/>
          <p:cNvSpPr txBox="1"/>
          <p:nvPr/>
        </p:nvSpPr>
        <p:spPr>
          <a:xfrm>
            <a:off x="1384585" y="1006134"/>
            <a:ext cx="8784774"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Friction will slow wind speed, acting directly opposite wind direction</a:t>
            </a:r>
          </a:p>
          <a:p>
            <a:pPr marL="342900" indent="-342900">
              <a:buFont typeface="Arial" panose="020B0604020202020204" pitchFamily="34" charset="0"/>
              <a:buChar char="•"/>
            </a:pPr>
            <a:r>
              <a:rPr lang="en-US" sz="2400" dirty="0"/>
              <a:t>If the wind is slower, Coriolis and Centrifugal forces will be weaker as well</a:t>
            </a:r>
            <a:endParaRPr lang="en-US" sz="2400" i="1" dirty="0"/>
          </a:p>
        </p:txBody>
      </p:sp>
    </p:spTree>
    <p:extLst>
      <p:ext uri="{BB962C8B-B14F-4D97-AF65-F5344CB8AC3E}">
        <p14:creationId xmlns:p14="http://schemas.microsoft.com/office/powerpoint/2010/main" val="2045555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pPr>
              <a:defRPr/>
            </a:pPr>
            <a:fld id="{B809F1A1-4997-4708-BF80-69DDD69454DA}" type="slidenum">
              <a:rPr lang="en-US"/>
              <a:pPr>
                <a:defRPr/>
              </a:pPr>
              <a:t>26</a:t>
            </a:fld>
            <a:endParaRPr lang="en-US"/>
          </a:p>
        </p:txBody>
      </p:sp>
      <p:sp>
        <p:nvSpPr>
          <p:cNvPr id="10" name="Rectangle 7"/>
          <p:cNvSpPr txBox="1">
            <a:spLocks noChangeArrowheads="1"/>
          </p:cNvSpPr>
          <p:nvPr/>
        </p:nvSpPr>
        <p:spPr bwMode="auto">
          <a:xfrm>
            <a:off x="1981200" y="-217488"/>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2400" b="1" kern="0" dirty="0">
                <a:solidFill>
                  <a:schemeClr val="tx2"/>
                </a:solidFill>
                <a:latin typeface="+mj-lt"/>
                <a:ea typeface="+mj-ea"/>
                <a:cs typeface="+mj-cs"/>
              </a:rPr>
              <a:t>Gradient wind</a:t>
            </a:r>
          </a:p>
        </p:txBody>
      </p:sp>
      <p:pic>
        <p:nvPicPr>
          <p:cNvPr id="8" name="Picture 2" descr="Macintosh HD:Applications:Microsoft Office 2004:Office:PPT_IB_SupportFiles:Images:89275_CH06_FIG18.jpg"/>
          <p:cNvPicPr>
            <a:picLocks noChangeAspect="1" noChangeArrowheads="1"/>
          </p:cNvPicPr>
          <p:nvPr/>
        </p:nvPicPr>
        <p:blipFill>
          <a:blip r:embed="rId2" cstate="print"/>
          <a:srcRect l="9967" b="64257"/>
          <a:stretch>
            <a:fillRect/>
          </a:stretch>
        </p:blipFill>
        <p:spPr bwMode="auto">
          <a:xfrm>
            <a:off x="2656398" y="914400"/>
            <a:ext cx="6904730" cy="4533900"/>
          </a:xfrm>
          <a:prstGeom prst="rect">
            <a:avLst/>
          </a:prstGeom>
          <a:noFill/>
          <a:ln w="9525">
            <a:noFill/>
            <a:miter lim="800000"/>
            <a:headEnd/>
            <a:tailEnd/>
          </a:ln>
        </p:spPr>
      </p:pic>
      <p:sp>
        <p:nvSpPr>
          <p:cNvPr id="9" name="TextBox 8"/>
          <p:cNvSpPr txBox="1"/>
          <p:nvPr/>
        </p:nvSpPr>
        <p:spPr>
          <a:xfrm>
            <a:off x="5644055" y="6356132"/>
            <a:ext cx="4146200" cy="307777"/>
          </a:xfrm>
          <a:prstGeom prst="rect">
            <a:avLst/>
          </a:prstGeom>
          <a:noFill/>
        </p:spPr>
        <p:txBody>
          <a:bodyPr wrap="none" rtlCol="0">
            <a:spAutoFit/>
          </a:bodyPr>
          <a:lstStyle/>
          <a:p>
            <a:r>
              <a:rPr lang="en-US" sz="1400" b="1" dirty="0"/>
              <a:t>Fig 6-18</a:t>
            </a:r>
            <a:r>
              <a:rPr lang="en-US" sz="1400" dirty="0"/>
              <a:t>  </a:t>
            </a:r>
            <a:r>
              <a:rPr lang="en-US" sz="1400" i="1" dirty="0"/>
              <a:t>Meteorology: Understanding the Atmosphere</a:t>
            </a:r>
          </a:p>
        </p:txBody>
      </p:sp>
    </p:spTree>
    <p:extLst>
      <p:ext uri="{BB962C8B-B14F-4D97-AF65-F5344CB8AC3E}">
        <p14:creationId xmlns:p14="http://schemas.microsoft.com/office/powerpoint/2010/main" val="1568818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Macintosh HD:Applications:Microsoft Office 2004:Office:PPT_IB_SupportFiles:Images:89275_CH06_FIG18.jpg"/>
          <p:cNvPicPr>
            <a:picLocks noChangeAspect="1" noChangeArrowheads="1"/>
          </p:cNvPicPr>
          <p:nvPr/>
        </p:nvPicPr>
        <p:blipFill>
          <a:blip r:embed="rId2" cstate="print"/>
          <a:srcRect l="9967" b="64257"/>
          <a:stretch>
            <a:fillRect/>
          </a:stretch>
        </p:blipFill>
        <p:spPr bwMode="auto">
          <a:xfrm>
            <a:off x="2469967" y="994299"/>
            <a:ext cx="6904730" cy="4533900"/>
          </a:xfrm>
          <a:prstGeom prst="rect">
            <a:avLst/>
          </a:prstGeom>
          <a:noFill/>
          <a:ln w="9525">
            <a:noFill/>
            <a:miter lim="800000"/>
            <a:headEnd/>
            <a:tailEnd/>
          </a:ln>
        </p:spPr>
      </p:pic>
      <p:sp>
        <p:nvSpPr>
          <p:cNvPr id="6" name="Slide Number Placeholder 2"/>
          <p:cNvSpPr>
            <a:spLocks noGrp="1"/>
          </p:cNvSpPr>
          <p:nvPr>
            <p:ph type="sldNum" sz="quarter" idx="10"/>
          </p:nvPr>
        </p:nvSpPr>
        <p:spPr/>
        <p:txBody>
          <a:bodyPr/>
          <a:lstStyle/>
          <a:p>
            <a:pPr>
              <a:defRPr/>
            </a:pPr>
            <a:fld id="{B809F1A1-4997-4708-BF80-69DDD69454DA}" type="slidenum">
              <a:rPr lang="en-US"/>
              <a:pPr>
                <a:defRPr/>
              </a:pPr>
              <a:t>27</a:t>
            </a:fld>
            <a:endParaRPr lang="en-US"/>
          </a:p>
        </p:txBody>
      </p:sp>
      <p:pic>
        <p:nvPicPr>
          <p:cNvPr id="8" name="Picture 2" descr="Macintosh HD:Applications:Microsoft Office 2004:Office:PPT_IB_SupportFiles:Images:89275_CH06_FIG18.jpg"/>
          <p:cNvPicPr>
            <a:picLocks noChangeAspect="1" noChangeArrowheads="1"/>
          </p:cNvPicPr>
          <p:nvPr/>
        </p:nvPicPr>
        <p:blipFill>
          <a:blip r:embed="rId2" cstate="print"/>
          <a:srcRect l="9967" t="36145" b="44177"/>
          <a:stretch>
            <a:fillRect/>
          </a:stretch>
        </p:blipFill>
        <p:spPr bwMode="auto">
          <a:xfrm>
            <a:off x="2656398" y="2413573"/>
            <a:ext cx="6904730" cy="2496038"/>
          </a:xfrm>
          <a:prstGeom prst="rect">
            <a:avLst/>
          </a:prstGeom>
          <a:noFill/>
          <a:ln w="9525">
            <a:noFill/>
            <a:miter lim="800000"/>
            <a:headEnd/>
            <a:tailEnd/>
          </a:ln>
        </p:spPr>
      </p:pic>
      <p:sp>
        <p:nvSpPr>
          <p:cNvPr id="9" name="TextBox 8"/>
          <p:cNvSpPr txBox="1"/>
          <p:nvPr/>
        </p:nvSpPr>
        <p:spPr>
          <a:xfrm>
            <a:off x="5644055" y="6356132"/>
            <a:ext cx="4146200" cy="307777"/>
          </a:xfrm>
          <a:prstGeom prst="rect">
            <a:avLst/>
          </a:prstGeom>
          <a:noFill/>
        </p:spPr>
        <p:txBody>
          <a:bodyPr wrap="none" rtlCol="0">
            <a:spAutoFit/>
          </a:bodyPr>
          <a:lstStyle/>
          <a:p>
            <a:r>
              <a:rPr lang="en-US" sz="1400" b="1" dirty="0"/>
              <a:t>Fig 6-18</a:t>
            </a:r>
            <a:r>
              <a:rPr lang="en-US" sz="1400" dirty="0"/>
              <a:t>  </a:t>
            </a:r>
            <a:r>
              <a:rPr lang="en-US" sz="1400" i="1" dirty="0"/>
              <a:t>Meteorology: Understanding the Atmosphere</a:t>
            </a:r>
          </a:p>
        </p:txBody>
      </p:sp>
      <p:sp>
        <p:nvSpPr>
          <p:cNvPr id="14" name="Rectangle 7"/>
          <p:cNvSpPr txBox="1">
            <a:spLocks noChangeArrowheads="1"/>
          </p:cNvSpPr>
          <p:nvPr/>
        </p:nvSpPr>
        <p:spPr bwMode="auto">
          <a:xfrm>
            <a:off x="1981200" y="-217488"/>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2400" b="1" kern="0" dirty="0">
                <a:solidFill>
                  <a:schemeClr val="tx2"/>
                </a:solidFill>
                <a:latin typeface="+mj-lt"/>
                <a:ea typeface="+mj-ea"/>
                <a:cs typeface="+mj-cs"/>
              </a:rPr>
              <a:t>Gradient wind</a:t>
            </a:r>
          </a:p>
        </p:txBody>
      </p:sp>
    </p:spTree>
    <p:extLst>
      <p:ext uri="{BB962C8B-B14F-4D97-AF65-F5344CB8AC3E}">
        <p14:creationId xmlns:p14="http://schemas.microsoft.com/office/powerpoint/2010/main" val="1498005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Macintosh HD:Applications:Microsoft Office 2004:Office:PPT_IB_SupportFiles:Images:89275_CH06_FIG18.jpg"/>
          <p:cNvPicPr>
            <a:picLocks noChangeAspect="1" noChangeArrowheads="1"/>
          </p:cNvPicPr>
          <p:nvPr/>
        </p:nvPicPr>
        <p:blipFill>
          <a:blip r:embed="rId2" cstate="print"/>
          <a:srcRect l="9967" b="64257"/>
          <a:stretch>
            <a:fillRect/>
          </a:stretch>
        </p:blipFill>
        <p:spPr bwMode="auto">
          <a:xfrm>
            <a:off x="2656398" y="1020932"/>
            <a:ext cx="6904730" cy="4533900"/>
          </a:xfrm>
          <a:prstGeom prst="rect">
            <a:avLst/>
          </a:prstGeom>
          <a:noFill/>
          <a:ln w="9525">
            <a:noFill/>
            <a:miter lim="800000"/>
            <a:headEnd/>
            <a:tailEnd/>
          </a:ln>
        </p:spPr>
      </p:pic>
      <p:sp>
        <p:nvSpPr>
          <p:cNvPr id="6" name="Slide Number Placeholder 2"/>
          <p:cNvSpPr>
            <a:spLocks noGrp="1"/>
          </p:cNvSpPr>
          <p:nvPr>
            <p:ph type="sldNum" sz="quarter" idx="10"/>
          </p:nvPr>
        </p:nvSpPr>
        <p:spPr/>
        <p:txBody>
          <a:bodyPr/>
          <a:lstStyle/>
          <a:p>
            <a:pPr>
              <a:defRPr/>
            </a:pPr>
            <a:fld id="{B809F1A1-4997-4708-BF80-69DDD69454DA}" type="slidenum">
              <a:rPr lang="en-US"/>
              <a:pPr>
                <a:defRPr/>
              </a:pPr>
              <a:t>28</a:t>
            </a:fld>
            <a:endParaRPr lang="en-US"/>
          </a:p>
        </p:txBody>
      </p:sp>
      <p:pic>
        <p:nvPicPr>
          <p:cNvPr id="8" name="Picture 2" descr="Macintosh HD:Applications:Microsoft Office 2004:Office:PPT_IB_SupportFiles:Images:89275_CH06_FIG18.jpg"/>
          <p:cNvPicPr>
            <a:picLocks noChangeAspect="1" noChangeArrowheads="1"/>
          </p:cNvPicPr>
          <p:nvPr/>
        </p:nvPicPr>
        <p:blipFill>
          <a:blip r:embed="rId2" cstate="print"/>
          <a:srcRect l="9967" t="58233" b="22088"/>
          <a:stretch>
            <a:fillRect/>
          </a:stretch>
        </p:blipFill>
        <p:spPr bwMode="auto">
          <a:xfrm>
            <a:off x="2656398" y="2434188"/>
            <a:ext cx="6904730" cy="2496712"/>
          </a:xfrm>
          <a:prstGeom prst="rect">
            <a:avLst/>
          </a:prstGeom>
          <a:noFill/>
          <a:ln w="9525">
            <a:noFill/>
            <a:miter lim="800000"/>
            <a:headEnd/>
            <a:tailEnd/>
          </a:ln>
        </p:spPr>
      </p:pic>
      <p:sp>
        <p:nvSpPr>
          <p:cNvPr id="9" name="TextBox 8"/>
          <p:cNvSpPr txBox="1"/>
          <p:nvPr/>
        </p:nvSpPr>
        <p:spPr>
          <a:xfrm>
            <a:off x="5644055" y="6356132"/>
            <a:ext cx="4146200" cy="307777"/>
          </a:xfrm>
          <a:prstGeom prst="rect">
            <a:avLst/>
          </a:prstGeom>
          <a:noFill/>
        </p:spPr>
        <p:txBody>
          <a:bodyPr wrap="none" rtlCol="0">
            <a:spAutoFit/>
          </a:bodyPr>
          <a:lstStyle/>
          <a:p>
            <a:r>
              <a:rPr lang="en-US" sz="1400" b="1" dirty="0"/>
              <a:t>Fig 6-18</a:t>
            </a:r>
            <a:r>
              <a:rPr lang="en-US" sz="1400" dirty="0"/>
              <a:t>  </a:t>
            </a:r>
            <a:r>
              <a:rPr lang="en-US" sz="1400" i="1" dirty="0"/>
              <a:t>Meteorology: Understanding the Atmosphere</a:t>
            </a:r>
          </a:p>
        </p:txBody>
      </p:sp>
      <p:sp>
        <p:nvSpPr>
          <p:cNvPr id="14" name="Rectangle 7"/>
          <p:cNvSpPr txBox="1">
            <a:spLocks noChangeArrowheads="1"/>
          </p:cNvSpPr>
          <p:nvPr/>
        </p:nvSpPr>
        <p:spPr bwMode="auto">
          <a:xfrm>
            <a:off x="1981200" y="-217488"/>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2400" b="1" kern="0" dirty="0">
                <a:solidFill>
                  <a:schemeClr val="tx2"/>
                </a:solidFill>
                <a:latin typeface="+mj-lt"/>
                <a:ea typeface="+mj-ea"/>
                <a:cs typeface="+mj-cs"/>
              </a:rPr>
              <a:t>Gradient wind</a:t>
            </a:r>
          </a:p>
        </p:txBody>
      </p:sp>
    </p:spTree>
    <p:extLst>
      <p:ext uri="{BB962C8B-B14F-4D97-AF65-F5344CB8AC3E}">
        <p14:creationId xmlns:p14="http://schemas.microsoft.com/office/powerpoint/2010/main" val="1893305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Macintosh HD:Applications:Microsoft Office 2004:Office:PPT_IB_SupportFiles:Images:89275_CH06_FIG18.jpg"/>
          <p:cNvPicPr>
            <a:picLocks noChangeAspect="1" noChangeArrowheads="1"/>
          </p:cNvPicPr>
          <p:nvPr/>
        </p:nvPicPr>
        <p:blipFill>
          <a:blip r:embed="rId2" cstate="print"/>
          <a:srcRect l="9967" b="64257"/>
          <a:stretch>
            <a:fillRect/>
          </a:stretch>
        </p:blipFill>
        <p:spPr bwMode="auto">
          <a:xfrm>
            <a:off x="2656398" y="914400"/>
            <a:ext cx="6904730" cy="4533900"/>
          </a:xfrm>
          <a:prstGeom prst="rect">
            <a:avLst/>
          </a:prstGeom>
          <a:noFill/>
          <a:ln w="9525">
            <a:noFill/>
            <a:miter lim="800000"/>
            <a:headEnd/>
            <a:tailEnd/>
          </a:ln>
        </p:spPr>
      </p:pic>
      <p:sp>
        <p:nvSpPr>
          <p:cNvPr id="6" name="Slide Number Placeholder 2"/>
          <p:cNvSpPr>
            <a:spLocks noGrp="1"/>
          </p:cNvSpPr>
          <p:nvPr>
            <p:ph type="sldNum" sz="quarter" idx="10"/>
          </p:nvPr>
        </p:nvSpPr>
        <p:spPr/>
        <p:txBody>
          <a:bodyPr/>
          <a:lstStyle/>
          <a:p>
            <a:pPr>
              <a:defRPr/>
            </a:pPr>
            <a:fld id="{B809F1A1-4997-4708-BF80-69DDD69454DA}" type="slidenum">
              <a:rPr lang="en-US"/>
              <a:pPr>
                <a:defRPr/>
              </a:pPr>
              <a:t>29</a:t>
            </a:fld>
            <a:endParaRPr lang="en-US"/>
          </a:p>
        </p:txBody>
      </p:sp>
      <p:pic>
        <p:nvPicPr>
          <p:cNvPr id="8" name="Picture 2" descr="Macintosh HD:Applications:Microsoft Office 2004:Office:PPT_IB_SupportFiles:Images:89275_CH06_FIG18.jpg"/>
          <p:cNvPicPr>
            <a:picLocks noChangeAspect="1" noChangeArrowheads="1"/>
          </p:cNvPicPr>
          <p:nvPr/>
        </p:nvPicPr>
        <p:blipFill>
          <a:blip r:embed="rId2" cstate="print"/>
          <a:srcRect l="9967" t="76305"/>
          <a:stretch>
            <a:fillRect/>
          </a:stretch>
        </p:blipFill>
        <p:spPr bwMode="auto">
          <a:xfrm>
            <a:off x="2656398" y="1833562"/>
            <a:ext cx="6904730" cy="3005138"/>
          </a:xfrm>
          <a:prstGeom prst="rect">
            <a:avLst/>
          </a:prstGeom>
          <a:noFill/>
          <a:ln w="9525">
            <a:noFill/>
            <a:miter lim="800000"/>
            <a:headEnd/>
            <a:tailEnd/>
          </a:ln>
        </p:spPr>
      </p:pic>
      <p:sp>
        <p:nvSpPr>
          <p:cNvPr id="9" name="TextBox 8"/>
          <p:cNvSpPr txBox="1"/>
          <p:nvPr/>
        </p:nvSpPr>
        <p:spPr>
          <a:xfrm>
            <a:off x="5644055" y="6356132"/>
            <a:ext cx="4146200" cy="307777"/>
          </a:xfrm>
          <a:prstGeom prst="rect">
            <a:avLst/>
          </a:prstGeom>
          <a:noFill/>
        </p:spPr>
        <p:txBody>
          <a:bodyPr wrap="none" rtlCol="0">
            <a:spAutoFit/>
          </a:bodyPr>
          <a:lstStyle/>
          <a:p>
            <a:r>
              <a:rPr lang="en-US" sz="1400" b="1" dirty="0"/>
              <a:t>Fig 6-18</a:t>
            </a:r>
            <a:r>
              <a:rPr lang="en-US" sz="1400" dirty="0"/>
              <a:t>  </a:t>
            </a:r>
            <a:r>
              <a:rPr lang="en-US" sz="1400" i="1" dirty="0"/>
              <a:t>Meteorology: Understanding the Atmosphere</a:t>
            </a:r>
          </a:p>
        </p:txBody>
      </p:sp>
      <p:sp>
        <p:nvSpPr>
          <p:cNvPr id="14" name="Rectangle 13"/>
          <p:cNvSpPr/>
          <p:nvPr/>
        </p:nvSpPr>
        <p:spPr>
          <a:xfrm>
            <a:off x="4457700" y="4743450"/>
            <a:ext cx="28575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7"/>
          <p:cNvSpPr txBox="1">
            <a:spLocks noChangeArrowheads="1"/>
          </p:cNvSpPr>
          <p:nvPr/>
        </p:nvSpPr>
        <p:spPr bwMode="auto">
          <a:xfrm>
            <a:off x="1981200" y="-217488"/>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2400" b="1" kern="0" dirty="0">
                <a:solidFill>
                  <a:schemeClr val="tx2"/>
                </a:solidFill>
                <a:latin typeface="+mj-lt"/>
                <a:ea typeface="+mj-ea"/>
                <a:cs typeface="+mj-cs"/>
              </a:rPr>
              <a:t>Gradient wind</a:t>
            </a:r>
          </a:p>
        </p:txBody>
      </p:sp>
    </p:spTree>
    <p:extLst>
      <p:ext uri="{BB962C8B-B14F-4D97-AF65-F5344CB8AC3E}">
        <p14:creationId xmlns:p14="http://schemas.microsoft.com/office/powerpoint/2010/main" val="3417851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pPr>
              <a:defRPr/>
            </a:pPr>
            <a:fld id="{B809F1A1-4997-4708-BF80-69DDD69454DA}" type="slidenum">
              <a:rPr lang="en-US"/>
              <a:pPr>
                <a:defRPr/>
              </a:pPr>
              <a:t>3</a:t>
            </a:fld>
            <a:endParaRPr lang="en-US"/>
          </a:p>
        </p:txBody>
      </p:sp>
      <p:sp>
        <p:nvSpPr>
          <p:cNvPr id="10" name="Rectangle 7"/>
          <p:cNvSpPr txBox="1">
            <a:spLocks noChangeArrowheads="1"/>
          </p:cNvSpPr>
          <p:nvPr/>
        </p:nvSpPr>
        <p:spPr bwMode="auto">
          <a:xfrm>
            <a:off x="1981200" y="-217488"/>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2400" b="1" kern="0" dirty="0">
                <a:solidFill>
                  <a:schemeClr val="tx2"/>
                </a:solidFill>
                <a:latin typeface="+mj-lt"/>
                <a:ea typeface="+mj-ea"/>
                <a:cs typeface="+mj-cs"/>
              </a:rPr>
              <a:t>Pressure Gradient Force</a:t>
            </a: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t="35283" b="-326"/>
          <a:stretch/>
        </p:blipFill>
        <p:spPr>
          <a:xfrm>
            <a:off x="6716697" y="538738"/>
            <a:ext cx="4835468" cy="5780523"/>
          </a:xfrm>
          <a:prstGeom prst="rect">
            <a:avLst/>
          </a:prstGeom>
        </p:spPr>
      </p:pic>
      <p:sp>
        <p:nvSpPr>
          <p:cNvPr id="7" name="TextBox 6"/>
          <p:cNvSpPr txBox="1"/>
          <p:nvPr/>
        </p:nvSpPr>
        <p:spPr>
          <a:xfrm>
            <a:off x="8693755" y="6413698"/>
            <a:ext cx="3460627" cy="307777"/>
          </a:xfrm>
          <a:prstGeom prst="rect">
            <a:avLst/>
          </a:prstGeom>
          <a:noFill/>
        </p:spPr>
        <p:txBody>
          <a:bodyPr wrap="none" rtlCol="0">
            <a:spAutoFit/>
          </a:bodyPr>
          <a:lstStyle/>
          <a:p>
            <a:pPr fontAlgn="base">
              <a:spcBef>
                <a:spcPct val="0"/>
              </a:spcBef>
              <a:spcAft>
                <a:spcPct val="0"/>
              </a:spcAft>
            </a:pPr>
            <a:r>
              <a:rPr lang="en-US" sz="1400" b="1" dirty="0">
                <a:solidFill>
                  <a:srgbClr val="000000"/>
                </a:solidFill>
                <a:latin typeface="Arial" charset="0"/>
              </a:rPr>
              <a:t>Fig </a:t>
            </a:r>
            <a:r>
              <a:rPr lang="en-US" sz="1400" b="1" dirty="0">
                <a:solidFill>
                  <a:srgbClr val="000000"/>
                </a:solidFill>
              </a:rPr>
              <a:t>8.1</a:t>
            </a:r>
            <a:r>
              <a:rPr lang="en-US" sz="1400" dirty="0">
                <a:solidFill>
                  <a:srgbClr val="000000"/>
                </a:solidFill>
                <a:latin typeface="Arial" charset="0"/>
              </a:rPr>
              <a:t> </a:t>
            </a:r>
            <a:r>
              <a:rPr lang="en-US" sz="1400" i="1" dirty="0">
                <a:solidFill>
                  <a:srgbClr val="000000"/>
                </a:solidFill>
                <a:latin typeface="Arial" charset="0"/>
              </a:rPr>
              <a:t>Weather: A Concise Introduction</a:t>
            </a:r>
          </a:p>
        </p:txBody>
      </p:sp>
      <p:sp>
        <p:nvSpPr>
          <p:cNvPr id="8" name="TextBox 7"/>
          <p:cNvSpPr txBox="1"/>
          <p:nvPr/>
        </p:nvSpPr>
        <p:spPr>
          <a:xfrm>
            <a:off x="639835" y="3721368"/>
            <a:ext cx="5670149" cy="2554545"/>
          </a:xfrm>
          <a:prstGeom prst="rect">
            <a:avLst/>
          </a:prstGeom>
          <a:noFill/>
        </p:spPr>
        <p:txBody>
          <a:bodyPr wrap="square" rtlCol="0">
            <a:spAutoFit/>
          </a:bodyPr>
          <a:lstStyle/>
          <a:p>
            <a:r>
              <a:rPr lang="en-US" sz="2000" dirty="0"/>
              <a:t>Pressure Gradient Force: due to differences in pressure over a distance</a:t>
            </a:r>
          </a:p>
          <a:p>
            <a:endParaRPr lang="en-US" sz="2000" dirty="0"/>
          </a:p>
          <a:p>
            <a:r>
              <a:rPr lang="en-US" sz="2000" dirty="0"/>
              <a:t>Always pushes from high pressure to low pressure</a:t>
            </a:r>
          </a:p>
          <a:p>
            <a:endParaRPr lang="en-US" sz="2000" dirty="0"/>
          </a:p>
          <a:p>
            <a:r>
              <a:rPr lang="en-US" sz="2000" dirty="0"/>
              <a:t>As the glass is lifted, gravity pulls the water down creating high pressure at the surface and forcing the water into the lower pressure surroundings.</a:t>
            </a:r>
          </a:p>
        </p:txBody>
      </p:sp>
      <p:pic>
        <p:nvPicPr>
          <p:cNvPr id="9" name="Picture 8">
            <a:extLst>
              <a:ext uri="{FF2B5EF4-FFF2-40B4-BE49-F238E27FC236}">
                <a16:creationId xmlns:a16="http://schemas.microsoft.com/office/drawing/2014/main" id="{66831676-0171-472C-A04B-5726961685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6450"/>
          <a:stretch/>
        </p:blipFill>
        <p:spPr>
          <a:xfrm>
            <a:off x="639836" y="659365"/>
            <a:ext cx="4835468" cy="2981567"/>
          </a:xfrm>
          <a:prstGeom prst="rect">
            <a:avLst/>
          </a:prstGeom>
        </p:spPr>
      </p:pic>
      <p:cxnSp>
        <p:nvCxnSpPr>
          <p:cNvPr id="3" name="Straight Arrow Connector 2">
            <a:extLst>
              <a:ext uri="{FF2B5EF4-FFF2-40B4-BE49-F238E27FC236}">
                <a16:creationId xmlns:a16="http://schemas.microsoft.com/office/drawing/2014/main" id="{200935EB-83B0-44DC-BF06-9CF40C414E08}"/>
              </a:ext>
            </a:extLst>
          </p:cNvPr>
          <p:cNvCxnSpPr/>
          <p:nvPr/>
        </p:nvCxnSpPr>
        <p:spPr>
          <a:xfrm>
            <a:off x="5607728" y="2396971"/>
            <a:ext cx="11415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327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6219BF6-AFF6-42E1-8CAE-C37B8D54D4B7}" type="slidenum">
              <a:rPr lang="en-US" smtClean="0"/>
              <a:pPr>
                <a:defRPr/>
              </a:pPr>
              <a:t>30</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54" b="37023"/>
          <a:stretch/>
        </p:blipFill>
        <p:spPr>
          <a:xfrm>
            <a:off x="2557272" y="717878"/>
            <a:ext cx="7068312" cy="5285232"/>
          </a:xfrm>
          <a:prstGeom prst="rect">
            <a:avLst/>
          </a:prstGeom>
        </p:spPr>
      </p:pic>
      <p:sp>
        <p:nvSpPr>
          <p:cNvPr id="7" name="TextBox 6"/>
          <p:cNvSpPr txBox="1"/>
          <p:nvPr/>
        </p:nvSpPr>
        <p:spPr>
          <a:xfrm>
            <a:off x="8537149" y="6387003"/>
            <a:ext cx="3460627" cy="307777"/>
          </a:xfrm>
          <a:prstGeom prst="rect">
            <a:avLst/>
          </a:prstGeom>
          <a:noFill/>
        </p:spPr>
        <p:txBody>
          <a:bodyPr wrap="none" rtlCol="0">
            <a:spAutoFit/>
          </a:bodyPr>
          <a:lstStyle/>
          <a:p>
            <a:pPr fontAlgn="base">
              <a:spcBef>
                <a:spcPct val="0"/>
              </a:spcBef>
              <a:spcAft>
                <a:spcPct val="0"/>
              </a:spcAft>
            </a:pPr>
            <a:r>
              <a:rPr lang="en-US" sz="1400" b="1" dirty="0">
                <a:solidFill>
                  <a:srgbClr val="000000"/>
                </a:solidFill>
                <a:latin typeface="Arial" charset="0"/>
              </a:rPr>
              <a:t>Fig </a:t>
            </a:r>
            <a:r>
              <a:rPr lang="en-US" sz="1400" b="1" dirty="0">
                <a:solidFill>
                  <a:srgbClr val="000000"/>
                </a:solidFill>
              </a:rPr>
              <a:t>8.13</a:t>
            </a:r>
            <a:r>
              <a:rPr lang="en-US" sz="1400" dirty="0">
                <a:solidFill>
                  <a:srgbClr val="000000"/>
                </a:solidFill>
                <a:latin typeface="Arial" charset="0"/>
              </a:rPr>
              <a:t> </a:t>
            </a:r>
            <a:r>
              <a:rPr lang="en-US" sz="1400" i="1" dirty="0">
                <a:solidFill>
                  <a:srgbClr val="000000"/>
                </a:solidFill>
                <a:latin typeface="Arial" charset="0"/>
              </a:rPr>
              <a:t>Weather: A Concise Introduction</a:t>
            </a:r>
          </a:p>
        </p:txBody>
      </p:sp>
      <p:sp>
        <p:nvSpPr>
          <p:cNvPr id="9" name="TextBox 8"/>
          <p:cNvSpPr txBox="1"/>
          <p:nvPr/>
        </p:nvSpPr>
        <p:spPr>
          <a:xfrm>
            <a:off x="2450237" y="223028"/>
            <a:ext cx="7315199" cy="461665"/>
          </a:xfrm>
          <a:prstGeom prst="rect">
            <a:avLst/>
          </a:prstGeom>
          <a:noFill/>
        </p:spPr>
        <p:txBody>
          <a:bodyPr wrap="square" rtlCol="0">
            <a:spAutoFit/>
          </a:bodyPr>
          <a:lstStyle/>
          <a:p>
            <a:pPr algn="ctr"/>
            <a:r>
              <a:rPr lang="en-US" sz="2400" b="1" dirty="0"/>
              <a:t>Surface winds (in Northern Hemisphere)</a:t>
            </a:r>
          </a:p>
        </p:txBody>
      </p:sp>
      <p:sp>
        <p:nvSpPr>
          <p:cNvPr id="6" name="TextBox 5">
            <a:extLst>
              <a:ext uri="{FF2B5EF4-FFF2-40B4-BE49-F238E27FC236}">
                <a16:creationId xmlns:a16="http://schemas.microsoft.com/office/drawing/2014/main" id="{220E56A5-991F-427E-9D32-5AD2389E5591}"/>
              </a:ext>
            </a:extLst>
          </p:cNvPr>
          <p:cNvSpPr txBox="1"/>
          <p:nvPr/>
        </p:nvSpPr>
        <p:spPr>
          <a:xfrm>
            <a:off x="231322" y="1559601"/>
            <a:ext cx="2325950" cy="1754326"/>
          </a:xfrm>
          <a:prstGeom prst="rect">
            <a:avLst/>
          </a:prstGeom>
          <a:noFill/>
        </p:spPr>
        <p:txBody>
          <a:bodyPr wrap="square" rtlCol="0">
            <a:spAutoFit/>
          </a:bodyPr>
          <a:lstStyle/>
          <a:p>
            <a:r>
              <a:rPr lang="en-US" dirty="0"/>
              <a:t>Winds spin counter-clockwise </a:t>
            </a:r>
            <a:r>
              <a:rPr lang="en-US" u="sng" dirty="0"/>
              <a:t>inward</a:t>
            </a:r>
            <a:r>
              <a:rPr lang="en-US" dirty="0"/>
              <a:t> around low</a:t>
            </a:r>
          </a:p>
          <a:p>
            <a:endParaRPr lang="en-US" dirty="0"/>
          </a:p>
          <a:p>
            <a:r>
              <a:rPr lang="en-US" dirty="0"/>
              <a:t>Otherwise known as </a:t>
            </a:r>
            <a:r>
              <a:rPr lang="en-US" b="1" dirty="0"/>
              <a:t>cyclonic</a:t>
            </a:r>
            <a:endParaRPr lang="en-US" dirty="0"/>
          </a:p>
        </p:txBody>
      </p:sp>
      <p:sp>
        <p:nvSpPr>
          <p:cNvPr id="8" name="TextBox 7">
            <a:extLst>
              <a:ext uri="{FF2B5EF4-FFF2-40B4-BE49-F238E27FC236}">
                <a16:creationId xmlns:a16="http://schemas.microsoft.com/office/drawing/2014/main" id="{B62AD584-3B95-4F79-9DF0-9DF457536CB6}"/>
              </a:ext>
            </a:extLst>
          </p:cNvPr>
          <p:cNvSpPr txBox="1"/>
          <p:nvPr/>
        </p:nvSpPr>
        <p:spPr>
          <a:xfrm>
            <a:off x="9866050" y="3295835"/>
            <a:ext cx="2325950" cy="1477328"/>
          </a:xfrm>
          <a:prstGeom prst="rect">
            <a:avLst/>
          </a:prstGeom>
          <a:noFill/>
        </p:spPr>
        <p:txBody>
          <a:bodyPr wrap="square" rtlCol="0">
            <a:spAutoFit/>
          </a:bodyPr>
          <a:lstStyle/>
          <a:p>
            <a:r>
              <a:rPr lang="en-US" dirty="0"/>
              <a:t>Winds spin clockwise </a:t>
            </a:r>
            <a:r>
              <a:rPr lang="en-US" u="sng" dirty="0"/>
              <a:t>outward</a:t>
            </a:r>
            <a:r>
              <a:rPr lang="en-US" dirty="0"/>
              <a:t> around high</a:t>
            </a:r>
          </a:p>
          <a:p>
            <a:endParaRPr lang="en-US" dirty="0"/>
          </a:p>
          <a:p>
            <a:r>
              <a:rPr lang="en-US" dirty="0"/>
              <a:t>Otherwise known as </a:t>
            </a:r>
            <a:r>
              <a:rPr lang="en-US" b="1" dirty="0"/>
              <a:t>anti-cyclonic</a:t>
            </a:r>
            <a:endParaRPr lang="en-US" dirty="0"/>
          </a:p>
        </p:txBody>
      </p:sp>
    </p:spTree>
    <p:extLst>
      <p:ext uri="{BB962C8B-B14F-4D97-AF65-F5344CB8AC3E}">
        <p14:creationId xmlns:p14="http://schemas.microsoft.com/office/powerpoint/2010/main" val="378231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890680-D42E-4C4A-A9A4-FF540C55F7E7}"/>
              </a:ext>
            </a:extLst>
          </p:cNvPr>
          <p:cNvSpPr>
            <a:spLocks noGrp="1"/>
          </p:cNvSpPr>
          <p:nvPr>
            <p:ph type="title"/>
          </p:nvPr>
        </p:nvSpPr>
        <p:spPr/>
        <p:txBody>
          <a:bodyPr/>
          <a:lstStyle/>
          <a:p>
            <a:r>
              <a:rPr lang="en-US" dirty="0"/>
              <a:t>Surface vs Aloft Winds</a:t>
            </a:r>
          </a:p>
        </p:txBody>
      </p:sp>
      <p:sp>
        <p:nvSpPr>
          <p:cNvPr id="6" name="Content Placeholder 5">
            <a:extLst>
              <a:ext uri="{FF2B5EF4-FFF2-40B4-BE49-F238E27FC236}">
                <a16:creationId xmlns:a16="http://schemas.microsoft.com/office/drawing/2014/main" id="{7AE34EF0-8338-4287-B219-CFEEDB2EBCEF}"/>
              </a:ext>
            </a:extLst>
          </p:cNvPr>
          <p:cNvSpPr>
            <a:spLocks noGrp="1"/>
          </p:cNvSpPr>
          <p:nvPr>
            <p:ph sz="half" idx="1"/>
          </p:nvPr>
        </p:nvSpPr>
        <p:spPr/>
        <p:txBody>
          <a:bodyPr>
            <a:normAutofit fontScale="77500" lnSpcReduction="20000"/>
          </a:bodyPr>
          <a:lstStyle/>
          <a:p>
            <a:pPr fontAlgn="base"/>
            <a:r>
              <a:rPr lang="en-US" dirty="0"/>
              <a:t>Surface:</a:t>
            </a:r>
          </a:p>
          <a:p>
            <a:pPr lvl="1" fontAlgn="base"/>
            <a:r>
              <a:rPr lang="en-US" dirty="0"/>
              <a:t>Low pressure:</a:t>
            </a:r>
          </a:p>
          <a:p>
            <a:pPr lvl="2" fontAlgn="base"/>
            <a:r>
              <a:rPr lang="en-US" dirty="0"/>
              <a:t>Winds spirals counterclockwise and into the low pressure center (cross-isobaric flow)</a:t>
            </a:r>
          </a:p>
          <a:p>
            <a:pPr lvl="1" fontAlgn="base"/>
            <a:r>
              <a:rPr lang="en-US" dirty="0"/>
              <a:t>High pressure:</a:t>
            </a:r>
          </a:p>
          <a:p>
            <a:pPr lvl="2" fontAlgn="base"/>
            <a:r>
              <a:rPr lang="en-US" dirty="0"/>
              <a:t>Winds spiral clockwise and out of the high pressure center (cross-isobaric flow)</a:t>
            </a:r>
          </a:p>
          <a:p>
            <a:pPr fontAlgn="base"/>
            <a:r>
              <a:rPr lang="en-US" dirty="0"/>
              <a:t>Aloft:</a:t>
            </a:r>
          </a:p>
          <a:p>
            <a:pPr lvl="1" fontAlgn="base"/>
            <a:r>
              <a:rPr lang="en-US" dirty="0"/>
              <a:t>Low pressure:</a:t>
            </a:r>
          </a:p>
          <a:p>
            <a:pPr lvl="2" fontAlgn="base"/>
            <a:r>
              <a:rPr lang="en-US" dirty="0"/>
              <a:t>Winds spiral counterclockwise parallel to the isobars </a:t>
            </a:r>
          </a:p>
          <a:p>
            <a:pPr lvl="1" fontAlgn="base"/>
            <a:r>
              <a:rPr lang="en-US" dirty="0"/>
              <a:t>High pressure:</a:t>
            </a:r>
          </a:p>
          <a:p>
            <a:pPr lvl="2" fontAlgn="base"/>
            <a:r>
              <a:rPr lang="en-US" dirty="0"/>
              <a:t>Winds spiral clockwise parallel to the isobars</a:t>
            </a:r>
          </a:p>
          <a:p>
            <a:pPr fontAlgn="base"/>
            <a:r>
              <a:rPr lang="en-US" sz="2600" dirty="0"/>
              <a:t>Remember, if we were in the southern hemisphere, these systems would spin in the opposite direction because the Coriolis Force acts in the opposite direction (to the left)!</a:t>
            </a:r>
          </a:p>
          <a:p>
            <a:endParaRPr lang="en-US" dirty="0"/>
          </a:p>
        </p:txBody>
      </p:sp>
      <p:pic>
        <p:nvPicPr>
          <p:cNvPr id="4098" name="Picture 2" descr="Image result for low and high pressure surface aloft">
            <a:extLst>
              <a:ext uri="{FF2B5EF4-FFF2-40B4-BE49-F238E27FC236}">
                <a16:creationId xmlns:a16="http://schemas.microsoft.com/office/drawing/2014/main" id="{D0CE5D5F-F31D-49B5-A319-BC29499D6E8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92315" y="1535907"/>
            <a:ext cx="5247638" cy="4641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285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fld id="{B41E476E-00D4-437B-BADB-EA30AAA4F15D}" type="slidenum">
              <a:rPr lang="en-US" smtClean="0">
                <a:latin typeface="Arial" charset="0"/>
              </a:rPr>
              <a:pPr/>
              <a:t>32</a:t>
            </a:fld>
            <a:endParaRPr lang="en-US">
              <a:latin typeface="Arial" charset="0"/>
            </a:endParaRPr>
          </a:p>
        </p:txBody>
      </p:sp>
      <p:sp>
        <p:nvSpPr>
          <p:cNvPr id="10" name="TextBox 9"/>
          <p:cNvSpPr txBox="1"/>
          <p:nvPr/>
        </p:nvSpPr>
        <p:spPr>
          <a:xfrm>
            <a:off x="9343407" y="6355318"/>
            <a:ext cx="2410660" cy="276999"/>
          </a:xfrm>
          <a:prstGeom prst="rect">
            <a:avLst/>
          </a:prstGeom>
          <a:noFill/>
        </p:spPr>
        <p:txBody>
          <a:bodyPr wrap="none" rtlCol="0">
            <a:spAutoFit/>
          </a:bodyPr>
          <a:lstStyle/>
          <a:p>
            <a:r>
              <a:rPr lang="en-US" sz="1200" b="1" dirty="0"/>
              <a:t>Fig 6.22: </a:t>
            </a:r>
            <a:r>
              <a:rPr lang="en-US" sz="1200" b="1" i="1" dirty="0"/>
              <a:t>Essentials of Meteorology</a:t>
            </a:r>
          </a:p>
        </p:txBody>
      </p:sp>
      <p:pic>
        <p:nvPicPr>
          <p:cNvPr id="8" name="Picture 1"/>
          <p:cNvPicPr>
            <a:picLocks/>
          </p:cNvPicPr>
          <p:nvPr/>
        </p:nvPicPr>
        <p:blipFill>
          <a:blip r:embed="rId3" cstate="print"/>
          <a:srcRect/>
          <a:stretch>
            <a:fillRect/>
          </a:stretch>
        </p:blipFill>
        <p:spPr bwMode="auto">
          <a:xfrm>
            <a:off x="1778000" y="838200"/>
            <a:ext cx="8636000" cy="5181600"/>
          </a:xfrm>
          <a:prstGeom prst="rect">
            <a:avLst/>
          </a:prstGeom>
          <a:noFill/>
          <a:ln w="9525">
            <a:noFill/>
            <a:miter lim="800000"/>
            <a:headEnd/>
            <a:tailEnd/>
          </a:ln>
        </p:spPr>
      </p:pic>
    </p:spTree>
    <p:extLst>
      <p:ext uri="{BB962C8B-B14F-4D97-AF65-F5344CB8AC3E}">
        <p14:creationId xmlns:p14="http://schemas.microsoft.com/office/powerpoint/2010/main" val="4153104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fld id="{B41E476E-00D4-437B-BADB-EA30AAA4F15D}" type="slidenum">
              <a:rPr lang="en-US" smtClean="0">
                <a:latin typeface="Arial" charset="0"/>
              </a:rPr>
              <a:pPr/>
              <a:t>33</a:t>
            </a:fld>
            <a:endParaRPr lang="en-US">
              <a:latin typeface="Arial" charset="0"/>
            </a:endParaRPr>
          </a:p>
        </p:txBody>
      </p:sp>
      <p:sp>
        <p:nvSpPr>
          <p:cNvPr id="10" name="TextBox 9"/>
          <p:cNvSpPr txBox="1"/>
          <p:nvPr/>
        </p:nvSpPr>
        <p:spPr>
          <a:xfrm>
            <a:off x="9343407" y="6355318"/>
            <a:ext cx="2410660" cy="276999"/>
          </a:xfrm>
          <a:prstGeom prst="rect">
            <a:avLst/>
          </a:prstGeom>
          <a:noFill/>
        </p:spPr>
        <p:txBody>
          <a:bodyPr wrap="none" rtlCol="0">
            <a:spAutoFit/>
          </a:bodyPr>
          <a:lstStyle/>
          <a:p>
            <a:r>
              <a:rPr lang="en-US" sz="1200" b="1" dirty="0"/>
              <a:t>Fig 6.22: </a:t>
            </a:r>
            <a:r>
              <a:rPr lang="en-US" sz="1200" b="1" i="1" dirty="0"/>
              <a:t>Essentials of Meteorology</a:t>
            </a:r>
          </a:p>
        </p:txBody>
      </p:sp>
      <p:pic>
        <p:nvPicPr>
          <p:cNvPr id="8" name="Picture 1"/>
          <p:cNvPicPr>
            <a:picLocks/>
          </p:cNvPicPr>
          <p:nvPr/>
        </p:nvPicPr>
        <p:blipFill>
          <a:blip r:embed="rId3" cstate="print"/>
          <a:srcRect/>
          <a:stretch>
            <a:fillRect/>
          </a:stretch>
        </p:blipFill>
        <p:spPr bwMode="auto">
          <a:xfrm>
            <a:off x="1778000" y="838200"/>
            <a:ext cx="8636000" cy="5181600"/>
          </a:xfrm>
          <a:prstGeom prst="rect">
            <a:avLst/>
          </a:prstGeom>
          <a:noFill/>
          <a:ln w="9525">
            <a:noFill/>
            <a:miter lim="800000"/>
            <a:headEnd/>
            <a:tailEnd/>
          </a:ln>
        </p:spPr>
      </p:pic>
      <p:pic>
        <p:nvPicPr>
          <p:cNvPr id="6" name="Picture 3">
            <a:extLst>
              <a:ext uri="{FF2B5EF4-FFF2-40B4-BE49-F238E27FC236}">
                <a16:creationId xmlns:a16="http://schemas.microsoft.com/office/drawing/2014/main" id="{52EA0086-C839-484A-BEDD-6126C2E2593C}"/>
              </a:ext>
            </a:extLst>
          </p:cNvPr>
          <p:cNvPicPr>
            <a:picLocks noChangeAspect="1"/>
          </p:cNvPicPr>
          <p:nvPr/>
        </p:nvPicPr>
        <p:blipFill rotWithShape="1">
          <a:blip r:embed="rId4">
            <a:alphaModFix amt="80000"/>
            <a:extLst>
              <a:ext uri="{28A0092B-C50C-407E-A947-70E740481C1C}">
                <a14:useLocalDpi xmlns:a14="http://schemas.microsoft.com/office/drawing/2010/main" val="0"/>
              </a:ext>
            </a:extLst>
          </a:blip>
          <a:srcRect t="68328" b="117"/>
          <a:stretch/>
        </p:blipFill>
        <p:spPr bwMode="auto">
          <a:xfrm>
            <a:off x="2044995" y="1451263"/>
            <a:ext cx="6689323" cy="4568537"/>
          </a:xfrm>
          <a:prstGeom prst="rect">
            <a:avLst/>
          </a:prstGeom>
          <a:noFill/>
          <a:ln w="9525">
            <a:noFill/>
            <a:miter lim="800000"/>
            <a:headEnd/>
            <a:tailEnd/>
          </a:ln>
        </p:spPr>
      </p:pic>
    </p:spTree>
    <p:extLst>
      <p:ext uri="{BB962C8B-B14F-4D97-AF65-F5344CB8AC3E}">
        <p14:creationId xmlns:p14="http://schemas.microsoft.com/office/powerpoint/2010/main" val="41440368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pPr>
              <a:defRPr/>
            </a:pPr>
            <a:fld id="{B809F1A1-4997-4708-BF80-69DDD69454DA}" type="slidenum">
              <a:rPr lang="en-US"/>
              <a:pPr>
                <a:defRPr/>
              </a:pPr>
              <a:t>34</a:t>
            </a:fld>
            <a:endParaRPr lang="en-US"/>
          </a:p>
        </p:txBody>
      </p:sp>
      <p:sp>
        <p:nvSpPr>
          <p:cNvPr id="4101" name="Rectangle 2052"/>
          <p:cNvSpPr>
            <a:spLocks noGrp="1" noChangeArrowheads="1"/>
          </p:cNvSpPr>
          <p:nvPr>
            <p:ph type="title"/>
          </p:nvPr>
        </p:nvSpPr>
        <p:spPr>
          <a:xfrm>
            <a:off x="482597" y="14574"/>
            <a:ext cx="9823451" cy="1143000"/>
          </a:xfrm>
          <a:noFill/>
        </p:spPr>
        <p:txBody>
          <a:bodyPr/>
          <a:lstStyle/>
          <a:p>
            <a:pPr eaLnBrk="1" hangingPunct="1"/>
            <a:r>
              <a:rPr lang="en-US" sz="2400" b="1" dirty="0"/>
              <a:t>Valley Breeze</a:t>
            </a:r>
          </a:p>
        </p:txBody>
      </p:sp>
      <p:sp>
        <p:nvSpPr>
          <p:cNvPr id="10" name="TextBox 9"/>
          <p:cNvSpPr txBox="1"/>
          <p:nvPr/>
        </p:nvSpPr>
        <p:spPr>
          <a:xfrm>
            <a:off x="509288" y="999200"/>
            <a:ext cx="9966361"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During the day, the “walls” of the valley heat faster than air over the valley, and air from these areas rise and form clouds</a:t>
            </a:r>
          </a:p>
          <a:p>
            <a:pPr marL="342900" indent="-342900">
              <a:buFont typeface="Arial" panose="020B0604020202020204" pitchFamily="34" charset="0"/>
              <a:buChar char="•"/>
            </a:pPr>
            <a:r>
              <a:rPr lang="en-US" sz="2000" dirty="0"/>
              <a:t>Air from the bottom of the valley flows up along the “walls” while relatively cool air sinks down into the valley</a:t>
            </a:r>
          </a:p>
          <a:p>
            <a:pPr marL="342900" indent="-342900">
              <a:buFont typeface="Arial" panose="020B0604020202020204" pitchFamily="34" charset="0"/>
              <a:buChar char="•"/>
            </a:pPr>
            <a:r>
              <a:rPr lang="en-US" sz="2000" dirty="0"/>
              <a:t>Thus a valley breeze is formed that moves from the valley up the sides of the mountains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54588" b="-2292"/>
          <a:stretch/>
        </p:blipFill>
        <p:spPr>
          <a:xfrm>
            <a:off x="2151633" y="2857818"/>
            <a:ext cx="7888734" cy="3681094"/>
          </a:xfrm>
          <a:prstGeom prst="rect">
            <a:avLst/>
          </a:prstGeom>
        </p:spPr>
      </p:pic>
      <p:sp>
        <p:nvSpPr>
          <p:cNvPr id="7" name="TextBox 6"/>
          <p:cNvSpPr txBox="1"/>
          <p:nvPr/>
        </p:nvSpPr>
        <p:spPr>
          <a:xfrm>
            <a:off x="8731373" y="6517832"/>
            <a:ext cx="3460627" cy="307777"/>
          </a:xfrm>
          <a:prstGeom prst="rect">
            <a:avLst/>
          </a:prstGeom>
          <a:noFill/>
        </p:spPr>
        <p:txBody>
          <a:bodyPr wrap="none" rtlCol="0">
            <a:spAutoFit/>
          </a:bodyPr>
          <a:lstStyle/>
          <a:p>
            <a:pPr fontAlgn="base">
              <a:spcBef>
                <a:spcPct val="0"/>
              </a:spcBef>
              <a:spcAft>
                <a:spcPct val="0"/>
              </a:spcAft>
            </a:pPr>
            <a:r>
              <a:rPr lang="en-US" sz="1400" b="1" dirty="0">
                <a:solidFill>
                  <a:srgbClr val="000000"/>
                </a:solidFill>
                <a:latin typeface="Arial" charset="0"/>
              </a:rPr>
              <a:t>Fig </a:t>
            </a:r>
            <a:r>
              <a:rPr lang="en-US" sz="1400" b="1" dirty="0">
                <a:solidFill>
                  <a:srgbClr val="000000"/>
                </a:solidFill>
              </a:rPr>
              <a:t>8.18</a:t>
            </a:r>
            <a:r>
              <a:rPr lang="en-US" sz="1400" dirty="0">
                <a:solidFill>
                  <a:srgbClr val="000000"/>
                </a:solidFill>
                <a:latin typeface="Arial" charset="0"/>
              </a:rPr>
              <a:t> </a:t>
            </a:r>
            <a:r>
              <a:rPr lang="en-US" sz="1400" i="1" dirty="0">
                <a:solidFill>
                  <a:srgbClr val="000000"/>
                </a:solidFill>
                <a:latin typeface="Arial" charset="0"/>
              </a:rPr>
              <a:t>Weather: A Concise Introduction</a:t>
            </a:r>
          </a:p>
        </p:txBody>
      </p:sp>
    </p:spTree>
    <p:extLst>
      <p:ext uri="{BB962C8B-B14F-4D97-AF65-F5344CB8AC3E}">
        <p14:creationId xmlns:p14="http://schemas.microsoft.com/office/powerpoint/2010/main" val="3234486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pPr>
              <a:defRPr/>
            </a:pPr>
            <a:fld id="{B809F1A1-4997-4708-BF80-69DDD69454DA}" type="slidenum">
              <a:rPr lang="en-US"/>
              <a:pPr>
                <a:defRPr/>
              </a:pPr>
              <a:t>35</a:t>
            </a:fld>
            <a:endParaRPr lang="en-US"/>
          </a:p>
        </p:txBody>
      </p:sp>
      <p:sp>
        <p:nvSpPr>
          <p:cNvPr id="4101" name="Rectangle 2052"/>
          <p:cNvSpPr>
            <a:spLocks noGrp="1" noChangeArrowheads="1"/>
          </p:cNvSpPr>
          <p:nvPr>
            <p:ph type="title"/>
          </p:nvPr>
        </p:nvSpPr>
        <p:spPr>
          <a:xfrm>
            <a:off x="545839" y="193957"/>
            <a:ext cx="3035561" cy="805243"/>
          </a:xfrm>
          <a:noFill/>
        </p:spPr>
        <p:txBody>
          <a:bodyPr/>
          <a:lstStyle/>
          <a:p>
            <a:pPr eaLnBrk="1" hangingPunct="1"/>
            <a:r>
              <a:rPr lang="en-US" sz="2400" b="1" dirty="0"/>
              <a:t>Mountain Breeze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33" y="2810463"/>
            <a:ext cx="7888734" cy="3545887"/>
          </a:xfrm>
          <a:prstGeom prst="rect">
            <a:avLst/>
          </a:prstGeom>
        </p:spPr>
      </p:pic>
      <p:sp>
        <p:nvSpPr>
          <p:cNvPr id="7" name="TextBox 6"/>
          <p:cNvSpPr txBox="1"/>
          <p:nvPr/>
        </p:nvSpPr>
        <p:spPr>
          <a:xfrm>
            <a:off x="8731373" y="6485584"/>
            <a:ext cx="3460627" cy="307777"/>
          </a:xfrm>
          <a:prstGeom prst="rect">
            <a:avLst/>
          </a:prstGeom>
          <a:noFill/>
        </p:spPr>
        <p:txBody>
          <a:bodyPr wrap="none" rtlCol="0">
            <a:spAutoFit/>
          </a:bodyPr>
          <a:lstStyle/>
          <a:p>
            <a:pPr fontAlgn="base">
              <a:spcBef>
                <a:spcPct val="0"/>
              </a:spcBef>
              <a:spcAft>
                <a:spcPct val="0"/>
              </a:spcAft>
            </a:pPr>
            <a:r>
              <a:rPr lang="en-US" sz="1400" b="1" dirty="0">
                <a:solidFill>
                  <a:srgbClr val="000000"/>
                </a:solidFill>
                <a:latin typeface="Arial" charset="0"/>
              </a:rPr>
              <a:t>Fig </a:t>
            </a:r>
            <a:r>
              <a:rPr lang="en-US" sz="1400" b="1" dirty="0">
                <a:solidFill>
                  <a:srgbClr val="000000"/>
                </a:solidFill>
              </a:rPr>
              <a:t>8.19</a:t>
            </a:r>
            <a:r>
              <a:rPr lang="en-US" sz="1400" dirty="0">
                <a:solidFill>
                  <a:srgbClr val="000000"/>
                </a:solidFill>
                <a:latin typeface="Arial" charset="0"/>
              </a:rPr>
              <a:t> </a:t>
            </a:r>
            <a:r>
              <a:rPr lang="en-US" sz="1400" i="1" dirty="0">
                <a:solidFill>
                  <a:srgbClr val="000000"/>
                </a:solidFill>
                <a:latin typeface="Arial" charset="0"/>
              </a:rPr>
              <a:t>Weather: A Concise Introduction</a:t>
            </a:r>
          </a:p>
        </p:txBody>
      </p:sp>
      <p:sp>
        <p:nvSpPr>
          <p:cNvPr id="10" name="TextBox 9">
            <a:extLst>
              <a:ext uri="{FF2B5EF4-FFF2-40B4-BE49-F238E27FC236}">
                <a16:creationId xmlns:a16="http://schemas.microsoft.com/office/drawing/2014/main" id="{F2BB3141-1430-468D-9BC4-BDB9EFD4FC23}"/>
              </a:ext>
            </a:extLst>
          </p:cNvPr>
          <p:cNvSpPr txBox="1"/>
          <p:nvPr/>
        </p:nvSpPr>
        <p:spPr>
          <a:xfrm>
            <a:off x="509288" y="999200"/>
            <a:ext cx="9966361"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reverse process occurs at night</a:t>
            </a:r>
          </a:p>
          <a:p>
            <a:pPr marL="342900" indent="-342900">
              <a:buFont typeface="Arial" panose="020B0604020202020204" pitchFamily="34" charset="0"/>
              <a:buChar char="•"/>
            </a:pPr>
            <a:r>
              <a:rPr lang="en-US" sz="2000" dirty="0"/>
              <a:t>The “walls” cool due to emission of IR radiation. Cold air sinks down into the valley and accumulates. Thus, a mountain breeze blows from high to low elevation</a:t>
            </a:r>
          </a:p>
          <a:p>
            <a:pPr marL="342900" indent="-342900">
              <a:buFont typeface="Arial" panose="020B0604020202020204" pitchFamily="34" charset="0"/>
              <a:buChar char="•"/>
            </a:pPr>
            <a:r>
              <a:rPr lang="en-US" sz="2000" dirty="0"/>
              <a:t>As the night goes on, this air continues to cool until it reaches the dew point and forms fog</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017211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CC732-7A06-405B-BC32-ED9AB2497F23}"/>
              </a:ext>
            </a:extLst>
          </p:cNvPr>
          <p:cNvSpPr>
            <a:spLocks noGrp="1"/>
          </p:cNvSpPr>
          <p:nvPr>
            <p:ph type="title"/>
          </p:nvPr>
        </p:nvSpPr>
        <p:spPr/>
        <p:txBody>
          <a:bodyPr/>
          <a:lstStyle/>
          <a:p>
            <a:r>
              <a:rPr lang="en-US" dirty="0"/>
              <a:t>Katabatic Winds</a:t>
            </a:r>
          </a:p>
        </p:txBody>
      </p:sp>
      <p:pic>
        <p:nvPicPr>
          <p:cNvPr id="10" name="Picture 4" descr="0713">
            <a:extLst>
              <a:ext uri="{FF2B5EF4-FFF2-40B4-BE49-F238E27FC236}">
                <a16:creationId xmlns:a16="http://schemas.microsoft.com/office/drawing/2014/main" id="{5C0D938A-90E7-440F-84F7-178BA1833CEC}"/>
              </a:ext>
            </a:extLst>
          </p:cNvPr>
          <p:cNvPicPr>
            <a:picLocks noGrp="1" noChangeAspect="1" noChangeArrowheads="1"/>
          </p:cNvPicPr>
          <p:nvPr>
            <p:ph sz="half" idx="1"/>
          </p:nvPr>
        </p:nvPicPr>
        <p:blipFill>
          <a:blip r:embed="rId2" cstate="print"/>
          <a:stretch>
            <a:fillRect/>
          </a:stretch>
        </p:blipFill>
        <p:spPr bwMode="auto">
          <a:xfrm>
            <a:off x="495252" y="1825625"/>
            <a:ext cx="4724817" cy="4524290"/>
          </a:xfrm>
          <a:prstGeom prst="rect">
            <a:avLst/>
          </a:prstGeom>
          <a:noFill/>
          <a:ln w="9525">
            <a:noFill/>
            <a:miter lim="800000"/>
            <a:headEnd/>
            <a:tailEnd/>
          </a:ln>
        </p:spPr>
      </p:pic>
      <p:pic>
        <p:nvPicPr>
          <p:cNvPr id="11" name="Picture 4" descr="0713">
            <a:extLst>
              <a:ext uri="{FF2B5EF4-FFF2-40B4-BE49-F238E27FC236}">
                <a16:creationId xmlns:a16="http://schemas.microsoft.com/office/drawing/2014/main" id="{A4950831-112A-429F-B3A9-69F6A6862927}"/>
              </a:ext>
            </a:extLst>
          </p:cNvPr>
          <p:cNvPicPr>
            <a:picLocks noGrp="1" noChangeAspect="1" noChangeArrowheads="1"/>
          </p:cNvPicPr>
          <p:nvPr>
            <p:ph sz="half" idx="2"/>
          </p:nvPr>
        </p:nvPicPr>
        <p:blipFill>
          <a:blip r:embed="rId3" cstate="print"/>
          <a:stretch>
            <a:fillRect/>
          </a:stretch>
        </p:blipFill>
        <p:spPr bwMode="auto">
          <a:xfrm>
            <a:off x="6096000" y="3267706"/>
            <a:ext cx="4535940" cy="2794617"/>
          </a:xfrm>
          <a:prstGeom prst="rect">
            <a:avLst/>
          </a:prstGeom>
          <a:noFill/>
          <a:ln w="9525">
            <a:noFill/>
            <a:miter lim="800000"/>
            <a:headEnd/>
            <a:tailEnd/>
          </a:ln>
        </p:spPr>
      </p:pic>
      <p:sp>
        <p:nvSpPr>
          <p:cNvPr id="3" name="TextBox 2">
            <a:extLst>
              <a:ext uri="{FF2B5EF4-FFF2-40B4-BE49-F238E27FC236}">
                <a16:creationId xmlns:a16="http://schemas.microsoft.com/office/drawing/2014/main" id="{7078A052-F6F2-4B98-A999-2082C2BB29C6}"/>
              </a:ext>
            </a:extLst>
          </p:cNvPr>
          <p:cNvSpPr txBox="1"/>
          <p:nvPr/>
        </p:nvSpPr>
        <p:spPr>
          <a:xfrm>
            <a:off x="6241002" y="1690688"/>
            <a:ext cx="466077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Winds forced down mountain slopes by PGF and gravity</a:t>
            </a:r>
          </a:p>
          <a:p>
            <a:pPr marL="285750" indent="-285750">
              <a:buFont typeface="Arial" panose="020B0604020202020204" pitchFamily="34" charset="0"/>
              <a:buChar char="•"/>
            </a:pPr>
            <a:r>
              <a:rPr lang="en-US" dirty="0"/>
              <a:t>Heat due to adiabatic expansion</a:t>
            </a:r>
          </a:p>
          <a:p>
            <a:pPr marL="285750" indent="-285750">
              <a:buFont typeface="Arial" panose="020B0604020202020204" pitchFamily="34" charset="0"/>
              <a:buChar char="•"/>
            </a:pPr>
            <a:r>
              <a:rPr lang="en-US" dirty="0"/>
              <a:t>Produce hot, very fast winds</a:t>
            </a:r>
          </a:p>
        </p:txBody>
      </p:sp>
    </p:spTree>
    <p:extLst>
      <p:ext uri="{BB962C8B-B14F-4D97-AF65-F5344CB8AC3E}">
        <p14:creationId xmlns:p14="http://schemas.microsoft.com/office/powerpoint/2010/main" val="3315729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acintosh HD:Applications:Microsoft Office 2004:Office:PPT_IB_SupportFiles:Images:89275_CH06_FIG04.jpg">
            <a:extLst>
              <a:ext uri="{FF2B5EF4-FFF2-40B4-BE49-F238E27FC236}">
                <a16:creationId xmlns:a16="http://schemas.microsoft.com/office/drawing/2014/main" id="{59A15D8C-4D84-449D-88E1-90F7C0F8A986}"/>
              </a:ext>
            </a:extLst>
          </p:cNvPr>
          <p:cNvPicPr>
            <a:picLocks noChangeAspect="1" noChangeArrowheads="1"/>
          </p:cNvPicPr>
          <p:nvPr/>
        </p:nvPicPr>
        <p:blipFill>
          <a:blip r:embed="rId2" cstate="print"/>
          <a:srcRect/>
          <a:stretch>
            <a:fillRect/>
          </a:stretch>
        </p:blipFill>
        <p:spPr bwMode="auto">
          <a:xfrm>
            <a:off x="1444267" y="3000652"/>
            <a:ext cx="9303465" cy="3333196"/>
          </a:xfrm>
          <a:prstGeom prst="rect">
            <a:avLst/>
          </a:prstGeom>
          <a:noFill/>
          <a:ln w="9525">
            <a:noFill/>
            <a:miter lim="800000"/>
            <a:headEnd/>
            <a:tailEnd/>
          </a:ln>
        </p:spPr>
      </p:pic>
      <p:sp>
        <p:nvSpPr>
          <p:cNvPr id="2" name="Rectangle 1">
            <a:extLst>
              <a:ext uri="{FF2B5EF4-FFF2-40B4-BE49-F238E27FC236}">
                <a16:creationId xmlns:a16="http://schemas.microsoft.com/office/drawing/2014/main" id="{FB832829-E873-468F-805E-6DA3DEDAD191}"/>
              </a:ext>
            </a:extLst>
          </p:cNvPr>
          <p:cNvSpPr/>
          <p:nvPr/>
        </p:nvSpPr>
        <p:spPr>
          <a:xfrm>
            <a:off x="997257" y="462008"/>
            <a:ext cx="10330649" cy="1949252"/>
          </a:xfrm>
          <a:prstGeom prst="rect">
            <a:avLst/>
          </a:prstGeom>
        </p:spPr>
        <p:txBody>
          <a:bodyPr wrap="square">
            <a:spAutoFit/>
          </a:bodyPr>
          <a:lstStyle/>
          <a:p>
            <a:r>
              <a:rPr lang="en-US" sz="3200" dirty="0">
                <a:solidFill>
                  <a:srgbClr val="000000"/>
                </a:solidFill>
                <a:latin typeface="Calibri" panose="020F0502020204030204" pitchFamily="34" charset="0"/>
              </a:rPr>
              <a:t>Pressure Gradient Force (PGF)</a:t>
            </a:r>
          </a:p>
          <a:p>
            <a:endParaRPr lang="en-US" dirty="0"/>
          </a:p>
          <a:p>
            <a:pPr fontAlgn="base">
              <a:buFont typeface="Arial" panose="020B0604020202020204" pitchFamily="34" charset="0"/>
              <a:buChar char="•"/>
            </a:pPr>
            <a:r>
              <a:rPr lang="en-US" dirty="0">
                <a:solidFill>
                  <a:srgbClr val="000000"/>
                </a:solidFill>
                <a:latin typeface="Calibri" panose="020F0502020204030204" pitchFamily="34" charset="0"/>
              </a:rPr>
              <a:t>Force that results from differences (i.e. gradients) in pressure across a surface</a:t>
            </a:r>
            <a:endParaRPr lang="en-US" dirty="0">
              <a:solidFill>
                <a:srgbClr val="000000"/>
              </a:solidFill>
              <a:latin typeface="Arial" panose="020B0604020202020204" pitchFamily="34" charset="0"/>
            </a:endParaRPr>
          </a:p>
          <a:p>
            <a:pPr fontAlgn="base">
              <a:spcBef>
                <a:spcPts val="1000"/>
              </a:spcBef>
              <a:buFont typeface="Arial" panose="020B0604020202020204" pitchFamily="34" charset="0"/>
              <a:buChar char="•"/>
            </a:pPr>
            <a:r>
              <a:rPr lang="en-US" dirty="0">
                <a:solidFill>
                  <a:srgbClr val="000000"/>
                </a:solidFill>
                <a:latin typeface="Calibri" panose="020F0502020204030204" pitchFamily="34" charset="0"/>
              </a:rPr>
              <a:t>Larger gradients (tightly packed isobars) result in faster winds</a:t>
            </a:r>
            <a:endParaRPr lang="en-US" dirty="0">
              <a:solidFill>
                <a:srgbClr val="000000"/>
              </a:solidFill>
              <a:latin typeface="Arial" panose="020B0604020202020204" pitchFamily="34" charset="0"/>
            </a:endParaRPr>
          </a:p>
          <a:p>
            <a:pPr fontAlgn="base">
              <a:spcBef>
                <a:spcPts val="1000"/>
              </a:spcBef>
              <a:buFont typeface="Arial" panose="020B0604020202020204" pitchFamily="34" charset="0"/>
              <a:buChar char="•"/>
            </a:pPr>
            <a:r>
              <a:rPr lang="en-US" dirty="0">
                <a:solidFill>
                  <a:srgbClr val="000000"/>
                </a:solidFill>
                <a:latin typeface="Calibri" panose="020F0502020204030204" pitchFamily="34" charset="0"/>
              </a:rPr>
              <a:t>Smaller gradients (spaced out isobars) result in weaker winds</a:t>
            </a:r>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2895249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C1B62871-251C-417C-8CFF-EF8326981DA1}"/>
              </a:ext>
            </a:extLst>
          </p:cNvPr>
          <p:cNvSpPr txBox="1">
            <a:spLocks noChangeArrowheads="1"/>
          </p:cNvSpPr>
          <p:nvPr/>
        </p:nvSpPr>
        <p:spPr bwMode="auto">
          <a:xfrm>
            <a:off x="3436397" y="437134"/>
            <a:ext cx="4188781"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b="1" kern="0" dirty="0">
                <a:latin typeface="+mj-lt"/>
                <a:ea typeface="+mj-ea"/>
                <a:cs typeface="+mj-cs"/>
              </a:rPr>
              <a:t>Pressure Gradient Force</a:t>
            </a:r>
            <a:endParaRPr kumimoji="0" lang="en-US" sz="2400" b="1" i="0" u="none" strike="noStrike" kern="0" cap="none" spc="0" normalizeH="0" baseline="0" noProof="0" dirty="0">
              <a:ln>
                <a:noFill/>
              </a:ln>
              <a:effectLst/>
              <a:uLnTx/>
              <a:uFillTx/>
              <a:latin typeface="+mj-lt"/>
              <a:ea typeface="+mj-ea"/>
              <a:cs typeface="+mj-cs"/>
            </a:endParaRPr>
          </a:p>
        </p:txBody>
      </p:sp>
      <p:pic>
        <p:nvPicPr>
          <p:cNvPr id="5" name="Picture 4">
            <a:extLst>
              <a:ext uri="{FF2B5EF4-FFF2-40B4-BE49-F238E27FC236}">
                <a16:creationId xmlns:a16="http://schemas.microsoft.com/office/drawing/2014/main" id="{289AD8DB-ABFE-43EC-A7E4-DEB894F2A9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8518"/>
          <a:stretch/>
        </p:blipFill>
        <p:spPr>
          <a:xfrm>
            <a:off x="1706792" y="1580135"/>
            <a:ext cx="4188780" cy="3769894"/>
          </a:xfrm>
          <a:prstGeom prst="rect">
            <a:avLst/>
          </a:prstGeom>
        </p:spPr>
      </p:pic>
      <p:pic>
        <p:nvPicPr>
          <p:cNvPr id="6" name="Picture 5">
            <a:extLst>
              <a:ext uri="{FF2B5EF4-FFF2-40B4-BE49-F238E27FC236}">
                <a16:creationId xmlns:a16="http://schemas.microsoft.com/office/drawing/2014/main" id="{3BCC01E4-A0E3-4418-A67F-51168B7B63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4746" b="442"/>
          <a:stretch/>
        </p:blipFill>
        <p:spPr>
          <a:xfrm>
            <a:off x="6526686" y="1580135"/>
            <a:ext cx="4937561" cy="3868043"/>
          </a:xfrm>
          <a:prstGeom prst="rect">
            <a:avLst/>
          </a:prstGeom>
        </p:spPr>
      </p:pic>
      <p:sp>
        <p:nvSpPr>
          <p:cNvPr id="8" name="TextBox 7">
            <a:extLst>
              <a:ext uri="{FF2B5EF4-FFF2-40B4-BE49-F238E27FC236}">
                <a16:creationId xmlns:a16="http://schemas.microsoft.com/office/drawing/2014/main" id="{5588147E-848C-4054-85A9-F96BCB0579D9}"/>
              </a:ext>
            </a:extLst>
          </p:cNvPr>
          <p:cNvSpPr txBox="1"/>
          <p:nvPr/>
        </p:nvSpPr>
        <p:spPr>
          <a:xfrm>
            <a:off x="1981200" y="5832629"/>
            <a:ext cx="3549588" cy="369332"/>
          </a:xfrm>
          <a:prstGeom prst="rect">
            <a:avLst/>
          </a:prstGeom>
          <a:noFill/>
        </p:spPr>
        <p:txBody>
          <a:bodyPr wrap="square" rtlCol="0">
            <a:spAutoFit/>
          </a:bodyPr>
          <a:lstStyle/>
          <a:p>
            <a:r>
              <a:rPr lang="en-US" dirty="0"/>
              <a:t>Points FROM areas of high pressure</a:t>
            </a:r>
          </a:p>
        </p:txBody>
      </p:sp>
      <p:sp>
        <p:nvSpPr>
          <p:cNvPr id="9" name="TextBox 8">
            <a:extLst>
              <a:ext uri="{FF2B5EF4-FFF2-40B4-BE49-F238E27FC236}">
                <a16:creationId xmlns:a16="http://schemas.microsoft.com/office/drawing/2014/main" id="{969C74B2-575A-40C5-AA06-4122D9E8BDF2}"/>
              </a:ext>
            </a:extLst>
          </p:cNvPr>
          <p:cNvSpPr txBox="1"/>
          <p:nvPr/>
        </p:nvSpPr>
        <p:spPr>
          <a:xfrm>
            <a:off x="6968971" y="5839381"/>
            <a:ext cx="4550954" cy="369332"/>
          </a:xfrm>
          <a:prstGeom prst="rect">
            <a:avLst/>
          </a:prstGeom>
          <a:noFill/>
        </p:spPr>
        <p:txBody>
          <a:bodyPr wrap="square" rtlCol="0">
            <a:spAutoFit/>
          </a:bodyPr>
          <a:lstStyle/>
          <a:p>
            <a:r>
              <a:rPr lang="en-US" dirty="0"/>
              <a:t>Points TOWARDS areas of low pressure</a:t>
            </a:r>
          </a:p>
        </p:txBody>
      </p:sp>
    </p:spTree>
    <p:extLst>
      <p:ext uri="{BB962C8B-B14F-4D97-AF65-F5344CB8AC3E}">
        <p14:creationId xmlns:p14="http://schemas.microsoft.com/office/powerpoint/2010/main" val="4121960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pPr>
              <a:defRPr/>
            </a:pPr>
            <a:fld id="{B809F1A1-4997-4708-BF80-69DDD69454DA}" type="slidenum">
              <a:rPr lang="en-US"/>
              <a:pPr>
                <a:defRPr/>
              </a:pPr>
              <a:t>6</a:t>
            </a:fld>
            <a:endParaRPr lang="en-US"/>
          </a:p>
        </p:txBody>
      </p:sp>
      <p:pic>
        <p:nvPicPr>
          <p:cNvPr id="12" name="Picture 3"/>
          <p:cNvPicPr>
            <a:picLocks noChangeAspect="1"/>
          </p:cNvPicPr>
          <p:nvPr/>
        </p:nvPicPr>
        <p:blipFill rotWithShape="1">
          <a:blip r:embed="rId2">
            <a:extLst>
              <a:ext uri="{28A0092B-C50C-407E-A947-70E740481C1C}">
                <a14:useLocalDpi xmlns:a14="http://schemas.microsoft.com/office/drawing/2010/main" val="0"/>
              </a:ext>
            </a:extLst>
          </a:blip>
          <a:srcRect b="68447"/>
          <a:stretch/>
        </p:blipFill>
        <p:spPr bwMode="auto">
          <a:xfrm>
            <a:off x="2753614" y="750595"/>
            <a:ext cx="6689323" cy="4568537"/>
          </a:xfrm>
          <a:prstGeom prst="rect">
            <a:avLst/>
          </a:prstGeom>
          <a:noFill/>
          <a:ln w="9525">
            <a:noFill/>
            <a:miter lim="800000"/>
            <a:headEnd/>
            <a:tailEnd/>
          </a:ln>
        </p:spPr>
      </p:pic>
      <p:sp>
        <p:nvSpPr>
          <p:cNvPr id="14" name="Rectangle 7"/>
          <p:cNvSpPr txBox="1">
            <a:spLocks noChangeArrowheads="1"/>
          </p:cNvSpPr>
          <p:nvPr/>
        </p:nvSpPr>
        <p:spPr bwMode="auto">
          <a:xfrm>
            <a:off x="1981200" y="-217488"/>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2400" b="1" kern="0" dirty="0">
                <a:solidFill>
                  <a:schemeClr val="tx2"/>
                </a:solidFill>
                <a:latin typeface="+mj-lt"/>
                <a:ea typeface="+mj-ea"/>
                <a:cs typeface="+mj-cs"/>
              </a:rPr>
              <a:t>Sea Breeze</a:t>
            </a:r>
          </a:p>
        </p:txBody>
      </p:sp>
      <p:sp>
        <p:nvSpPr>
          <p:cNvPr id="15" name="TextBox 14"/>
          <p:cNvSpPr txBox="1"/>
          <p:nvPr/>
        </p:nvSpPr>
        <p:spPr>
          <a:xfrm>
            <a:off x="7027945" y="6406867"/>
            <a:ext cx="3361241" cy="307777"/>
          </a:xfrm>
          <a:prstGeom prst="rect">
            <a:avLst/>
          </a:prstGeom>
          <a:noFill/>
        </p:spPr>
        <p:txBody>
          <a:bodyPr wrap="none" rtlCol="0">
            <a:spAutoFit/>
          </a:bodyPr>
          <a:lstStyle/>
          <a:p>
            <a:pPr fontAlgn="base">
              <a:spcBef>
                <a:spcPct val="0"/>
              </a:spcBef>
              <a:spcAft>
                <a:spcPct val="0"/>
              </a:spcAft>
            </a:pPr>
            <a:r>
              <a:rPr lang="en-US" sz="1400" b="1" dirty="0">
                <a:solidFill>
                  <a:srgbClr val="000000"/>
                </a:solidFill>
                <a:latin typeface="Arial" charset="0"/>
              </a:rPr>
              <a:t>Fig </a:t>
            </a:r>
            <a:r>
              <a:rPr lang="en-US" sz="1400" b="1" dirty="0">
                <a:solidFill>
                  <a:srgbClr val="000000"/>
                </a:solidFill>
              </a:rPr>
              <a:t>8.2</a:t>
            </a:r>
            <a:r>
              <a:rPr lang="en-US" sz="1400" dirty="0">
                <a:solidFill>
                  <a:srgbClr val="000000"/>
                </a:solidFill>
                <a:latin typeface="Arial" charset="0"/>
              </a:rPr>
              <a:t> </a:t>
            </a:r>
            <a:r>
              <a:rPr lang="en-US" sz="1400" i="1" dirty="0">
                <a:solidFill>
                  <a:srgbClr val="000000"/>
                </a:solidFill>
                <a:latin typeface="Arial" charset="0"/>
              </a:rPr>
              <a:t>Weather: A Concise Introduction</a:t>
            </a:r>
          </a:p>
        </p:txBody>
      </p:sp>
      <p:sp>
        <p:nvSpPr>
          <p:cNvPr id="2" name="TextBox 1">
            <a:extLst>
              <a:ext uri="{FF2B5EF4-FFF2-40B4-BE49-F238E27FC236}">
                <a16:creationId xmlns:a16="http://schemas.microsoft.com/office/drawing/2014/main" id="{7D6AAC87-3A9F-4F05-8447-A4CEB90A9865}"/>
              </a:ext>
            </a:extLst>
          </p:cNvPr>
          <p:cNvSpPr txBox="1"/>
          <p:nvPr/>
        </p:nvSpPr>
        <p:spPr>
          <a:xfrm>
            <a:off x="568170" y="1762676"/>
            <a:ext cx="1740023" cy="400110"/>
          </a:xfrm>
          <a:prstGeom prst="rect">
            <a:avLst/>
          </a:prstGeom>
          <a:noFill/>
        </p:spPr>
        <p:txBody>
          <a:bodyPr wrap="square" rtlCol="0">
            <a:spAutoFit/>
          </a:bodyPr>
          <a:lstStyle/>
          <a:p>
            <a:r>
              <a:rPr lang="en-US" sz="2000" dirty="0"/>
              <a:t>Aloft</a:t>
            </a:r>
          </a:p>
        </p:txBody>
      </p:sp>
      <p:sp>
        <p:nvSpPr>
          <p:cNvPr id="7" name="TextBox 6">
            <a:extLst>
              <a:ext uri="{FF2B5EF4-FFF2-40B4-BE49-F238E27FC236}">
                <a16:creationId xmlns:a16="http://schemas.microsoft.com/office/drawing/2014/main" id="{0945A2F4-8E6C-4256-894D-677E30F93CF2}"/>
              </a:ext>
            </a:extLst>
          </p:cNvPr>
          <p:cNvSpPr txBox="1"/>
          <p:nvPr/>
        </p:nvSpPr>
        <p:spPr>
          <a:xfrm>
            <a:off x="568170" y="4227250"/>
            <a:ext cx="1740023" cy="400110"/>
          </a:xfrm>
          <a:prstGeom prst="rect">
            <a:avLst/>
          </a:prstGeom>
          <a:noFill/>
        </p:spPr>
        <p:txBody>
          <a:bodyPr wrap="square" rtlCol="0">
            <a:spAutoFit/>
          </a:bodyPr>
          <a:lstStyle/>
          <a:p>
            <a:r>
              <a:rPr lang="en-US" sz="2000" dirty="0"/>
              <a:t>Surface</a:t>
            </a:r>
          </a:p>
        </p:txBody>
      </p:sp>
      <p:cxnSp>
        <p:nvCxnSpPr>
          <p:cNvPr id="8" name="Straight Arrow Connector 7">
            <a:extLst>
              <a:ext uri="{FF2B5EF4-FFF2-40B4-BE49-F238E27FC236}">
                <a16:creationId xmlns:a16="http://schemas.microsoft.com/office/drawing/2014/main" id="{404FBFCE-3CE1-4756-B94D-88FEDE60DD8D}"/>
              </a:ext>
            </a:extLst>
          </p:cNvPr>
          <p:cNvCxnSpPr>
            <a:endCxn id="2" idx="3"/>
          </p:cNvCxnSpPr>
          <p:nvPr/>
        </p:nvCxnSpPr>
        <p:spPr>
          <a:xfrm>
            <a:off x="1438180" y="1962731"/>
            <a:ext cx="8700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0E37B84-8D46-4325-B5FC-5E499B3A9FEB}"/>
              </a:ext>
            </a:extLst>
          </p:cNvPr>
          <p:cNvCxnSpPr>
            <a:endCxn id="7" idx="3"/>
          </p:cNvCxnSpPr>
          <p:nvPr/>
        </p:nvCxnSpPr>
        <p:spPr>
          <a:xfrm>
            <a:off x="1606858" y="4427305"/>
            <a:ext cx="7013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167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pPr>
              <a:defRPr/>
            </a:pPr>
            <a:fld id="{B809F1A1-4997-4708-BF80-69DDD69454DA}" type="slidenum">
              <a:rPr lang="en-US"/>
              <a:pPr>
                <a:defRPr/>
              </a:pPr>
              <a:t>7</a:t>
            </a:fld>
            <a:endParaRPr lang="en-US"/>
          </a:p>
        </p:txBody>
      </p:sp>
      <p:sp>
        <p:nvSpPr>
          <p:cNvPr id="14" name="Rectangle 7"/>
          <p:cNvSpPr txBox="1">
            <a:spLocks noChangeArrowheads="1"/>
          </p:cNvSpPr>
          <p:nvPr/>
        </p:nvSpPr>
        <p:spPr bwMode="auto">
          <a:xfrm>
            <a:off x="1981200" y="-217488"/>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2400" b="1" kern="0" dirty="0">
                <a:solidFill>
                  <a:schemeClr val="tx2"/>
                </a:solidFill>
                <a:latin typeface="+mj-lt"/>
                <a:ea typeface="+mj-ea"/>
                <a:cs typeface="+mj-cs"/>
              </a:rPr>
              <a:t>Sea Breeze</a:t>
            </a:r>
          </a:p>
        </p:txBody>
      </p:sp>
      <p:sp>
        <p:nvSpPr>
          <p:cNvPr id="15" name="TextBox 14"/>
          <p:cNvSpPr txBox="1"/>
          <p:nvPr/>
        </p:nvSpPr>
        <p:spPr>
          <a:xfrm>
            <a:off x="7027945" y="6406867"/>
            <a:ext cx="3361241" cy="307777"/>
          </a:xfrm>
          <a:prstGeom prst="rect">
            <a:avLst/>
          </a:prstGeom>
          <a:noFill/>
        </p:spPr>
        <p:txBody>
          <a:bodyPr wrap="none" rtlCol="0">
            <a:spAutoFit/>
          </a:bodyPr>
          <a:lstStyle/>
          <a:p>
            <a:pPr fontAlgn="base">
              <a:spcBef>
                <a:spcPct val="0"/>
              </a:spcBef>
              <a:spcAft>
                <a:spcPct val="0"/>
              </a:spcAft>
            </a:pPr>
            <a:r>
              <a:rPr lang="en-US" sz="1400" b="1" dirty="0">
                <a:solidFill>
                  <a:srgbClr val="000000"/>
                </a:solidFill>
                <a:latin typeface="Arial" charset="0"/>
              </a:rPr>
              <a:t>Fig </a:t>
            </a:r>
            <a:r>
              <a:rPr lang="en-US" sz="1400" b="1" dirty="0">
                <a:solidFill>
                  <a:srgbClr val="000000"/>
                </a:solidFill>
              </a:rPr>
              <a:t>8.2</a:t>
            </a:r>
            <a:r>
              <a:rPr lang="en-US" sz="1400" dirty="0">
                <a:solidFill>
                  <a:srgbClr val="000000"/>
                </a:solidFill>
                <a:latin typeface="Arial" charset="0"/>
              </a:rPr>
              <a:t> </a:t>
            </a:r>
            <a:r>
              <a:rPr lang="en-US" sz="1400" i="1" dirty="0">
                <a:solidFill>
                  <a:srgbClr val="000000"/>
                </a:solidFill>
                <a:latin typeface="Arial" charset="0"/>
              </a:rPr>
              <a:t>Weather: A Concise Introduction</a:t>
            </a:r>
          </a:p>
        </p:txBody>
      </p:sp>
      <p:pic>
        <p:nvPicPr>
          <p:cNvPr id="7" name="Picture 3"/>
          <p:cNvPicPr>
            <a:picLocks noChangeAspect="1"/>
          </p:cNvPicPr>
          <p:nvPr/>
        </p:nvPicPr>
        <p:blipFill rotWithShape="1">
          <a:blip r:embed="rId2">
            <a:extLst>
              <a:ext uri="{28A0092B-C50C-407E-A947-70E740481C1C}">
                <a14:useLocalDpi xmlns:a14="http://schemas.microsoft.com/office/drawing/2010/main" val="0"/>
              </a:ext>
            </a:extLst>
          </a:blip>
          <a:srcRect t="34223" b="34223"/>
          <a:stretch/>
        </p:blipFill>
        <p:spPr bwMode="auto">
          <a:xfrm>
            <a:off x="2753614" y="750595"/>
            <a:ext cx="6689323" cy="4568537"/>
          </a:xfrm>
          <a:prstGeom prst="rect">
            <a:avLst/>
          </a:prstGeom>
          <a:noFill/>
          <a:ln w="9525">
            <a:noFill/>
            <a:miter lim="800000"/>
            <a:headEnd/>
            <a:tailEnd/>
          </a:ln>
        </p:spPr>
      </p:pic>
      <p:sp>
        <p:nvSpPr>
          <p:cNvPr id="8" name="TextBox 7">
            <a:extLst>
              <a:ext uri="{FF2B5EF4-FFF2-40B4-BE49-F238E27FC236}">
                <a16:creationId xmlns:a16="http://schemas.microsoft.com/office/drawing/2014/main" id="{A9A84B4D-6997-433C-AB54-74F6838B7DA1}"/>
              </a:ext>
            </a:extLst>
          </p:cNvPr>
          <p:cNvSpPr txBox="1"/>
          <p:nvPr/>
        </p:nvSpPr>
        <p:spPr>
          <a:xfrm>
            <a:off x="568170" y="1762676"/>
            <a:ext cx="1740023" cy="400110"/>
          </a:xfrm>
          <a:prstGeom prst="rect">
            <a:avLst/>
          </a:prstGeom>
          <a:noFill/>
        </p:spPr>
        <p:txBody>
          <a:bodyPr wrap="square" rtlCol="0">
            <a:spAutoFit/>
          </a:bodyPr>
          <a:lstStyle/>
          <a:p>
            <a:r>
              <a:rPr lang="en-US" sz="2000" dirty="0"/>
              <a:t>Aloft</a:t>
            </a:r>
          </a:p>
        </p:txBody>
      </p:sp>
      <p:sp>
        <p:nvSpPr>
          <p:cNvPr id="9" name="TextBox 8">
            <a:extLst>
              <a:ext uri="{FF2B5EF4-FFF2-40B4-BE49-F238E27FC236}">
                <a16:creationId xmlns:a16="http://schemas.microsoft.com/office/drawing/2014/main" id="{4E992202-C0C4-4AB8-978F-8D3FB1237B6C}"/>
              </a:ext>
            </a:extLst>
          </p:cNvPr>
          <p:cNvSpPr txBox="1"/>
          <p:nvPr/>
        </p:nvSpPr>
        <p:spPr>
          <a:xfrm>
            <a:off x="568170" y="4227250"/>
            <a:ext cx="1740023" cy="400110"/>
          </a:xfrm>
          <a:prstGeom prst="rect">
            <a:avLst/>
          </a:prstGeom>
          <a:noFill/>
        </p:spPr>
        <p:txBody>
          <a:bodyPr wrap="square" rtlCol="0">
            <a:spAutoFit/>
          </a:bodyPr>
          <a:lstStyle/>
          <a:p>
            <a:r>
              <a:rPr lang="en-US" sz="2000" dirty="0"/>
              <a:t>Surface</a:t>
            </a:r>
          </a:p>
        </p:txBody>
      </p:sp>
      <p:cxnSp>
        <p:nvCxnSpPr>
          <p:cNvPr id="10" name="Straight Arrow Connector 9">
            <a:extLst>
              <a:ext uri="{FF2B5EF4-FFF2-40B4-BE49-F238E27FC236}">
                <a16:creationId xmlns:a16="http://schemas.microsoft.com/office/drawing/2014/main" id="{DBC029CC-2AF8-4D07-917E-AFFDAC300382}"/>
              </a:ext>
            </a:extLst>
          </p:cNvPr>
          <p:cNvCxnSpPr>
            <a:endCxn id="8" idx="3"/>
          </p:cNvCxnSpPr>
          <p:nvPr/>
        </p:nvCxnSpPr>
        <p:spPr>
          <a:xfrm>
            <a:off x="1438180" y="1962731"/>
            <a:ext cx="8700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7F7BB67-B337-4C01-9E51-3373CEF202FC}"/>
              </a:ext>
            </a:extLst>
          </p:cNvPr>
          <p:cNvCxnSpPr>
            <a:endCxn id="9" idx="3"/>
          </p:cNvCxnSpPr>
          <p:nvPr/>
        </p:nvCxnSpPr>
        <p:spPr>
          <a:xfrm>
            <a:off x="1606858" y="4427305"/>
            <a:ext cx="7013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257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pPr>
              <a:defRPr/>
            </a:pPr>
            <a:fld id="{B809F1A1-4997-4708-BF80-69DDD69454DA}" type="slidenum">
              <a:rPr lang="en-US"/>
              <a:pPr>
                <a:defRPr/>
              </a:pPr>
              <a:t>8</a:t>
            </a:fld>
            <a:endParaRPr lang="en-US"/>
          </a:p>
        </p:txBody>
      </p:sp>
      <p:sp>
        <p:nvSpPr>
          <p:cNvPr id="14" name="Rectangle 7"/>
          <p:cNvSpPr txBox="1">
            <a:spLocks noChangeArrowheads="1"/>
          </p:cNvSpPr>
          <p:nvPr/>
        </p:nvSpPr>
        <p:spPr bwMode="auto">
          <a:xfrm>
            <a:off x="1981200" y="-217488"/>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2400" b="1" kern="0" dirty="0">
                <a:solidFill>
                  <a:schemeClr val="tx2"/>
                </a:solidFill>
                <a:latin typeface="+mj-lt"/>
                <a:ea typeface="+mj-ea"/>
                <a:cs typeface="+mj-cs"/>
              </a:rPr>
              <a:t>Sea Breeze</a:t>
            </a:r>
          </a:p>
        </p:txBody>
      </p:sp>
      <p:sp>
        <p:nvSpPr>
          <p:cNvPr id="15" name="TextBox 14"/>
          <p:cNvSpPr txBox="1"/>
          <p:nvPr/>
        </p:nvSpPr>
        <p:spPr>
          <a:xfrm>
            <a:off x="7027945" y="6406867"/>
            <a:ext cx="3361241" cy="307777"/>
          </a:xfrm>
          <a:prstGeom prst="rect">
            <a:avLst/>
          </a:prstGeom>
          <a:noFill/>
        </p:spPr>
        <p:txBody>
          <a:bodyPr wrap="none" rtlCol="0">
            <a:spAutoFit/>
          </a:bodyPr>
          <a:lstStyle/>
          <a:p>
            <a:pPr fontAlgn="base">
              <a:spcBef>
                <a:spcPct val="0"/>
              </a:spcBef>
              <a:spcAft>
                <a:spcPct val="0"/>
              </a:spcAft>
            </a:pPr>
            <a:r>
              <a:rPr lang="en-US" sz="1400" b="1" dirty="0">
                <a:solidFill>
                  <a:srgbClr val="000000"/>
                </a:solidFill>
                <a:latin typeface="Arial" charset="0"/>
              </a:rPr>
              <a:t>Fig </a:t>
            </a:r>
            <a:r>
              <a:rPr lang="en-US" sz="1400" b="1" dirty="0">
                <a:solidFill>
                  <a:srgbClr val="000000"/>
                </a:solidFill>
              </a:rPr>
              <a:t>8.2</a:t>
            </a:r>
            <a:r>
              <a:rPr lang="en-US" sz="1400" dirty="0">
                <a:solidFill>
                  <a:srgbClr val="000000"/>
                </a:solidFill>
                <a:latin typeface="Arial" charset="0"/>
              </a:rPr>
              <a:t> </a:t>
            </a:r>
            <a:r>
              <a:rPr lang="en-US" sz="1400" i="1" dirty="0">
                <a:solidFill>
                  <a:srgbClr val="000000"/>
                </a:solidFill>
                <a:latin typeface="Arial" charset="0"/>
              </a:rPr>
              <a:t>Weather: A Concise Introduction</a:t>
            </a:r>
          </a:p>
        </p:txBody>
      </p:sp>
      <p:pic>
        <p:nvPicPr>
          <p:cNvPr id="8" name="Picture 3"/>
          <p:cNvPicPr>
            <a:picLocks noChangeAspect="1"/>
          </p:cNvPicPr>
          <p:nvPr/>
        </p:nvPicPr>
        <p:blipFill rotWithShape="1">
          <a:blip r:embed="rId2">
            <a:extLst>
              <a:ext uri="{28A0092B-C50C-407E-A947-70E740481C1C}">
                <a14:useLocalDpi xmlns:a14="http://schemas.microsoft.com/office/drawing/2010/main" val="0"/>
              </a:ext>
            </a:extLst>
          </a:blip>
          <a:srcRect t="68328" b="117"/>
          <a:stretch/>
        </p:blipFill>
        <p:spPr bwMode="auto">
          <a:xfrm>
            <a:off x="2753614" y="728293"/>
            <a:ext cx="6689323" cy="4568537"/>
          </a:xfrm>
          <a:prstGeom prst="rect">
            <a:avLst/>
          </a:prstGeom>
          <a:noFill/>
          <a:ln w="9525">
            <a:noFill/>
            <a:miter lim="800000"/>
            <a:headEnd/>
            <a:tailEnd/>
          </a:ln>
        </p:spPr>
      </p:pic>
      <p:sp>
        <p:nvSpPr>
          <p:cNvPr id="7" name="TextBox 6">
            <a:extLst>
              <a:ext uri="{FF2B5EF4-FFF2-40B4-BE49-F238E27FC236}">
                <a16:creationId xmlns:a16="http://schemas.microsoft.com/office/drawing/2014/main" id="{D959D224-F7C9-4258-B11B-53D3417C6041}"/>
              </a:ext>
            </a:extLst>
          </p:cNvPr>
          <p:cNvSpPr txBox="1"/>
          <p:nvPr/>
        </p:nvSpPr>
        <p:spPr>
          <a:xfrm>
            <a:off x="568170" y="1762676"/>
            <a:ext cx="1740023" cy="400110"/>
          </a:xfrm>
          <a:prstGeom prst="rect">
            <a:avLst/>
          </a:prstGeom>
          <a:noFill/>
        </p:spPr>
        <p:txBody>
          <a:bodyPr wrap="square" rtlCol="0">
            <a:spAutoFit/>
          </a:bodyPr>
          <a:lstStyle/>
          <a:p>
            <a:r>
              <a:rPr lang="en-US" sz="2000" dirty="0"/>
              <a:t>Aloft</a:t>
            </a:r>
          </a:p>
        </p:txBody>
      </p:sp>
      <p:sp>
        <p:nvSpPr>
          <p:cNvPr id="9" name="TextBox 8">
            <a:extLst>
              <a:ext uri="{FF2B5EF4-FFF2-40B4-BE49-F238E27FC236}">
                <a16:creationId xmlns:a16="http://schemas.microsoft.com/office/drawing/2014/main" id="{223DC276-34CF-4ABF-943B-8432D94D2BC1}"/>
              </a:ext>
            </a:extLst>
          </p:cNvPr>
          <p:cNvSpPr txBox="1"/>
          <p:nvPr/>
        </p:nvSpPr>
        <p:spPr>
          <a:xfrm>
            <a:off x="568170" y="4227250"/>
            <a:ext cx="1740023" cy="400110"/>
          </a:xfrm>
          <a:prstGeom prst="rect">
            <a:avLst/>
          </a:prstGeom>
          <a:noFill/>
        </p:spPr>
        <p:txBody>
          <a:bodyPr wrap="square" rtlCol="0">
            <a:spAutoFit/>
          </a:bodyPr>
          <a:lstStyle/>
          <a:p>
            <a:r>
              <a:rPr lang="en-US" sz="2000" dirty="0"/>
              <a:t>Surface</a:t>
            </a:r>
          </a:p>
        </p:txBody>
      </p:sp>
      <p:cxnSp>
        <p:nvCxnSpPr>
          <p:cNvPr id="10" name="Straight Arrow Connector 9">
            <a:extLst>
              <a:ext uri="{FF2B5EF4-FFF2-40B4-BE49-F238E27FC236}">
                <a16:creationId xmlns:a16="http://schemas.microsoft.com/office/drawing/2014/main" id="{55058667-0D63-4337-9758-8B5FC088D485}"/>
              </a:ext>
            </a:extLst>
          </p:cNvPr>
          <p:cNvCxnSpPr>
            <a:endCxn id="7" idx="3"/>
          </p:cNvCxnSpPr>
          <p:nvPr/>
        </p:nvCxnSpPr>
        <p:spPr>
          <a:xfrm>
            <a:off x="1438180" y="1962731"/>
            <a:ext cx="8700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3AC45CA-6613-4E64-B7F2-E38BAD2738F7}"/>
              </a:ext>
            </a:extLst>
          </p:cNvPr>
          <p:cNvCxnSpPr>
            <a:endCxn id="9" idx="3"/>
          </p:cNvCxnSpPr>
          <p:nvPr/>
        </p:nvCxnSpPr>
        <p:spPr>
          <a:xfrm>
            <a:off x="1606858" y="4427305"/>
            <a:ext cx="7013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F9B6932-C7CA-4B64-AD3F-4D7D003C8E2C}"/>
              </a:ext>
            </a:extLst>
          </p:cNvPr>
          <p:cNvSpPr txBox="1"/>
          <p:nvPr/>
        </p:nvSpPr>
        <p:spPr>
          <a:xfrm>
            <a:off x="10389186" y="2827895"/>
            <a:ext cx="1571348" cy="369332"/>
          </a:xfrm>
          <a:prstGeom prst="rect">
            <a:avLst/>
          </a:prstGeom>
          <a:noFill/>
        </p:spPr>
        <p:txBody>
          <a:bodyPr wrap="square" rtlCol="0">
            <a:spAutoFit/>
          </a:bodyPr>
          <a:lstStyle/>
          <a:p>
            <a:r>
              <a:rPr lang="en-US" dirty="0"/>
              <a:t>Subsidence</a:t>
            </a:r>
          </a:p>
        </p:txBody>
      </p:sp>
      <p:cxnSp>
        <p:nvCxnSpPr>
          <p:cNvPr id="4" name="Straight Arrow Connector 3">
            <a:extLst>
              <a:ext uri="{FF2B5EF4-FFF2-40B4-BE49-F238E27FC236}">
                <a16:creationId xmlns:a16="http://schemas.microsoft.com/office/drawing/2014/main" id="{8FB4EB2E-4D8E-45B8-9F89-EE1AB68E8BC3}"/>
              </a:ext>
            </a:extLst>
          </p:cNvPr>
          <p:cNvCxnSpPr/>
          <p:nvPr/>
        </p:nvCxnSpPr>
        <p:spPr>
          <a:xfrm flipH="1" flipV="1">
            <a:off x="9041195" y="2840854"/>
            <a:ext cx="1169605" cy="1717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9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pPr>
              <a:defRPr/>
            </a:pPr>
            <a:fld id="{B809F1A1-4997-4708-BF80-69DDD69454DA}" type="slidenum">
              <a:rPr lang="en-US"/>
              <a:pPr>
                <a:defRPr/>
              </a:pPr>
              <a:t>9</a:t>
            </a:fld>
            <a:endParaRPr lang="en-US"/>
          </a:p>
        </p:txBody>
      </p:sp>
      <p:sp>
        <p:nvSpPr>
          <p:cNvPr id="14" name="Rectangle 7"/>
          <p:cNvSpPr txBox="1">
            <a:spLocks noChangeArrowheads="1"/>
          </p:cNvSpPr>
          <p:nvPr/>
        </p:nvSpPr>
        <p:spPr bwMode="auto">
          <a:xfrm>
            <a:off x="1981200" y="-217488"/>
            <a:ext cx="82296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2400" b="1" kern="0" dirty="0">
                <a:solidFill>
                  <a:schemeClr val="tx2"/>
                </a:solidFill>
                <a:latin typeface="+mj-lt"/>
                <a:ea typeface="+mj-ea"/>
                <a:cs typeface="+mj-cs"/>
              </a:rPr>
              <a:t>Land Breeze</a:t>
            </a:r>
          </a:p>
        </p:txBody>
      </p:sp>
      <p:sp>
        <p:nvSpPr>
          <p:cNvPr id="15" name="TextBox 14"/>
          <p:cNvSpPr txBox="1"/>
          <p:nvPr/>
        </p:nvSpPr>
        <p:spPr>
          <a:xfrm>
            <a:off x="8679191" y="6385023"/>
            <a:ext cx="3361241" cy="307777"/>
          </a:xfrm>
          <a:prstGeom prst="rect">
            <a:avLst/>
          </a:prstGeom>
          <a:noFill/>
        </p:spPr>
        <p:txBody>
          <a:bodyPr wrap="none" rtlCol="0">
            <a:spAutoFit/>
          </a:bodyPr>
          <a:lstStyle/>
          <a:p>
            <a:pPr fontAlgn="base">
              <a:spcBef>
                <a:spcPct val="0"/>
              </a:spcBef>
              <a:spcAft>
                <a:spcPct val="0"/>
              </a:spcAft>
            </a:pPr>
            <a:r>
              <a:rPr lang="en-US" sz="1400" b="1" dirty="0">
                <a:solidFill>
                  <a:srgbClr val="000000"/>
                </a:solidFill>
                <a:latin typeface="Arial" charset="0"/>
              </a:rPr>
              <a:t>Fig </a:t>
            </a:r>
            <a:r>
              <a:rPr lang="en-US" sz="1400" b="1" dirty="0">
                <a:solidFill>
                  <a:srgbClr val="000000"/>
                </a:solidFill>
              </a:rPr>
              <a:t>8.3</a:t>
            </a:r>
            <a:r>
              <a:rPr lang="en-US" sz="1400" dirty="0">
                <a:solidFill>
                  <a:srgbClr val="000000"/>
                </a:solidFill>
                <a:latin typeface="Arial" charset="0"/>
              </a:rPr>
              <a:t> </a:t>
            </a:r>
            <a:r>
              <a:rPr lang="en-US" sz="1400" i="1" dirty="0">
                <a:solidFill>
                  <a:srgbClr val="000000"/>
                </a:solidFill>
                <a:latin typeface="Arial" charset="0"/>
              </a:rPr>
              <a:t>Weather: A Concise Introduction</a:t>
            </a:r>
          </a:p>
        </p:txBody>
      </p:sp>
      <p:pic>
        <p:nvPicPr>
          <p:cNvPr id="8"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753614" y="734039"/>
            <a:ext cx="6689323" cy="4557042"/>
          </a:xfrm>
          <a:prstGeom prst="rect">
            <a:avLst/>
          </a:prstGeom>
          <a:noFill/>
          <a:ln w="9525">
            <a:noFill/>
            <a:miter lim="800000"/>
            <a:headEnd/>
            <a:tailEnd/>
          </a:ln>
        </p:spPr>
      </p:pic>
      <p:sp>
        <p:nvSpPr>
          <p:cNvPr id="2" name="TextBox 1">
            <a:extLst>
              <a:ext uri="{FF2B5EF4-FFF2-40B4-BE49-F238E27FC236}">
                <a16:creationId xmlns:a16="http://schemas.microsoft.com/office/drawing/2014/main" id="{FCEDA972-F701-4E01-A242-2434C2E7CF3A}"/>
              </a:ext>
            </a:extLst>
          </p:cNvPr>
          <p:cNvSpPr txBox="1"/>
          <p:nvPr/>
        </p:nvSpPr>
        <p:spPr>
          <a:xfrm>
            <a:off x="3339483" y="5741080"/>
            <a:ext cx="5513033" cy="369332"/>
          </a:xfrm>
          <a:prstGeom prst="rect">
            <a:avLst/>
          </a:prstGeom>
          <a:noFill/>
        </p:spPr>
        <p:txBody>
          <a:bodyPr wrap="square" rtlCol="0">
            <a:spAutoFit/>
          </a:bodyPr>
          <a:lstStyle/>
          <a:p>
            <a:r>
              <a:rPr lang="en-US" dirty="0"/>
              <a:t>Sea and Land Breezes are examples of </a:t>
            </a:r>
            <a:r>
              <a:rPr lang="en-US" b="1" u="sng" dirty="0"/>
              <a:t>Thermal Wind</a:t>
            </a:r>
            <a:r>
              <a:rPr lang="en-US" b="1" dirty="0"/>
              <a:t>!</a:t>
            </a:r>
          </a:p>
        </p:txBody>
      </p:sp>
    </p:spTree>
    <p:extLst>
      <p:ext uri="{BB962C8B-B14F-4D97-AF65-F5344CB8AC3E}">
        <p14:creationId xmlns:p14="http://schemas.microsoft.com/office/powerpoint/2010/main" val="40901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1272</Words>
  <Application>Microsoft Office PowerPoint</Application>
  <PresentationFormat>Widescreen</PresentationFormat>
  <Paragraphs>210</Paragraphs>
  <Slides>36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Wind: Discussion</vt:lpstr>
      <vt:lpstr>Force: a quick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Geostrophic Wind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We’re not done yet…</vt:lpstr>
      <vt:lpstr>PowerPoint Presentation</vt:lpstr>
      <vt:lpstr>PowerPoint Presentation</vt:lpstr>
      <vt:lpstr>PowerPoint Presentation</vt:lpstr>
      <vt:lpstr>PowerPoint Presentation</vt:lpstr>
      <vt:lpstr>PowerPoint Presentation</vt:lpstr>
      <vt:lpstr>PowerPoint Presentation</vt:lpstr>
      <vt:lpstr>Surface vs Aloft Winds</vt:lpstr>
      <vt:lpstr>PowerPoint Presentation</vt:lpstr>
      <vt:lpstr>PowerPoint Presentation</vt:lpstr>
      <vt:lpstr>Valley Breeze</vt:lpstr>
      <vt:lpstr>Mountain Breeze</vt:lpstr>
      <vt:lpstr>Katabatic Winds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 Discussion</dc:title>
  <dc:creator>Joseph Knisely</dc:creator>
  <cp:lastModifiedBy>Joseph Knisely</cp:lastModifiedBy>
  <cp:revision>34</cp:revision>
  <dcterms:created xsi:type="dcterms:W3CDTF">2020-04-19T23:58:20Z</dcterms:created>
  <dcterms:modified xsi:type="dcterms:W3CDTF">2020-04-20T06:58:02Z</dcterms:modified>
</cp:coreProperties>
</file>