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0" r:id="rId4"/>
    <p:sldId id="258" r:id="rId5"/>
    <p:sldId id="261" r:id="rId6"/>
    <p:sldId id="262" r:id="rId7"/>
    <p:sldId id="268" r:id="rId8"/>
    <p:sldId id="267" r:id="rId9"/>
    <p:sldId id="264" r:id="rId10"/>
    <p:sldId id="269" r:id="rId11"/>
    <p:sldId id="265" r:id="rId12"/>
    <p:sldId id="266" r:id="rId13"/>
    <p:sldId id="263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hiDLg5zoC2X8kn1i7DJiI2Op9S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3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78AC6-FC08-4B64-B31C-29722D638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465E9-5D7E-4958-9B27-0EBB037BC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277163-0227-4EAC-BA1F-78BEDEA71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A9ACD-26B0-4FF0-A229-C729F8F71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9F3578-07C8-4D94-B50C-BDC557DD92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A7E5DE-BD3B-4146-9C48-A93B216A1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2026B-3035-43D4-89A3-1F965AF9F24D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83E061-A466-46D0-879B-E0598B112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384A47-F133-4474-B3F4-6591AC546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9968-AABB-4212-8D62-18CAEC779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6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735291" y="716436"/>
            <a:ext cx="9932709" cy="106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5400" dirty="0"/>
              <a:t>Discussion: Clouds &amp; Precipitation</a:t>
            </a:r>
            <a:endParaRPr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A03097-9243-44F3-A4E2-0AD25F81C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18994"/>
            <a:ext cx="9144000" cy="2938806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Lifting mechanism review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Warm vs Cold Clouds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Growth in Warm Clouds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Growth in Cold Clouds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Types of Precipitation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Hail formation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52;p10" descr="Image result for accretion and aggregation">
            <a:extLst>
              <a:ext uri="{FF2B5EF4-FFF2-40B4-BE49-F238E27FC236}">
                <a16:creationId xmlns:a16="http://schemas.microsoft.com/office/drawing/2014/main" id="{8E2A157B-3827-487C-97A6-AD1AF4B0CF3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16329"/>
          <a:stretch/>
        </p:blipFill>
        <p:spPr>
          <a:xfrm>
            <a:off x="1979825" y="891535"/>
            <a:ext cx="8232349" cy="50749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7960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"/>
          <p:cNvSpPr txBox="1">
            <a:spLocks noGrp="1"/>
          </p:cNvSpPr>
          <p:nvPr>
            <p:ph type="title"/>
          </p:nvPr>
        </p:nvSpPr>
        <p:spPr>
          <a:xfrm>
            <a:off x="838200" y="18857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Types of Precipitation</a:t>
            </a:r>
            <a:endParaRPr dirty="0"/>
          </a:p>
        </p:txBody>
      </p:sp>
      <p:sp>
        <p:nvSpPr>
          <p:cNvPr id="160" name="Google Shape;160;p11"/>
          <p:cNvSpPr txBox="1">
            <a:spLocks noGrp="1"/>
          </p:cNvSpPr>
          <p:nvPr>
            <p:ph type="body" idx="1"/>
          </p:nvPr>
        </p:nvSpPr>
        <p:spPr>
          <a:xfrm>
            <a:off x="706582" y="3935119"/>
            <a:ext cx="10647218" cy="2559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rPr lang="en-US" sz="2220" dirty="0"/>
              <a:t>A) Snow: stays frozen throughout the entire profile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rPr lang="en-US" sz="2220" dirty="0"/>
              <a:t>B) Sleet: may start out frozen, but enters a warmer layer where melting occurs, then enters a colder layer (below freezing) where freezing occurs before it hits surface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rPr lang="en-US" sz="2220" dirty="0"/>
              <a:t>C) Freezing rain: may start out frozen, but enters a warmer layer where melting occurs, then enters a cold layer at or near the surface where droplets cool, contact with surface causes freezing to occur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rPr lang="en-US" sz="2220" dirty="0"/>
              <a:t>D) Rain: may start out frozen, but melts as it falls due a warm atmosphere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endParaRPr sz="2220" dirty="0"/>
          </a:p>
        </p:txBody>
      </p:sp>
      <p:pic>
        <p:nvPicPr>
          <p:cNvPr id="161" name="Google Shape;161;p11" descr="Image result for temperature precipitation profi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3290" y="1325603"/>
            <a:ext cx="7393801" cy="227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DCD4FA0C-7060-4F2C-8900-006C2C5A8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100" y="471362"/>
            <a:ext cx="10591800" cy="591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7657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Hail formation</a:t>
            </a:r>
            <a:endParaRPr dirty="0"/>
          </a:p>
        </p:txBody>
      </p:sp>
      <p:sp>
        <p:nvSpPr>
          <p:cNvPr id="142" name="Google Shape;142;p9"/>
          <p:cNvSpPr txBox="1">
            <a:spLocks noGrp="1"/>
          </p:cNvSpPr>
          <p:nvPr>
            <p:ph type="body" idx="1"/>
          </p:nvPr>
        </p:nvSpPr>
        <p:spPr>
          <a:xfrm>
            <a:off x="5971308" y="1551714"/>
            <a:ext cx="5382491" cy="5248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Cold water freezes onto ice nuclei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Gets bounced around by the strong updraft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More water freezes onto hail stone, creating layers of ice </a:t>
            </a: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Eventually it gets heavy enough that gravity takes over</a:t>
            </a:r>
            <a:endParaRPr dirty="0"/>
          </a:p>
        </p:txBody>
      </p:sp>
      <p:pic>
        <p:nvPicPr>
          <p:cNvPr id="143" name="Google Shape;14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254" y="1952120"/>
            <a:ext cx="5129379" cy="4098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9" descr="Image result for hail sto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48757" y="3743882"/>
            <a:ext cx="1656152" cy="1240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9" descr="Image result for hail ston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99584" y="3743882"/>
            <a:ext cx="1842488" cy="1240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yellow, holding, brown, bear&#10;&#10;Description automatically generated">
            <a:extLst>
              <a:ext uri="{FF2B5EF4-FFF2-40B4-BE49-F238E27FC236}">
                <a16:creationId xmlns:a16="http://schemas.microsoft.com/office/drawing/2014/main" id="{6F9F1D0F-A059-4BE9-98B0-E3D16B01A4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3238" y="3370536"/>
            <a:ext cx="670561" cy="99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Lifting Mechanism Review</a:t>
            </a:r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body" idx="1"/>
          </p:nvPr>
        </p:nvSpPr>
        <p:spPr>
          <a:xfrm>
            <a:off x="464128" y="1690687"/>
            <a:ext cx="10515600" cy="4682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 dirty="0"/>
              <a:t>Lifting mechanisms allow parcels to move vertically through the atmosphere 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 dirty="0"/>
              <a:t>If the parcel becomes saturated due to lower temperatures, condensation will occur on condensation nuclei, liquid water will form, and subsequently clouds may start to form</a:t>
            </a:r>
            <a:endParaRPr dirty="0"/>
          </a:p>
          <a:p>
            <a:pPr marL="685800" lvl="1" indent="-8763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endParaRPr sz="2220"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 dirty="0"/>
              <a:t>Lifting Mechanisms:</a:t>
            </a:r>
            <a:endParaRPr dirty="0"/>
          </a:p>
          <a:p>
            <a:pPr marL="1371600" lvl="2" indent="-4572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Calibri"/>
              <a:buAutoNum type="arabicPeriod"/>
            </a:pPr>
            <a:r>
              <a:rPr lang="en-US" sz="1850" dirty="0"/>
              <a:t>Orographic lifting</a:t>
            </a:r>
            <a:endParaRPr dirty="0"/>
          </a:p>
          <a:p>
            <a:pPr marL="1371600" lvl="2" indent="-4572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Calibri"/>
              <a:buAutoNum type="arabicPeriod"/>
            </a:pPr>
            <a:r>
              <a:rPr lang="en-US" sz="1850" dirty="0"/>
              <a:t>Convergence</a:t>
            </a:r>
            <a:endParaRPr dirty="0"/>
          </a:p>
          <a:p>
            <a:pPr marL="1371600" lvl="2" indent="-4572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Calibri"/>
              <a:buAutoNum type="arabicPeriod"/>
            </a:pPr>
            <a:r>
              <a:rPr lang="en-US" sz="1850" dirty="0"/>
              <a:t>Convection</a:t>
            </a:r>
            <a:endParaRPr dirty="0"/>
          </a:p>
          <a:p>
            <a:pPr marL="1371600" lvl="2" indent="-4572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Calibri"/>
              <a:buAutoNum type="arabicPeriod"/>
            </a:pPr>
            <a:r>
              <a:rPr lang="en-US" sz="1850" dirty="0"/>
              <a:t>Frontal lifting</a:t>
            </a:r>
            <a:endParaRPr dirty="0"/>
          </a:p>
          <a:p>
            <a:pPr marL="914400" lvl="2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endParaRPr sz="1850"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 dirty="0"/>
              <a:t>After saturation, parcels will no longer follow the dry adiabatic lapse rate and will instead cool at the moist adiabatic lapse rate</a:t>
            </a:r>
            <a:endParaRPr dirty="0"/>
          </a:p>
          <a:p>
            <a:pPr marL="1143000" lvl="2" indent="-111125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endParaRPr sz="1850" dirty="0"/>
          </a:p>
        </p:txBody>
      </p:sp>
      <p:sp>
        <p:nvSpPr>
          <p:cNvPr id="110" name="Google Shape;110;p5"/>
          <p:cNvSpPr txBox="1"/>
          <p:nvPr/>
        </p:nvSpPr>
        <p:spPr>
          <a:xfrm>
            <a:off x="5910715" y="3451481"/>
            <a:ext cx="31311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Lifting mechs DON’T include conduction, advection, evaporation, updraft, orthographic, orthogonal, adiabatic,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etc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etc. </a:t>
            </a:r>
            <a:endParaRPr dirty="0"/>
          </a:p>
        </p:txBody>
      </p:sp>
      <p:sp>
        <p:nvSpPr>
          <p:cNvPr id="112" name="Google Shape;112;p5"/>
          <p:cNvSpPr txBox="1"/>
          <p:nvPr/>
        </p:nvSpPr>
        <p:spPr>
          <a:xfrm>
            <a:off x="8432206" y="4966909"/>
            <a:ext cx="2895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 map projection!!!!!</a:t>
            </a:r>
            <a:endParaRPr/>
          </a:p>
        </p:txBody>
      </p:sp>
      <p:cxnSp>
        <p:nvCxnSpPr>
          <p:cNvPr id="113" name="Google Shape;113;p5"/>
          <p:cNvCxnSpPr/>
          <p:nvPr/>
        </p:nvCxnSpPr>
        <p:spPr>
          <a:xfrm rot="10800000">
            <a:off x="7202653" y="4530151"/>
            <a:ext cx="1229553" cy="59798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6" descr="Image result for orographic lift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7076" y="171253"/>
            <a:ext cx="4886620" cy="325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6" descr="Image result for convergence mechanis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96088" y="142973"/>
            <a:ext cx="4637200" cy="3257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6" descr="Image result for frontal lift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55424" y="3486871"/>
            <a:ext cx="3278220" cy="3284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6" descr="Image result for convecti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96088" y="3559404"/>
            <a:ext cx="4207497" cy="3155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D40BE6A-7472-4452-9D27-D6BFC0D83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213" y="528638"/>
            <a:ext cx="5157787" cy="823912"/>
          </a:xfrm>
        </p:spPr>
        <p:txBody>
          <a:bodyPr/>
          <a:lstStyle/>
          <a:p>
            <a:r>
              <a:rPr lang="en-US" dirty="0"/>
              <a:t>Warm Clouds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4204F91-EFAC-4F9B-B65A-659C82CA3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8212" y="1695450"/>
            <a:ext cx="5157787" cy="4103688"/>
          </a:xfrm>
        </p:spPr>
        <p:txBody>
          <a:bodyPr>
            <a:normAutofit/>
          </a:bodyPr>
          <a:lstStyle/>
          <a:p>
            <a:r>
              <a:rPr lang="en-US" dirty="0"/>
              <a:t>Temperatures everywhere above freezing (T&gt;0°C)</a:t>
            </a:r>
          </a:p>
          <a:p>
            <a:r>
              <a:rPr lang="en-US" dirty="0"/>
              <a:t>Contain exclusively liquid water droplets &amp; water vapor</a:t>
            </a:r>
          </a:p>
          <a:p>
            <a:r>
              <a:rPr lang="en-US" dirty="0"/>
              <a:t>Droplets grow through collision and coalescence</a:t>
            </a:r>
          </a:p>
          <a:p>
            <a:r>
              <a:rPr lang="en-US" dirty="0"/>
              <a:t>Example: Fair-weather cumulus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FF1BE83-113A-4375-8ED0-8F146D52CF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0625" y="528638"/>
            <a:ext cx="5183188" cy="823912"/>
          </a:xfrm>
        </p:spPr>
        <p:txBody>
          <a:bodyPr/>
          <a:lstStyle/>
          <a:p>
            <a:r>
              <a:rPr lang="en-US" dirty="0"/>
              <a:t>Cold Clouds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2E4017D-8989-49A6-A24F-7EAB8B1F88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0625" y="1695450"/>
            <a:ext cx="5183188" cy="4545094"/>
          </a:xfrm>
        </p:spPr>
        <p:txBody>
          <a:bodyPr>
            <a:normAutofit/>
          </a:bodyPr>
          <a:lstStyle/>
          <a:p>
            <a:r>
              <a:rPr lang="en-US" dirty="0"/>
              <a:t>Parts of cloud are below freezing</a:t>
            </a:r>
          </a:p>
          <a:p>
            <a:r>
              <a:rPr lang="en-US" dirty="0"/>
              <a:t>Contain liquid water, water vapor, </a:t>
            </a:r>
            <a:r>
              <a:rPr lang="en-US" b="1" dirty="0"/>
              <a:t>supercooled</a:t>
            </a:r>
            <a:r>
              <a:rPr lang="en-US" dirty="0"/>
              <a:t> droplets, and ice crystals</a:t>
            </a:r>
          </a:p>
          <a:p>
            <a:r>
              <a:rPr lang="en-US" dirty="0"/>
              <a:t>Ice crystals grow through Bergeron Process, accretion/aggregation</a:t>
            </a:r>
          </a:p>
          <a:p>
            <a:r>
              <a:rPr lang="en-US" dirty="0"/>
              <a:t>Examples: cirrus, cumulonimbus</a:t>
            </a:r>
          </a:p>
        </p:txBody>
      </p:sp>
    </p:spTree>
    <p:extLst>
      <p:ext uri="{BB962C8B-B14F-4D97-AF65-F5344CB8AC3E}">
        <p14:creationId xmlns:p14="http://schemas.microsoft.com/office/powerpoint/2010/main" val="1891181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How does </a:t>
            </a:r>
            <a:r>
              <a:rPr lang="en-US" dirty="0" err="1"/>
              <a:t>precip</a:t>
            </a:r>
            <a:r>
              <a:rPr lang="en-US" dirty="0"/>
              <a:t> form in Warm Clouds?</a:t>
            </a:r>
            <a:endParaRPr dirty="0"/>
          </a:p>
        </p:txBody>
      </p:sp>
      <p:pic>
        <p:nvPicPr>
          <p:cNvPr id="127" name="Google Shape;127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801557"/>
            <a:ext cx="4461438" cy="425121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7"/>
          <p:cNvSpPr txBox="1"/>
          <p:nvPr/>
        </p:nvSpPr>
        <p:spPr>
          <a:xfrm>
            <a:off x="6096000" y="1801557"/>
            <a:ext cx="4716379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 cloud process: happens primarily in the summer and tropics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Tiny droplets form on cloud condensation nuclei (CCNs)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Tiny droplets ride updrafts and collect more water as they rise and fall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get big enough that gravity will take over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"/>
          <p:cNvSpPr txBox="1">
            <a:spLocks noGrp="1"/>
          </p:cNvSpPr>
          <p:nvPr>
            <p:ph type="title"/>
          </p:nvPr>
        </p:nvSpPr>
        <p:spPr>
          <a:xfrm>
            <a:off x="838200" y="-4493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Collision / Coalescence </a:t>
            </a:r>
            <a:endParaRPr/>
          </a:p>
        </p:txBody>
      </p:sp>
      <p:sp>
        <p:nvSpPr>
          <p:cNvPr id="134" name="Google Shape;134;p8"/>
          <p:cNvSpPr txBox="1">
            <a:spLocks noGrp="1"/>
          </p:cNvSpPr>
          <p:nvPr>
            <p:ph type="body" idx="1"/>
          </p:nvPr>
        </p:nvSpPr>
        <p:spPr>
          <a:xfrm>
            <a:off x="3879130" y="2747913"/>
            <a:ext cx="6886280" cy="3942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400" dirty="0"/>
              <a:t>Water must first condense onto an aerosol particle (Cloud Condensation Nuclei)</a:t>
            </a:r>
            <a:endParaRPr sz="2400"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dirty="0"/>
              <a:t>Examples: soot, pollen, salt, dust, etc.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400" dirty="0"/>
              <a:t>Droplet then collides and coalesce with smaller droplets (due to updrafts), becoming larger</a:t>
            </a:r>
            <a:endParaRPr sz="24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400" dirty="0"/>
              <a:t>Occasionally, the larger droplet will break apart, forming smaller droplets</a:t>
            </a:r>
            <a:endParaRPr sz="24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400" dirty="0"/>
              <a:t>Droplets then collide with smaller droplets, process continues until the droplets become heavy enough (no longer supported by the updraft) and rain out (gravity takes over)</a:t>
            </a:r>
            <a:endParaRPr sz="2400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 dirty="0"/>
          </a:p>
        </p:txBody>
      </p:sp>
      <p:pic>
        <p:nvPicPr>
          <p:cNvPr id="135" name="Google Shape;135;p8" descr="Image result for collision and coalescence proces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597026"/>
            <a:ext cx="2245108" cy="4244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8" descr="Image result for cloud condensation nucle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1503" y="728203"/>
            <a:ext cx="7333981" cy="201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2DB7D655-A66F-4220-A27C-1A9AA98D643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024" y="593650"/>
            <a:ext cx="4854033" cy="468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Macintosh HD:Applications:Microsoft Office 2004:Office:PPT_IB_SupportFiles:Images:89275_CH01_FIG10.jpg">
            <a:extLst>
              <a:ext uri="{FF2B5EF4-FFF2-40B4-BE49-F238E27FC236}">
                <a16:creationId xmlns:a16="http://schemas.microsoft.com/office/drawing/2014/main" id="{40BBB778-772E-461F-9FAA-BECAD81A0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4252" y="2912882"/>
            <a:ext cx="6894881" cy="348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59A539-DE39-45F9-9BEF-85F42B00D732}"/>
              </a:ext>
            </a:extLst>
          </p:cNvPr>
          <p:cNvSpPr txBox="1"/>
          <p:nvPr/>
        </p:nvSpPr>
        <p:spPr>
          <a:xfrm>
            <a:off x="6693031" y="810705"/>
            <a:ext cx="451543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Examples of aerosols which may form cloud condensation nuclei</a:t>
            </a:r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650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74A95-A316-4327-A6C4-798E39336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cold clouds?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F0973-B561-4E23-B0A6-E2437F6A2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3913" y="1825625"/>
            <a:ext cx="6319887" cy="4351338"/>
          </a:xfrm>
        </p:spPr>
        <p:txBody>
          <a:bodyPr>
            <a:normAutofit/>
          </a:bodyPr>
          <a:lstStyle/>
          <a:p>
            <a:r>
              <a:rPr lang="en-US" sz="2400" dirty="0"/>
              <a:t>A single mixed-phase cloud can contain multiple forms of water, depending on altitude</a:t>
            </a:r>
          </a:p>
          <a:p>
            <a:r>
              <a:rPr lang="en-US" sz="2400" dirty="0"/>
              <a:t>Between 0 and -40 °C, water exists as vapor, ice crystals, and </a:t>
            </a:r>
            <a:r>
              <a:rPr lang="en-US" sz="2400" b="1" dirty="0"/>
              <a:t>supercooled</a:t>
            </a:r>
            <a:r>
              <a:rPr lang="en-US" sz="2400" dirty="0"/>
              <a:t> droplets</a:t>
            </a:r>
          </a:p>
          <a:p>
            <a:r>
              <a:rPr lang="en-US" sz="2400" dirty="0"/>
              <a:t>Supercooled droplets will persist until they form an ice crystal (homogeneous nucleation) or come in contact with an ice nucleus (similar to CCN) </a:t>
            </a:r>
          </a:p>
          <a:p>
            <a:r>
              <a:rPr lang="en-US" sz="2400" dirty="0"/>
              <a:t>Below -40 °C, only ice crystals exist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505CB1-739D-41F7-89CB-79BD21C08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7656"/>
            <a:ext cx="4637988" cy="433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91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>
            <a:extLst>
              <a:ext uri="{FF2B5EF4-FFF2-40B4-BE49-F238E27FC236}">
                <a16:creationId xmlns:a16="http://schemas.microsoft.com/office/drawing/2014/main" id="{D964A5A5-A062-4414-8305-FD9281593E7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8412" y="1772693"/>
            <a:ext cx="3633024" cy="448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2866000-C26A-440E-8DB2-33E5CE773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12" y="439836"/>
            <a:ext cx="9785023" cy="1090596"/>
          </a:xfrm>
        </p:spPr>
        <p:txBody>
          <a:bodyPr>
            <a:normAutofit/>
          </a:bodyPr>
          <a:lstStyle/>
          <a:p>
            <a:r>
              <a:rPr lang="en-US" sz="4000" dirty="0"/>
              <a:t>Bergeron Process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C1E0A3F-F546-4ADB-9ED5-7E5B140A23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260" y="662886"/>
            <a:ext cx="4441175" cy="17350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F32932-8936-435A-B463-FE533D46FB8D}"/>
              </a:ext>
            </a:extLst>
          </p:cNvPr>
          <p:cNvSpPr txBox="1"/>
          <p:nvPr/>
        </p:nvSpPr>
        <p:spPr>
          <a:xfrm>
            <a:off x="5401559" y="2705493"/>
            <a:ext cx="57503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Saturation water vapor pressure over ice is less than saturation water vapor pressure over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other words, water vapor will more readily deposit on ice than condense on liquid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 vapor deposits on ice, it evaporates from droplets. In short, ice crystals steal water from liquid droplets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609</Words>
  <Application>Microsoft Office PowerPoint</Application>
  <PresentationFormat>Widescreen</PresentationFormat>
  <Paragraphs>68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Discussion: Clouds &amp; Precipitation</vt:lpstr>
      <vt:lpstr>Lifting Mechanism Review</vt:lpstr>
      <vt:lpstr>PowerPoint Presentation</vt:lpstr>
      <vt:lpstr>PowerPoint Presentation</vt:lpstr>
      <vt:lpstr>How does precip form in Warm Clouds?</vt:lpstr>
      <vt:lpstr>Collision / Coalescence </vt:lpstr>
      <vt:lpstr>PowerPoint Presentation</vt:lpstr>
      <vt:lpstr>What about cold clouds?</vt:lpstr>
      <vt:lpstr>Bergeron Process</vt:lpstr>
      <vt:lpstr>PowerPoint Presentation</vt:lpstr>
      <vt:lpstr>Types of Precipitation</vt:lpstr>
      <vt:lpstr>PowerPoint Presentation</vt:lpstr>
      <vt:lpstr>Hail 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Discussion: Precipitation</dc:title>
  <dc:creator>Justin Hicks</dc:creator>
  <cp:lastModifiedBy>Joseph Knisely</cp:lastModifiedBy>
  <cp:revision>14</cp:revision>
  <dcterms:created xsi:type="dcterms:W3CDTF">2018-10-24T03:10:56Z</dcterms:created>
  <dcterms:modified xsi:type="dcterms:W3CDTF">2020-04-20T03:53:56Z</dcterms:modified>
</cp:coreProperties>
</file>