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865" r:id="rId3"/>
    <p:sldId id="920" r:id="rId4"/>
    <p:sldId id="879" r:id="rId5"/>
    <p:sldId id="868" r:id="rId6"/>
    <p:sldId id="877" r:id="rId7"/>
    <p:sldId id="886" r:id="rId8"/>
    <p:sldId id="300" r:id="rId9"/>
    <p:sldId id="301" r:id="rId10"/>
    <p:sldId id="302" r:id="rId11"/>
    <p:sldId id="303" r:id="rId12"/>
    <p:sldId id="304" r:id="rId13"/>
    <p:sldId id="887" r:id="rId14"/>
    <p:sldId id="869" r:id="rId15"/>
    <p:sldId id="883" r:id="rId16"/>
    <p:sldId id="882" r:id="rId17"/>
    <p:sldId id="796" r:id="rId18"/>
    <p:sldId id="881" r:id="rId19"/>
    <p:sldId id="818" r:id="rId20"/>
    <p:sldId id="880" r:id="rId21"/>
    <p:sldId id="8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41845-F45F-4CBC-AB32-331869F1B91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A0AE9-8B6E-4968-821E-F4B603E17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0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ACCC6-E4C1-42C9-8D96-6449CA9F6200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30250"/>
            <a:ext cx="6400800" cy="3600450"/>
          </a:xfrm>
          <a:solidFill>
            <a:srgbClr val="FFFFFF"/>
          </a:solidFill>
          <a:ln/>
        </p:spPr>
      </p:sp>
      <p:sp>
        <p:nvSpPr>
          <p:cNvPr id="36868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3112" cy="4235450"/>
          </a:xfrm>
          <a:noFill/>
          <a:ln/>
        </p:spPr>
        <p:txBody>
          <a:bodyPr wrap="none" lIns="86741" tIns="43371" rIns="86741" bIns="43371" anchor="ctr"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07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F5567-4107-473E-9189-5E1D5C40C912}" type="slidenum">
              <a:rPr lang="en-US" smtClean="0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30250"/>
            <a:ext cx="6400800" cy="3600450"/>
          </a:xfrm>
          <a:solidFill>
            <a:srgbClr val="FFFFFF"/>
          </a:solidFill>
          <a:ln/>
        </p:spPr>
      </p:sp>
      <p:sp>
        <p:nvSpPr>
          <p:cNvPr id="2355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3112" cy="4235450"/>
          </a:xfrm>
          <a:noFill/>
          <a:ln/>
        </p:spPr>
        <p:txBody>
          <a:bodyPr wrap="none" lIns="86741" tIns="43371" rIns="86741" bIns="43371" anchor="ctr"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0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F5567-4107-473E-9189-5E1D5C40C912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30250"/>
            <a:ext cx="6400800" cy="3600450"/>
          </a:xfrm>
          <a:solidFill>
            <a:srgbClr val="FFFFFF"/>
          </a:solidFill>
          <a:ln/>
        </p:spPr>
      </p:sp>
      <p:sp>
        <p:nvSpPr>
          <p:cNvPr id="2355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3112" cy="4235450"/>
          </a:xfrm>
          <a:noFill/>
          <a:ln/>
        </p:spPr>
        <p:txBody>
          <a:bodyPr wrap="none" lIns="86741" tIns="43371" rIns="86741" bIns="43371" anchor="ctr"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5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43D5-6046-466A-93C5-973B89AF9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B4979-A97F-482C-AC06-A3AE91E39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C36A4-5888-4A5E-869C-D5964993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83B-EC1F-403B-9C06-38F55146EF0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1F277-4955-44B8-AE9D-3853DBC6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E0F78-F3AF-4D98-A9CD-561BE856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5E89-C7F1-408D-B92B-AF138FAF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8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9834-0846-4DDF-9612-B8A2540C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B86A2-D77E-4060-B76D-4E876E8C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17B81-4B41-48BE-B69A-8068DA75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83B-EC1F-403B-9C06-38F55146EF0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AC93A-26FD-424F-954D-20B2B9AB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01B9-C4EA-417D-9C7B-CF5192B4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5E89-C7F1-408D-B92B-AF138FAF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77D35B-42A3-46B7-8A0E-B935B0659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6B7BA-2F19-4112-B9E4-CC8E49013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F1A80-2E44-4D5A-BBEA-FC7997DF7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83B-EC1F-403B-9C06-38F55146EF0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13F52-4A58-457B-ABB2-3B263ABB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9D348-AA5F-49BD-9786-E7F275B1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5E89-C7F1-408D-B92B-AF138FAF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4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4F010-8FA4-47F2-89FE-97E88E0D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E2196-72DD-4554-A261-AB6ED868A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A9811-A65E-4727-9514-F42699EBA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83B-EC1F-403B-9C06-38F55146EF0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16855-C1D4-4C4B-A782-7D5849B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5E0A7-450E-4D73-9CC2-3692277B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5E89-C7F1-408D-B92B-AF138FAF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3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6CC2-3223-4FA9-B2CD-6D7F955B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4CDE8-D163-43B2-997F-F527EE384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C8F85-FBB2-47C2-BAB0-D31B78EF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83B-EC1F-403B-9C06-38F55146EF0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9D185-46F0-4BB9-A088-5E25ABE4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B9EA2-4575-4316-A8BA-7BC2B6FC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5E89-C7F1-408D-B92B-AF138FAF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5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2010-06EA-42EA-BFA3-348328B5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7A9A2-356E-48E5-93DE-223A4F6B8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C8E30-AF62-4E0C-BDCC-6C298A424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F29E2-5EA1-4523-B859-74A3E534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83B-EC1F-403B-9C06-38F55146EF0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4093D-E145-4F03-BFBF-86F52E7D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DECB6-0D26-42C5-A235-1DE28859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5E89-C7F1-408D-B92B-AF138FAF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6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42E4-0795-4E1E-8A4E-6C9BE1A0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DCA24-9CC5-4B26-AACE-555DA4493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A7E2B-5658-4F0D-A768-E8A5B2F2F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459D5-2270-4D59-966F-353F61237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DF411-34C8-4394-8DD6-2DBBA58BE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B3862-579D-4366-80F3-D96AB9074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83B-EC1F-403B-9C06-38F55146EF0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350CEB-8017-43CD-9344-D99CB344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5DC37-4DA4-4BAF-AA36-63893037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5E89-C7F1-408D-B92B-AF138FAF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3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31F36-D21C-4811-AC6F-4A37E9C5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D1ACC-B11F-4AE0-A359-99D7E9F1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83B-EC1F-403B-9C06-38F55146EF0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6F0C2-2828-451B-AE26-C3408EEC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DFC57-24BB-4EF9-BEBD-BAE52E74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5E89-C7F1-408D-B92B-AF138FAF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1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03BB3-E1F6-4C99-AEA0-8EDFF364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83B-EC1F-403B-9C06-38F55146EF0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2582A7-B692-4754-B289-E15E533F7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F5B08-ABD9-4F85-8879-E6A5E406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5E89-C7F1-408D-B92B-AF138FAF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5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C794B-F2A4-4F97-853E-9334496E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FAC14-9EEE-47B4-A39D-06CF7B333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CD92D-5D12-486E-AB47-3B69C47D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194F8-A0B0-4E4A-82FB-6E9ABBA0C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83B-EC1F-403B-9C06-38F55146EF0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FA85F-9853-4C9E-9689-6152B41C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C2DD1-5851-41BB-B278-07E5B942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5E89-C7F1-408D-B92B-AF138FAF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54D98-E6A5-4D1E-8B4E-4F98C033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05234-C3B8-4446-9A54-A7120B65E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32A01-BB1A-4EC2-9EB7-314F06A4D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7910C-5EDD-48AD-8C90-1EA83C16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D83B-EC1F-403B-9C06-38F55146EF0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B61D8-7DBA-4267-8491-ED4A9F5B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EF443-EB65-42E0-80D3-102251BC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5E89-C7F1-408D-B92B-AF138FAF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5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971154-65DB-4185-ABF2-9C323179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B5C84-EEDE-43CC-B1F8-5D3912DC2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1EDC8-0A6B-4B30-83A5-64C4F213A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7D83B-EC1F-403B-9C06-38F55146EF0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28B64-72F1-4DBD-B733-EC108B3E9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9D03D-2114-4603-B61A-BC6DAA632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05E89-C7F1-408D-B92B-AF138FAF8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.nullschool.net/" TargetMode="External"/><Relationship Id="rId2" Type="http://schemas.openxmlformats.org/officeDocument/2006/relationships/hyperlink" Target="http://wowzahttp.cengage.com/digital-production/earthscience/global_circulation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7024-F634-4E16-AE7A-97A08A1D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Wind Systems &amp; General Circulations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18E3C-8584-40D9-8E41-4940634E8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028"/>
            <a:ext cx="10515600" cy="4885893"/>
          </a:xfrm>
        </p:spPr>
        <p:txBody>
          <a:bodyPr>
            <a:normAutofit/>
          </a:bodyPr>
          <a:lstStyle/>
          <a:p>
            <a:r>
              <a:rPr lang="en-US" dirty="0"/>
              <a:t>Single Cell Model</a:t>
            </a:r>
          </a:p>
          <a:p>
            <a:r>
              <a:rPr lang="en-US" dirty="0"/>
              <a:t>Three Cell Model</a:t>
            </a:r>
          </a:p>
          <a:p>
            <a:pPr lvl="1"/>
            <a:r>
              <a:rPr lang="en-US" dirty="0"/>
              <a:t>Hadley (Equator to 30° latitude)</a:t>
            </a:r>
          </a:p>
          <a:p>
            <a:pPr lvl="1"/>
            <a:r>
              <a:rPr lang="en-US" dirty="0" err="1"/>
              <a:t>Ferrel</a:t>
            </a:r>
            <a:r>
              <a:rPr lang="en-US" dirty="0"/>
              <a:t> (30° to 60° latitude)</a:t>
            </a:r>
          </a:p>
          <a:p>
            <a:pPr lvl="1"/>
            <a:r>
              <a:rPr lang="en-US" dirty="0"/>
              <a:t>Polar (60° to 90° latitude)</a:t>
            </a:r>
          </a:p>
          <a:p>
            <a:r>
              <a:rPr lang="en-US" dirty="0"/>
              <a:t>Jet Streams</a:t>
            </a:r>
          </a:p>
          <a:p>
            <a:r>
              <a:rPr lang="en-US" dirty="0"/>
              <a:t>Surface level Pressures</a:t>
            </a:r>
          </a:p>
          <a:p>
            <a:r>
              <a:rPr lang="en-US" dirty="0"/>
              <a:t>Indian Monsoon</a:t>
            </a:r>
          </a:p>
          <a:p>
            <a:r>
              <a:rPr lang="en-US" dirty="0"/>
              <a:t>Ekman Transport</a:t>
            </a:r>
          </a:p>
          <a:p>
            <a:r>
              <a:rPr lang="en-US" dirty="0"/>
              <a:t>ENSO (El Nino/Southern Oscillation)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6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22AFC-4C64-4F30-A22E-5FBF4403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8313-9185-42E7-A31C-C21E7CD76F64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Chord 2">
            <a:extLst>
              <a:ext uri="{FF2B5EF4-FFF2-40B4-BE49-F238E27FC236}">
                <a16:creationId xmlns:a16="http://schemas.microsoft.com/office/drawing/2014/main" id="{E6C6623D-DE6D-4777-AD1C-6ABD7A52FD15}"/>
              </a:ext>
            </a:extLst>
          </p:cNvPr>
          <p:cNvSpPr/>
          <p:nvPr/>
        </p:nvSpPr>
        <p:spPr>
          <a:xfrm>
            <a:off x="261827" y="640698"/>
            <a:ext cx="5818909" cy="5597236"/>
          </a:xfrm>
          <a:prstGeom prst="chord">
            <a:avLst>
              <a:gd name="adj1" fmla="val 2700000"/>
              <a:gd name="adj2" fmla="val 2031822"/>
            </a:avLst>
          </a:prstGeom>
          <a:gradFill>
            <a:gsLst>
              <a:gs pos="0">
                <a:srgbClr val="00B0F0"/>
              </a:gs>
              <a:gs pos="52000">
                <a:srgbClr val="FD4981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FD595B-E064-4067-8756-8438F5BFA057}"/>
              </a:ext>
            </a:extLst>
          </p:cNvPr>
          <p:cNvCxnSpPr/>
          <p:nvPr/>
        </p:nvCxnSpPr>
        <p:spPr>
          <a:xfrm>
            <a:off x="261827" y="3514725"/>
            <a:ext cx="5818909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0CF788-1BC1-4192-80B7-E2A14ED6285F}"/>
              </a:ext>
            </a:extLst>
          </p:cNvPr>
          <p:cNvCxnSpPr/>
          <p:nvPr/>
        </p:nvCxnSpPr>
        <p:spPr>
          <a:xfrm flipV="1">
            <a:off x="3240554" y="292661"/>
            <a:ext cx="0" cy="371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EE66FC-4432-4A6A-A320-7D62E11663A9}"/>
              </a:ext>
            </a:extLst>
          </p:cNvPr>
          <p:cNvCxnSpPr/>
          <p:nvPr/>
        </p:nvCxnSpPr>
        <p:spPr>
          <a:xfrm flipV="1">
            <a:off x="3129712" y="6263961"/>
            <a:ext cx="0" cy="371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8C6D714-0EA7-4DF0-B5A0-374149BAB176}"/>
              </a:ext>
            </a:extLst>
          </p:cNvPr>
          <p:cNvSpPr txBox="1"/>
          <p:nvPr/>
        </p:nvSpPr>
        <p:spPr>
          <a:xfrm>
            <a:off x="5985168" y="204188"/>
            <a:ext cx="620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does the single cell model become the three cell model?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D4AA5A-00FB-4FD0-BF16-AD6A7AA23613}"/>
              </a:ext>
            </a:extLst>
          </p:cNvPr>
          <p:cNvSpPr txBox="1"/>
          <p:nvPr/>
        </p:nvSpPr>
        <p:spPr>
          <a:xfrm>
            <a:off x="7467599" y="774104"/>
            <a:ext cx="446257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Tropics:</a:t>
            </a:r>
            <a:r>
              <a:rPr lang="en-US" sz="2000" dirty="0"/>
              <a:t> Hadley Cell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Thermally direct (i.e. rising where it is hot; convection)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Rising motion at/near equator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Low pressure at surface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Air hits max height and starts to travel poleward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Air begins to deflect (right in NH, left in SH)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Winds aloft reach geostrophic balance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Winds can’t travel any further north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Air will sink near midlatitudes (high pressure)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Return flow to equator, producing </a:t>
            </a:r>
            <a:r>
              <a:rPr lang="en-US" sz="2000" b="1" dirty="0"/>
              <a:t>trade winds (easterlies)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F04C78-6A87-4419-B172-1C0733EEA7FB}"/>
              </a:ext>
            </a:extLst>
          </p:cNvPr>
          <p:cNvSpPr txBox="1"/>
          <p:nvPr/>
        </p:nvSpPr>
        <p:spPr>
          <a:xfrm>
            <a:off x="2686661" y="0"/>
            <a:ext cx="57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FC53A90-5B2B-4C22-8850-95434827465F}"/>
              </a:ext>
            </a:extLst>
          </p:cNvPr>
          <p:cNvSpPr/>
          <p:nvPr/>
        </p:nvSpPr>
        <p:spPr>
          <a:xfrm>
            <a:off x="3014539" y="359660"/>
            <a:ext cx="474173" cy="143747"/>
          </a:xfrm>
          <a:custGeom>
            <a:avLst/>
            <a:gdLst>
              <a:gd name="connsiteX0" fmla="*/ 0 w 474173"/>
              <a:gd name="connsiteY0" fmla="*/ 131928 h 143747"/>
              <a:gd name="connsiteX1" fmla="*/ 464024 w 474173"/>
              <a:gd name="connsiteY1" fmla="*/ 131928 h 143747"/>
              <a:gd name="connsiteX2" fmla="*/ 300251 w 474173"/>
              <a:gd name="connsiteY2" fmla="*/ 9098 h 143747"/>
              <a:gd name="connsiteX3" fmla="*/ 68239 w 474173"/>
              <a:gd name="connsiteY3" fmla="*/ 9098 h 143747"/>
              <a:gd name="connsiteX4" fmla="*/ 68239 w 474173"/>
              <a:gd name="connsiteY4" fmla="*/ 9098 h 143747"/>
              <a:gd name="connsiteX5" fmla="*/ 68239 w 474173"/>
              <a:gd name="connsiteY5" fmla="*/ 9098 h 14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173" h="143747">
                <a:moveTo>
                  <a:pt x="0" y="131928"/>
                </a:moveTo>
                <a:cubicBezTo>
                  <a:pt x="206991" y="142164"/>
                  <a:pt x="413982" y="152400"/>
                  <a:pt x="464024" y="131928"/>
                </a:cubicBezTo>
                <a:cubicBezTo>
                  <a:pt x="514066" y="111456"/>
                  <a:pt x="366215" y="29570"/>
                  <a:pt x="300251" y="9098"/>
                </a:cubicBezTo>
                <a:cubicBezTo>
                  <a:pt x="234287" y="-11374"/>
                  <a:pt x="68239" y="9098"/>
                  <a:pt x="68239" y="9098"/>
                </a:cubicBezTo>
                <a:lnTo>
                  <a:pt x="68239" y="9098"/>
                </a:lnTo>
                <a:lnTo>
                  <a:pt x="68239" y="9098"/>
                </a:ln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C7D981F-4559-4D1C-B18A-A4471CB2F708}"/>
              </a:ext>
            </a:extLst>
          </p:cNvPr>
          <p:cNvCxnSpPr>
            <a:cxnSpLocks/>
          </p:cNvCxnSpPr>
          <p:nvPr/>
        </p:nvCxnSpPr>
        <p:spPr>
          <a:xfrm>
            <a:off x="6226628" y="3595913"/>
            <a:ext cx="8287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891321-300D-41C5-84D5-85CEEE318D93}"/>
              </a:ext>
            </a:extLst>
          </p:cNvPr>
          <p:cNvCxnSpPr>
            <a:cxnSpLocks/>
          </p:cNvCxnSpPr>
          <p:nvPr/>
        </p:nvCxnSpPr>
        <p:spPr>
          <a:xfrm>
            <a:off x="1370058" y="5615668"/>
            <a:ext cx="362648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9CF106-3B20-4F3F-8205-9268A5F154F8}"/>
              </a:ext>
            </a:extLst>
          </p:cNvPr>
          <p:cNvCxnSpPr>
            <a:cxnSpLocks/>
          </p:cNvCxnSpPr>
          <p:nvPr/>
        </p:nvCxnSpPr>
        <p:spPr>
          <a:xfrm>
            <a:off x="506596" y="2329996"/>
            <a:ext cx="528460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C9FB38-86A5-4D50-9A14-6F3E582E965C}"/>
              </a:ext>
            </a:extLst>
          </p:cNvPr>
          <p:cNvCxnSpPr>
            <a:cxnSpLocks/>
          </p:cNvCxnSpPr>
          <p:nvPr/>
        </p:nvCxnSpPr>
        <p:spPr>
          <a:xfrm>
            <a:off x="562779" y="4637768"/>
            <a:ext cx="5228421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46FE4D6-433E-4020-A092-30C9D07951F7}"/>
              </a:ext>
            </a:extLst>
          </p:cNvPr>
          <p:cNvCxnSpPr>
            <a:cxnSpLocks/>
          </p:cNvCxnSpPr>
          <p:nvPr/>
        </p:nvCxnSpPr>
        <p:spPr>
          <a:xfrm>
            <a:off x="1370058" y="1239610"/>
            <a:ext cx="362648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84E39A-3458-4339-B47C-19DF7E1F82DF}"/>
              </a:ext>
            </a:extLst>
          </p:cNvPr>
          <p:cNvSpPr txBox="1"/>
          <p:nvPr/>
        </p:nvSpPr>
        <p:spPr>
          <a:xfrm>
            <a:off x="684395" y="2754086"/>
            <a:ext cx="200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Tropics (Hadley)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936969-6DBA-4565-80FA-8C28FFE61046}"/>
              </a:ext>
            </a:extLst>
          </p:cNvPr>
          <p:cNvSpPr txBox="1"/>
          <p:nvPr/>
        </p:nvSpPr>
        <p:spPr>
          <a:xfrm>
            <a:off x="661052" y="3862744"/>
            <a:ext cx="200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Tropics (Hadley)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8A2E2B-2201-4A51-A67F-68CF4983A141}"/>
              </a:ext>
            </a:extLst>
          </p:cNvPr>
          <p:cNvSpPr txBox="1"/>
          <p:nvPr/>
        </p:nvSpPr>
        <p:spPr>
          <a:xfrm>
            <a:off x="1127447" y="4932913"/>
            <a:ext cx="24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Midlatitudes (Ferrel)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8269FC-1337-48D2-86CD-4A2443A40668}"/>
              </a:ext>
            </a:extLst>
          </p:cNvPr>
          <p:cNvSpPr txBox="1"/>
          <p:nvPr/>
        </p:nvSpPr>
        <p:spPr>
          <a:xfrm>
            <a:off x="1122576" y="1688135"/>
            <a:ext cx="24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Midlatitudes (Ferrel)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BFDFFA-EE89-41E7-AEFA-5B5AAF6573FA}"/>
              </a:ext>
            </a:extLst>
          </p:cNvPr>
          <p:cNvSpPr txBox="1"/>
          <p:nvPr/>
        </p:nvSpPr>
        <p:spPr>
          <a:xfrm>
            <a:off x="2349552" y="851425"/>
            <a:ext cx="24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C0ECDA-AA1F-421E-8DF7-484092E29586}"/>
              </a:ext>
            </a:extLst>
          </p:cNvPr>
          <p:cNvSpPr txBox="1"/>
          <p:nvPr/>
        </p:nvSpPr>
        <p:spPr>
          <a:xfrm>
            <a:off x="2349552" y="5692071"/>
            <a:ext cx="24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E447BD8-2C05-42EA-BD70-37DF8A878703}"/>
              </a:ext>
            </a:extLst>
          </p:cNvPr>
          <p:cNvCxnSpPr>
            <a:cxnSpLocks/>
          </p:cNvCxnSpPr>
          <p:nvPr/>
        </p:nvCxnSpPr>
        <p:spPr>
          <a:xfrm>
            <a:off x="6226628" y="3421743"/>
            <a:ext cx="8287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4980A8-DAC8-47B3-BCA7-E1BD9D44AB11}"/>
              </a:ext>
            </a:extLst>
          </p:cNvPr>
          <p:cNvCxnSpPr/>
          <p:nvPr/>
        </p:nvCxnSpPr>
        <p:spPr>
          <a:xfrm flipH="1" flipV="1">
            <a:off x="6640286" y="2329996"/>
            <a:ext cx="326571" cy="968375"/>
          </a:xfrm>
          <a:prstGeom prst="straightConnector1">
            <a:avLst/>
          </a:prstGeom>
          <a:ln w="5715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7A78C91-F272-410A-B2C1-3C331751CAE1}"/>
              </a:ext>
            </a:extLst>
          </p:cNvPr>
          <p:cNvCxnSpPr>
            <a:cxnSpLocks/>
          </p:cNvCxnSpPr>
          <p:nvPr/>
        </p:nvCxnSpPr>
        <p:spPr>
          <a:xfrm flipH="1">
            <a:off x="6713577" y="3657383"/>
            <a:ext cx="341764" cy="947727"/>
          </a:xfrm>
          <a:prstGeom prst="straightConnector1">
            <a:avLst/>
          </a:prstGeom>
          <a:ln w="5715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A09F5D-0FBA-459D-80EE-576EE87CAC0B}"/>
              </a:ext>
            </a:extLst>
          </p:cNvPr>
          <p:cNvCxnSpPr/>
          <p:nvPr/>
        </p:nvCxnSpPr>
        <p:spPr>
          <a:xfrm flipH="1">
            <a:off x="6080736" y="2329996"/>
            <a:ext cx="537931" cy="0"/>
          </a:xfrm>
          <a:prstGeom prst="straightConnector1">
            <a:avLst/>
          </a:prstGeom>
          <a:ln w="57150">
            <a:solidFill>
              <a:srgbClr val="DC68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F1B5457-1CF0-4ED7-91D2-8C2F5AA68E8B}"/>
              </a:ext>
            </a:extLst>
          </p:cNvPr>
          <p:cNvCxnSpPr/>
          <p:nvPr/>
        </p:nvCxnSpPr>
        <p:spPr>
          <a:xfrm flipH="1">
            <a:off x="6022388" y="4510186"/>
            <a:ext cx="537931" cy="0"/>
          </a:xfrm>
          <a:prstGeom prst="straightConnector1">
            <a:avLst/>
          </a:prstGeom>
          <a:ln w="57150">
            <a:solidFill>
              <a:srgbClr val="DC68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3ABA12-C543-4FBA-BD1C-7D1A291CA184}"/>
              </a:ext>
            </a:extLst>
          </p:cNvPr>
          <p:cNvCxnSpPr>
            <a:cxnSpLocks/>
          </p:cNvCxnSpPr>
          <p:nvPr/>
        </p:nvCxnSpPr>
        <p:spPr>
          <a:xfrm>
            <a:off x="6115945" y="2447382"/>
            <a:ext cx="196019" cy="87094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8CAC71-A649-43F6-B533-6ECC1581A632}"/>
              </a:ext>
            </a:extLst>
          </p:cNvPr>
          <p:cNvCxnSpPr>
            <a:cxnSpLocks/>
          </p:cNvCxnSpPr>
          <p:nvPr/>
        </p:nvCxnSpPr>
        <p:spPr>
          <a:xfrm flipV="1">
            <a:off x="6087863" y="3657383"/>
            <a:ext cx="181765" cy="78471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3DB53DE0-DB3E-443E-98AD-F90C6BC1484D}"/>
              </a:ext>
            </a:extLst>
          </p:cNvPr>
          <p:cNvSpPr/>
          <p:nvPr/>
        </p:nvSpPr>
        <p:spPr>
          <a:xfrm rot="952103">
            <a:off x="2909630" y="2423667"/>
            <a:ext cx="370389" cy="1028697"/>
          </a:xfrm>
          <a:custGeom>
            <a:avLst/>
            <a:gdLst>
              <a:gd name="connsiteX0" fmla="*/ 289367 w 342457"/>
              <a:gd name="connsiteY0" fmla="*/ 0 h 895108"/>
              <a:gd name="connsiteX1" fmla="*/ 320233 w 342457"/>
              <a:gd name="connsiteY1" fmla="*/ 451412 h 895108"/>
              <a:gd name="connsiteX2" fmla="*/ 0 w 342457"/>
              <a:gd name="connsiteY2" fmla="*/ 895108 h 89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457" h="895108">
                <a:moveTo>
                  <a:pt x="289367" y="0"/>
                </a:moveTo>
                <a:cubicBezTo>
                  <a:pt x="328914" y="151113"/>
                  <a:pt x="368461" y="302227"/>
                  <a:pt x="320233" y="451412"/>
                </a:cubicBezTo>
                <a:cubicBezTo>
                  <a:pt x="272005" y="600597"/>
                  <a:pt x="136002" y="747852"/>
                  <a:pt x="0" y="895108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D320069-A3A7-47AF-AA4D-808075AFA4D3}"/>
              </a:ext>
            </a:extLst>
          </p:cNvPr>
          <p:cNvSpPr/>
          <p:nvPr/>
        </p:nvSpPr>
        <p:spPr>
          <a:xfrm rot="9500211" flipH="1">
            <a:off x="2944073" y="3516236"/>
            <a:ext cx="308151" cy="1103630"/>
          </a:xfrm>
          <a:custGeom>
            <a:avLst/>
            <a:gdLst>
              <a:gd name="connsiteX0" fmla="*/ 289367 w 342457"/>
              <a:gd name="connsiteY0" fmla="*/ 0 h 895108"/>
              <a:gd name="connsiteX1" fmla="*/ 320233 w 342457"/>
              <a:gd name="connsiteY1" fmla="*/ 451412 h 895108"/>
              <a:gd name="connsiteX2" fmla="*/ 0 w 342457"/>
              <a:gd name="connsiteY2" fmla="*/ 895108 h 89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457" h="895108">
                <a:moveTo>
                  <a:pt x="289367" y="0"/>
                </a:moveTo>
                <a:cubicBezTo>
                  <a:pt x="328914" y="151113"/>
                  <a:pt x="368461" y="302227"/>
                  <a:pt x="320233" y="451412"/>
                </a:cubicBezTo>
                <a:cubicBezTo>
                  <a:pt x="272005" y="600597"/>
                  <a:pt x="136002" y="747852"/>
                  <a:pt x="0" y="895108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7B38C2E-434A-41A8-AC3C-0FBD3C53F110}"/>
              </a:ext>
            </a:extLst>
          </p:cNvPr>
          <p:cNvSpPr txBox="1"/>
          <p:nvPr/>
        </p:nvSpPr>
        <p:spPr>
          <a:xfrm>
            <a:off x="3371448" y="1928532"/>
            <a:ext cx="55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6BC102C-4211-4B61-8DDA-BAE7939E2226}"/>
              </a:ext>
            </a:extLst>
          </p:cNvPr>
          <p:cNvSpPr txBox="1"/>
          <p:nvPr/>
        </p:nvSpPr>
        <p:spPr>
          <a:xfrm>
            <a:off x="3386236" y="4233020"/>
            <a:ext cx="55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BD31CB-2C48-4B9E-86D6-8FB48FD9DEF9}"/>
              </a:ext>
            </a:extLst>
          </p:cNvPr>
          <p:cNvSpPr txBox="1"/>
          <p:nvPr/>
        </p:nvSpPr>
        <p:spPr>
          <a:xfrm>
            <a:off x="3384063" y="3113612"/>
            <a:ext cx="55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77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3" grpId="0"/>
      <p:bldP spid="85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22AFC-4C64-4F30-A22E-5FBF4403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8313-9185-42E7-A31C-C21E7CD76F64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Chord 2">
            <a:extLst>
              <a:ext uri="{FF2B5EF4-FFF2-40B4-BE49-F238E27FC236}">
                <a16:creationId xmlns:a16="http://schemas.microsoft.com/office/drawing/2014/main" id="{E6C6623D-DE6D-4777-AD1C-6ABD7A52FD15}"/>
              </a:ext>
            </a:extLst>
          </p:cNvPr>
          <p:cNvSpPr/>
          <p:nvPr/>
        </p:nvSpPr>
        <p:spPr>
          <a:xfrm>
            <a:off x="261827" y="640698"/>
            <a:ext cx="5818909" cy="5597236"/>
          </a:xfrm>
          <a:prstGeom prst="chord">
            <a:avLst>
              <a:gd name="adj1" fmla="val 2700000"/>
              <a:gd name="adj2" fmla="val 2031822"/>
            </a:avLst>
          </a:prstGeom>
          <a:gradFill>
            <a:gsLst>
              <a:gs pos="0">
                <a:srgbClr val="00B0F0"/>
              </a:gs>
              <a:gs pos="52000">
                <a:srgbClr val="FD4981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FD595B-E064-4067-8756-8438F5BFA057}"/>
              </a:ext>
            </a:extLst>
          </p:cNvPr>
          <p:cNvCxnSpPr/>
          <p:nvPr/>
        </p:nvCxnSpPr>
        <p:spPr>
          <a:xfrm>
            <a:off x="261827" y="3514725"/>
            <a:ext cx="5818909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0CF788-1BC1-4192-80B7-E2A14ED6285F}"/>
              </a:ext>
            </a:extLst>
          </p:cNvPr>
          <p:cNvCxnSpPr/>
          <p:nvPr/>
        </p:nvCxnSpPr>
        <p:spPr>
          <a:xfrm flipV="1">
            <a:off x="3240554" y="292661"/>
            <a:ext cx="0" cy="371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EE66FC-4432-4A6A-A320-7D62E11663A9}"/>
              </a:ext>
            </a:extLst>
          </p:cNvPr>
          <p:cNvCxnSpPr/>
          <p:nvPr/>
        </p:nvCxnSpPr>
        <p:spPr>
          <a:xfrm flipV="1">
            <a:off x="3129712" y="6263961"/>
            <a:ext cx="0" cy="371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8C6D714-0EA7-4DF0-B5A0-374149BAB176}"/>
              </a:ext>
            </a:extLst>
          </p:cNvPr>
          <p:cNvSpPr txBox="1"/>
          <p:nvPr/>
        </p:nvSpPr>
        <p:spPr>
          <a:xfrm>
            <a:off x="5985168" y="204188"/>
            <a:ext cx="620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does the single cell model become the three cell model?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D4AA5A-00FB-4FD0-BF16-AD6A7AA23613}"/>
              </a:ext>
            </a:extLst>
          </p:cNvPr>
          <p:cNvSpPr txBox="1"/>
          <p:nvPr/>
        </p:nvSpPr>
        <p:spPr>
          <a:xfrm>
            <a:off x="6932364" y="774104"/>
            <a:ext cx="521391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Midlatitudes:</a:t>
            </a:r>
            <a:r>
              <a:rPr lang="en-US" sz="2000" dirty="0"/>
              <a:t> Ferrel Cell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Thermally indirect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Sinking air due to Hadley leads to semi-permanent high pressure near 30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2000" dirty="0"/>
              <a:t>N, 30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2000" dirty="0"/>
              <a:t>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i.e. sinking air (divergence)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This is where many deserts are located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Air moves poleward near the surface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Deflected by Coriolis, leads to surface westerly winds (</a:t>
            </a:r>
            <a:r>
              <a:rPr lang="en-US" b="1" dirty="0"/>
              <a:t>westerlies</a:t>
            </a:r>
            <a:r>
              <a:rPr lang="en-US" dirty="0"/>
              <a:t>)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Air rises near 60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2000" dirty="0"/>
              <a:t>N, 60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2000" dirty="0"/>
              <a:t>S when it converges with cold polar air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Large temp. differences lead to the polar front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Low surface pressure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Return flow equatorward aloft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lvl="1"/>
            <a:endParaRPr lang="en-US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F04C78-6A87-4419-B172-1C0733EEA7FB}"/>
              </a:ext>
            </a:extLst>
          </p:cNvPr>
          <p:cNvSpPr txBox="1"/>
          <p:nvPr/>
        </p:nvSpPr>
        <p:spPr>
          <a:xfrm>
            <a:off x="2686661" y="0"/>
            <a:ext cx="57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FC53A90-5B2B-4C22-8850-95434827465F}"/>
              </a:ext>
            </a:extLst>
          </p:cNvPr>
          <p:cNvSpPr/>
          <p:nvPr/>
        </p:nvSpPr>
        <p:spPr>
          <a:xfrm>
            <a:off x="3014539" y="359660"/>
            <a:ext cx="474173" cy="143747"/>
          </a:xfrm>
          <a:custGeom>
            <a:avLst/>
            <a:gdLst>
              <a:gd name="connsiteX0" fmla="*/ 0 w 474173"/>
              <a:gd name="connsiteY0" fmla="*/ 131928 h 143747"/>
              <a:gd name="connsiteX1" fmla="*/ 464024 w 474173"/>
              <a:gd name="connsiteY1" fmla="*/ 131928 h 143747"/>
              <a:gd name="connsiteX2" fmla="*/ 300251 w 474173"/>
              <a:gd name="connsiteY2" fmla="*/ 9098 h 143747"/>
              <a:gd name="connsiteX3" fmla="*/ 68239 w 474173"/>
              <a:gd name="connsiteY3" fmla="*/ 9098 h 143747"/>
              <a:gd name="connsiteX4" fmla="*/ 68239 w 474173"/>
              <a:gd name="connsiteY4" fmla="*/ 9098 h 143747"/>
              <a:gd name="connsiteX5" fmla="*/ 68239 w 474173"/>
              <a:gd name="connsiteY5" fmla="*/ 9098 h 14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173" h="143747">
                <a:moveTo>
                  <a:pt x="0" y="131928"/>
                </a:moveTo>
                <a:cubicBezTo>
                  <a:pt x="206991" y="142164"/>
                  <a:pt x="413982" y="152400"/>
                  <a:pt x="464024" y="131928"/>
                </a:cubicBezTo>
                <a:cubicBezTo>
                  <a:pt x="514066" y="111456"/>
                  <a:pt x="366215" y="29570"/>
                  <a:pt x="300251" y="9098"/>
                </a:cubicBezTo>
                <a:cubicBezTo>
                  <a:pt x="234287" y="-11374"/>
                  <a:pt x="68239" y="9098"/>
                  <a:pt x="68239" y="9098"/>
                </a:cubicBezTo>
                <a:lnTo>
                  <a:pt x="68239" y="9098"/>
                </a:lnTo>
                <a:lnTo>
                  <a:pt x="68239" y="9098"/>
                </a:ln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C7D981F-4559-4D1C-B18A-A4471CB2F708}"/>
              </a:ext>
            </a:extLst>
          </p:cNvPr>
          <p:cNvCxnSpPr>
            <a:cxnSpLocks/>
          </p:cNvCxnSpPr>
          <p:nvPr/>
        </p:nvCxnSpPr>
        <p:spPr>
          <a:xfrm>
            <a:off x="6226628" y="3595913"/>
            <a:ext cx="8287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891321-300D-41C5-84D5-85CEEE318D93}"/>
              </a:ext>
            </a:extLst>
          </p:cNvPr>
          <p:cNvCxnSpPr>
            <a:cxnSpLocks/>
          </p:cNvCxnSpPr>
          <p:nvPr/>
        </p:nvCxnSpPr>
        <p:spPr>
          <a:xfrm>
            <a:off x="1370058" y="5615668"/>
            <a:ext cx="362648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9CF106-3B20-4F3F-8205-9268A5F154F8}"/>
              </a:ext>
            </a:extLst>
          </p:cNvPr>
          <p:cNvCxnSpPr>
            <a:cxnSpLocks/>
          </p:cNvCxnSpPr>
          <p:nvPr/>
        </p:nvCxnSpPr>
        <p:spPr>
          <a:xfrm>
            <a:off x="506596" y="2329996"/>
            <a:ext cx="528460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C9FB38-86A5-4D50-9A14-6F3E582E965C}"/>
              </a:ext>
            </a:extLst>
          </p:cNvPr>
          <p:cNvCxnSpPr>
            <a:cxnSpLocks/>
          </p:cNvCxnSpPr>
          <p:nvPr/>
        </p:nvCxnSpPr>
        <p:spPr>
          <a:xfrm>
            <a:off x="562779" y="4637768"/>
            <a:ext cx="5228421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46FE4D6-433E-4020-A092-30C9D07951F7}"/>
              </a:ext>
            </a:extLst>
          </p:cNvPr>
          <p:cNvCxnSpPr>
            <a:cxnSpLocks/>
          </p:cNvCxnSpPr>
          <p:nvPr/>
        </p:nvCxnSpPr>
        <p:spPr>
          <a:xfrm>
            <a:off x="1370058" y="1239610"/>
            <a:ext cx="362648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84E39A-3458-4339-B47C-19DF7E1F82DF}"/>
              </a:ext>
            </a:extLst>
          </p:cNvPr>
          <p:cNvSpPr txBox="1"/>
          <p:nvPr/>
        </p:nvSpPr>
        <p:spPr>
          <a:xfrm>
            <a:off x="684395" y="2754086"/>
            <a:ext cx="200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Tropics (Hadley)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936969-6DBA-4565-80FA-8C28FFE61046}"/>
              </a:ext>
            </a:extLst>
          </p:cNvPr>
          <p:cNvSpPr txBox="1"/>
          <p:nvPr/>
        </p:nvSpPr>
        <p:spPr>
          <a:xfrm>
            <a:off x="661052" y="3862744"/>
            <a:ext cx="200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Tropics (Hadley)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8A2E2B-2201-4A51-A67F-68CF4983A141}"/>
              </a:ext>
            </a:extLst>
          </p:cNvPr>
          <p:cNvSpPr txBox="1"/>
          <p:nvPr/>
        </p:nvSpPr>
        <p:spPr>
          <a:xfrm>
            <a:off x="1127447" y="4932913"/>
            <a:ext cx="24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Midlatitudes (Ferrel)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8269FC-1337-48D2-86CD-4A2443A40668}"/>
              </a:ext>
            </a:extLst>
          </p:cNvPr>
          <p:cNvSpPr txBox="1"/>
          <p:nvPr/>
        </p:nvSpPr>
        <p:spPr>
          <a:xfrm>
            <a:off x="1122576" y="1688135"/>
            <a:ext cx="24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Midlatitudes (Ferrel)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BFDFFA-EE89-41E7-AEFA-5B5AAF6573FA}"/>
              </a:ext>
            </a:extLst>
          </p:cNvPr>
          <p:cNvSpPr txBox="1"/>
          <p:nvPr/>
        </p:nvSpPr>
        <p:spPr>
          <a:xfrm>
            <a:off x="2349552" y="851425"/>
            <a:ext cx="24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C0ECDA-AA1F-421E-8DF7-484092E29586}"/>
              </a:ext>
            </a:extLst>
          </p:cNvPr>
          <p:cNvSpPr txBox="1"/>
          <p:nvPr/>
        </p:nvSpPr>
        <p:spPr>
          <a:xfrm>
            <a:off x="2349552" y="5692071"/>
            <a:ext cx="24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E447BD8-2C05-42EA-BD70-37DF8A878703}"/>
              </a:ext>
            </a:extLst>
          </p:cNvPr>
          <p:cNvCxnSpPr>
            <a:cxnSpLocks/>
          </p:cNvCxnSpPr>
          <p:nvPr/>
        </p:nvCxnSpPr>
        <p:spPr>
          <a:xfrm>
            <a:off x="6226628" y="3421743"/>
            <a:ext cx="8287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4980A8-DAC8-47B3-BCA7-E1BD9D44AB11}"/>
              </a:ext>
            </a:extLst>
          </p:cNvPr>
          <p:cNvCxnSpPr/>
          <p:nvPr/>
        </p:nvCxnSpPr>
        <p:spPr>
          <a:xfrm flipH="1" flipV="1">
            <a:off x="6640286" y="2329996"/>
            <a:ext cx="326571" cy="968375"/>
          </a:xfrm>
          <a:prstGeom prst="straightConnector1">
            <a:avLst/>
          </a:prstGeom>
          <a:ln w="5715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7A78C91-F272-410A-B2C1-3C331751CAE1}"/>
              </a:ext>
            </a:extLst>
          </p:cNvPr>
          <p:cNvCxnSpPr>
            <a:cxnSpLocks/>
          </p:cNvCxnSpPr>
          <p:nvPr/>
        </p:nvCxnSpPr>
        <p:spPr>
          <a:xfrm flipH="1">
            <a:off x="6713577" y="3657383"/>
            <a:ext cx="341764" cy="947727"/>
          </a:xfrm>
          <a:prstGeom prst="straightConnector1">
            <a:avLst/>
          </a:prstGeom>
          <a:ln w="5715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A09F5D-0FBA-459D-80EE-576EE87CAC0B}"/>
              </a:ext>
            </a:extLst>
          </p:cNvPr>
          <p:cNvCxnSpPr/>
          <p:nvPr/>
        </p:nvCxnSpPr>
        <p:spPr>
          <a:xfrm flipH="1">
            <a:off x="6080736" y="2329996"/>
            <a:ext cx="537931" cy="0"/>
          </a:xfrm>
          <a:prstGeom prst="straightConnector1">
            <a:avLst/>
          </a:prstGeom>
          <a:ln w="57150">
            <a:solidFill>
              <a:srgbClr val="DC68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F1B5457-1CF0-4ED7-91D2-8C2F5AA68E8B}"/>
              </a:ext>
            </a:extLst>
          </p:cNvPr>
          <p:cNvCxnSpPr/>
          <p:nvPr/>
        </p:nvCxnSpPr>
        <p:spPr>
          <a:xfrm flipH="1">
            <a:off x="6022388" y="4510186"/>
            <a:ext cx="537931" cy="0"/>
          </a:xfrm>
          <a:prstGeom prst="straightConnector1">
            <a:avLst/>
          </a:prstGeom>
          <a:ln w="57150">
            <a:solidFill>
              <a:srgbClr val="DC68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3ABA12-C543-4FBA-BD1C-7D1A291CA184}"/>
              </a:ext>
            </a:extLst>
          </p:cNvPr>
          <p:cNvCxnSpPr>
            <a:cxnSpLocks/>
          </p:cNvCxnSpPr>
          <p:nvPr/>
        </p:nvCxnSpPr>
        <p:spPr>
          <a:xfrm>
            <a:off x="6115945" y="2447382"/>
            <a:ext cx="196019" cy="87094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8CAC71-A649-43F6-B533-6ECC1581A632}"/>
              </a:ext>
            </a:extLst>
          </p:cNvPr>
          <p:cNvCxnSpPr>
            <a:cxnSpLocks/>
          </p:cNvCxnSpPr>
          <p:nvPr/>
        </p:nvCxnSpPr>
        <p:spPr>
          <a:xfrm flipV="1">
            <a:off x="6087863" y="3657383"/>
            <a:ext cx="181765" cy="78471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E1BE5FA-0FC6-4428-BE32-6D58B17D1749}"/>
              </a:ext>
            </a:extLst>
          </p:cNvPr>
          <p:cNvCxnSpPr/>
          <p:nvPr/>
        </p:nvCxnSpPr>
        <p:spPr>
          <a:xfrm flipH="1">
            <a:off x="5957662" y="2166777"/>
            <a:ext cx="537931" cy="0"/>
          </a:xfrm>
          <a:prstGeom prst="straightConnector1">
            <a:avLst/>
          </a:prstGeom>
          <a:ln w="57150">
            <a:solidFill>
              <a:srgbClr val="DC68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F005D9-76FA-4313-97F6-32105DB243AA}"/>
              </a:ext>
            </a:extLst>
          </p:cNvPr>
          <p:cNvCxnSpPr/>
          <p:nvPr/>
        </p:nvCxnSpPr>
        <p:spPr>
          <a:xfrm flipH="1">
            <a:off x="5978890" y="4725374"/>
            <a:ext cx="537931" cy="0"/>
          </a:xfrm>
          <a:prstGeom prst="straightConnector1">
            <a:avLst/>
          </a:prstGeom>
          <a:ln w="57150">
            <a:solidFill>
              <a:srgbClr val="DC68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89FEC1-F153-482B-A645-4036455E47C2}"/>
              </a:ext>
            </a:extLst>
          </p:cNvPr>
          <p:cNvCxnSpPr/>
          <p:nvPr/>
        </p:nvCxnSpPr>
        <p:spPr>
          <a:xfrm flipH="1" flipV="1">
            <a:off x="5214257" y="1239610"/>
            <a:ext cx="743405" cy="817857"/>
          </a:xfrm>
          <a:prstGeom prst="straightConnector1">
            <a:avLst/>
          </a:prstGeom>
          <a:ln w="57150">
            <a:solidFill>
              <a:srgbClr val="5FCB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B3736E0-2E8E-4051-A42E-2D25EB154F9A}"/>
              </a:ext>
            </a:extLst>
          </p:cNvPr>
          <p:cNvCxnSpPr>
            <a:cxnSpLocks/>
          </p:cNvCxnSpPr>
          <p:nvPr/>
        </p:nvCxnSpPr>
        <p:spPr>
          <a:xfrm flipH="1">
            <a:off x="5319939" y="4862673"/>
            <a:ext cx="702449" cy="829399"/>
          </a:xfrm>
          <a:prstGeom prst="straightConnector1">
            <a:avLst/>
          </a:prstGeom>
          <a:ln w="57150">
            <a:solidFill>
              <a:srgbClr val="5FCB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E89EE28-3C2D-4345-87AD-072B5B025D98}"/>
              </a:ext>
            </a:extLst>
          </p:cNvPr>
          <p:cNvCxnSpPr>
            <a:cxnSpLocks/>
          </p:cNvCxnSpPr>
          <p:nvPr/>
        </p:nvCxnSpPr>
        <p:spPr>
          <a:xfrm flipV="1">
            <a:off x="5236614" y="815521"/>
            <a:ext cx="415823" cy="363966"/>
          </a:xfrm>
          <a:prstGeom prst="straightConnector1">
            <a:avLst/>
          </a:prstGeom>
          <a:ln w="57150">
            <a:solidFill>
              <a:srgbClr val="06AA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6E863F0-2990-473C-838C-7361CE1E3E3B}"/>
              </a:ext>
            </a:extLst>
          </p:cNvPr>
          <p:cNvCxnSpPr>
            <a:cxnSpLocks/>
          </p:cNvCxnSpPr>
          <p:nvPr/>
        </p:nvCxnSpPr>
        <p:spPr>
          <a:xfrm>
            <a:off x="5253457" y="5650369"/>
            <a:ext cx="430399" cy="411034"/>
          </a:xfrm>
          <a:prstGeom prst="straightConnector1">
            <a:avLst/>
          </a:prstGeom>
          <a:ln w="57150">
            <a:solidFill>
              <a:srgbClr val="06AA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F911894-7DD1-4FF8-A88F-17B690E3AF83}"/>
              </a:ext>
            </a:extLst>
          </p:cNvPr>
          <p:cNvCxnSpPr>
            <a:cxnSpLocks/>
          </p:cNvCxnSpPr>
          <p:nvPr/>
        </p:nvCxnSpPr>
        <p:spPr>
          <a:xfrm flipV="1">
            <a:off x="5763690" y="4931494"/>
            <a:ext cx="889724" cy="1122883"/>
          </a:xfrm>
          <a:prstGeom prst="straightConnector1">
            <a:avLst/>
          </a:prstGeom>
          <a:ln w="57150">
            <a:solidFill>
              <a:srgbClr val="7970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0E101E-639D-4DE0-848B-A65924D3813F}"/>
              </a:ext>
            </a:extLst>
          </p:cNvPr>
          <p:cNvCxnSpPr>
            <a:cxnSpLocks/>
          </p:cNvCxnSpPr>
          <p:nvPr/>
        </p:nvCxnSpPr>
        <p:spPr>
          <a:xfrm>
            <a:off x="5698668" y="841225"/>
            <a:ext cx="1014909" cy="1299525"/>
          </a:xfrm>
          <a:prstGeom prst="straightConnector1">
            <a:avLst/>
          </a:prstGeom>
          <a:ln w="57150">
            <a:solidFill>
              <a:srgbClr val="7970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4CE1CF6-8CD1-4B15-9E90-4760F533C18C}"/>
              </a:ext>
            </a:extLst>
          </p:cNvPr>
          <p:cNvSpPr/>
          <p:nvPr/>
        </p:nvSpPr>
        <p:spPr>
          <a:xfrm rot="952103" flipH="1" flipV="1">
            <a:off x="3404691" y="1272163"/>
            <a:ext cx="305452" cy="900206"/>
          </a:xfrm>
          <a:custGeom>
            <a:avLst/>
            <a:gdLst>
              <a:gd name="connsiteX0" fmla="*/ 289367 w 342457"/>
              <a:gd name="connsiteY0" fmla="*/ 0 h 895108"/>
              <a:gd name="connsiteX1" fmla="*/ 320233 w 342457"/>
              <a:gd name="connsiteY1" fmla="*/ 451412 h 895108"/>
              <a:gd name="connsiteX2" fmla="*/ 0 w 342457"/>
              <a:gd name="connsiteY2" fmla="*/ 895108 h 89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457" h="895108">
                <a:moveTo>
                  <a:pt x="289367" y="0"/>
                </a:moveTo>
                <a:cubicBezTo>
                  <a:pt x="328914" y="151113"/>
                  <a:pt x="368461" y="302227"/>
                  <a:pt x="320233" y="451412"/>
                </a:cubicBezTo>
                <a:cubicBezTo>
                  <a:pt x="272005" y="600597"/>
                  <a:pt x="136002" y="747852"/>
                  <a:pt x="0" y="895108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C1E13AD-6B6B-44AB-A907-8FCBBB44DC01}"/>
              </a:ext>
            </a:extLst>
          </p:cNvPr>
          <p:cNvSpPr/>
          <p:nvPr/>
        </p:nvSpPr>
        <p:spPr>
          <a:xfrm rot="20810319" flipH="1">
            <a:off x="3481240" y="4702163"/>
            <a:ext cx="264979" cy="927652"/>
          </a:xfrm>
          <a:custGeom>
            <a:avLst/>
            <a:gdLst>
              <a:gd name="connsiteX0" fmla="*/ 289367 w 342457"/>
              <a:gd name="connsiteY0" fmla="*/ 0 h 895108"/>
              <a:gd name="connsiteX1" fmla="*/ 320233 w 342457"/>
              <a:gd name="connsiteY1" fmla="*/ 451412 h 895108"/>
              <a:gd name="connsiteX2" fmla="*/ 0 w 342457"/>
              <a:gd name="connsiteY2" fmla="*/ 895108 h 89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457" h="895108">
                <a:moveTo>
                  <a:pt x="289367" y="0"/>
                </a:moveTo>
                <a:cubicBezTo>
                  <a:pt x="328914" y="151113"/>
                  <a:pt x="368461" y="302227"/>
                  <a:pt x="320233" y="451412"/>
                </a:cubicBezTo>
                <a:cubicBezTo>
                  <a:pt x="272005" y="600597"/>
                  <a:pt x="136002" y="747852"/>
                  <a:pt x="0" y="895108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819E7B1-C462-44D9-A408-9B1A47726CC6}"/>
              </a:ext>
            </a:extLst>
          </p:cNvPr>
          <p:cNvSpPr/>
          <p:nvPr/>
        </p:nvSpPr>
        <p:spPr>
          <a:xfrm rot="952103">
            <a:off x="2909630" y="2423667"/>
            <a:ext cx="370389" cy="1028697"/>
          </a:xfrm>
          <a:custGeom>
            <a:avLst/>
            <a:gdLst>
              <a:gd name="connsiteX0" fmla="*/ 289367 w 342457"/>
              <a:gd name="connsiteY0" fmla="*/ 0 h 895108"/>
              <a:gd name="connsiteX1" fmla="*/ 320233 w 342457"/>
              <a:gd name="connsiteY1" fmla="*/ 451412 h 895108"/>
              <a:gd name="connsiteX2" fmla="*/ 0 w 342457"/>
              <a:gd name="connsiteY2" fmla="*/ 895108 h 89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457" h="895108">
                <a:moveTo>
                  <a:pt x="289367" y="0"/>
                </a:moveTo>
                <a:cubicBezTo>
                  <a:pt x="328914" y="151113"/>
                  <a:pt x="368461" y="302227"/>
                  <a:pt x="320233" y="451412"/>
                </a:cubicBezTo>
                <a:cubicBezTo>
                  <a:pt x="272005" y="600597"/>
                  <a:pt x="136002" y="747852"/>
                  <a:pt x="0" y="895108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BB2BB06-F81C-4FDF-AB5C-C66892804B1C}"/>
              </a:ext>
            </a:extLst>
          </p:cNvPr>
          <p:cNvSpPr/>
          <p:nvPr/>
        </p:nvSpPr>
        <p:spPr>
          <a:xfrm rot="9500211" flipH="1">
            <a:off x="2944073" y="3516236"/>
            <a:ext cx="308151" cy="1103630"/>
          </a:xfrm>
          <a:custGeom>
            <a:avLst/>
            <a:gdLst>
              <a:gd name="connsiteX0" fmla="*/ 289367 w 342457"/>
              <a:gd name="connsiteY0" fmla="*/ 0 h 895108"/>
              <a:gd name="connsiteX1" fmla="*/ 320233 w 342457"/>
              <a:gd name="connsiteY1" fmla="*/ 451412 h 895108"/>
              <a:gd name="connsiteX2" fmla="*/ 0 w 342457"/>
              <a:gd name="connsiteY2" fmla="*/ 895108 h 89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457" h="895108">
                <a:moveTo>
                  <a:pt x="289367" y="0"/>
                </a:moveTo>
                <a:cubicBezTo>
                  <a:pt x="328914" y="151113"/>
                  <a:pt x="368461" y="302227"/>
                  <a:pt x="320233" y="451412"/>
                </a:cubicBezTo>
                <a:cubicBezTo>
                  <a:pt x="272005" y="600597"/>
                  <a:pt x="136002" y="747852"/>
                  <a:pt x="0" y="895108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3B4E7F-938A-40EE-8ED3-AE89E191A972}"/>
              </a:ext>
            </a:extLst>
          </p:cNvPr>
          <p:cNvSpPr txBox="1"/>
          <p:nvPr/>
        </p:nvSpPr>
        <p:spPr>
          <a:xfrm>
            <a:off x="3371448" y="1928532"/>
            <a:ext cx="55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8DC360-3E37-4C5D-BDEE-5D29461019CD}"/>
              </a:ext>
            </a:extLst>
          </p:cNvPr>
          <p:cNvSpPr txBox="1"/>
          <p:nvPr/>
        </p:nvSpPr>
        <p:spPr>
          <a:xfrm>
            <a:off x="3386236" y="4233020"/>
            <a:ext cx="55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47AD1A-E911-4FB4-91F6-3944CFC5F6F2}"/>
              </a:ext>
            </a:extLst>
          </p:cNvPr>
          <p:cNvSpPr txBox="1"/>
          <p:nvPr/>
        </p:nvSpPr>
        <p:spPr>
          <a:xfrm>
            <a:off x="3384063" y="3113612"/>
            <a:ext cx="55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6" descr="Image result for cold front transparent">
            <a:extLst>
              <a:ext uri="{FF2B5EF4-FFF2-40B4-BE49-F238E27FC236}">
                <a16:creationId xmlns:a16="http://schemas.microsoft.com/office/drawing/2014/main" id="{A444A379-D308-4F7C-BFFD-CFC3E602A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47119" y="1215879"/>
            <a:ext cx="1338943" cy="1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Image result for cold front transparent">
            <a:extLst>
              <a:ext uri="{FF2B5EF4-FFF2-40B4-BE49-F238E27FC236}">
                <a16:creationId xmlns:a16="http://schemas.microsoft.com/office/drawing/2014/main" id="{73167BBB-9ADF-4102-AC81-DEE3F220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8372" y="1214023"/>
            <a:ext cx="1338943" cy="1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Image result for cold front transparent">
            <a:extLst>
              <a:ext uri="{FF2B5EF4-FFF2-40B4-BE49-F238E27FC236}">
                <a16:creationId xmlns:a16="http://schemas.microsoft.com/office/drawing/2014/main" id="{3F6EC005-855E-456F-ABFA-F6205CEF3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25798"/>
          <a:stretch/>
        </p:blipFill>
        <p:spPr bwMode="auto">
          <a:xfrm rot="10800000">
            <a:off x="3869789" y="1216649"/>
            <a:ext cx="1113239" cy="13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1E3F9BD-13CF-4BE3-9B7D-45E83B47FDE4}"/>
              </a:ext>
            </a:extLst>
          </p:cNvPr>
          <p:cNvSpPr txBox="1"/>
          <p:nvPr/>
        </p:nvSpPr>
        <p:spPr>
          <a:xfrm>
            <a:off x="3827394" y="868473"/>
            <a:ext cx="55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78E40A6-B9E5-47F8-B713-681A0B12808A}"/>
              </a:ext>
            </a:extLst>
          </p:cNvPr>
          <p:cNvSpPr txBox="1"/>
          <p:nvPr/>
        </p:nvSpPr>
        <p:spPr>
          <a:xfrm>
            <a:off x="3842279" y="5172038"/>
            <a:ext cx="55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22AFC-4C64-4F30-A22E-5FBF4403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8313-9185-42E7-A31C-C21E7CD76F64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Chord 2">
            <a:extLst>
              <a:ext uri="{FF2B5EF4-FFF2-40B4-BE49-F238E27FC236}">
                <a16:creationId xmlns:a16="http://schemas.microsoft.com/office/drawing/2014/main" id="{E6C6623D-DE6D-4777-AD1C-6ABD7A52FD15}"/>
              </a:ext>
            </a:extLst>
          </p:cNvPr>
          <p:cNvSpPr/>
          <p:nvPr/>
        </p:nvSpPr>
        <p:spPr>
          <a:xfrm>
            <a:off x="261827" y="640698"/>
            <a:ext cx="5818909" cy="5597236"/>
          </a:xfrm>
          <a:prstGeom prst="chord">
            <a:avLst>
              <a:gd name="adj1" fmla="val 2700000"/>
              <a:gd name="adj2" fmla="val 2031822"/>
            </a:avLst>
          </a:prstGeom>
          <a:gradFill>
            <a:gsLst>
              <a:gs pos="0">
                <a:srgbClr val="00B0F0"/>
              </a:gs>
              <a:gs pos="52000">
                <a:srgbClr val="FD4981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FD595B-E064-4067-8756-8438F5BFA057}"/>
              </a:ext>
            </a:extLst>
          </p:cNvPr>
          <p:cNvCxnSpPr/>
          <p:nvPr/>
        </p:nvCxnSpPr>
        <p:spPr>
          <a:xfrm>
            <a:off x="261827" y="3514725"/>
            <a:ext cx="5818909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0CF788-1BC1-4192-80B7-E2A14ED6285F}"/>
              </a:ext>
            </a:extLst>
          </p:cNvPr>
          <p:cNvCxnSpPr/>
          <p:nvPr/>
        </p:nvCxnSpPr>
        <p:spPr>
          <a:xfrm flipV="1">
            <a:off x="3240554" y="292661"/>
            <a:ext cx="0" cy="371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EE66FC-4432-4A6A-A320-7D62E11663A9}"/>
              </a:ext>
            </a:extLst>
          </p:cNvPr>
          <p:cNvCxnSpPr/>
          <p:nvPr/>
        </p:nvCxnSpPr>
        <p:spPr>
          <a:xfrm flipV="1">
            <a:off x="3129712" y="6263961"/>
            <a:ext cx="0" cy="371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8C6D714-0EA7-4DF0-B5A0-374149BAB176}"/>
              </a:ext>
            </a:extLst>
          </p:cNvPr>
          <p:cNvSpPr txBox="1"/>
          <p:nvPr/>
        </p:nvSpPr>
        <p:spPr>
          <a:xfrm>
            <a:off x="5985168" y="204188"/>
            <a:ext cx="620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does the single cell model become the three cell model?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D4AA5A-00FB-4FD0-BF16-AD6A7AA23613}"/>
              </a:ext>
            </a:extLst>
          </p:cNvPr>
          <p:cNvSpPr txBox="1"/>
          <p:nvPr/>
        </p:nvSpPr>
        <p:spPr>
          <a:xfrm>
            <a:off x="6866835" y="638581"/>
            <a:ext cx="5260141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Poles:</a:t>
            </a:r>
            <a:r>
              <a:rPr lang="en-US" sz="1900" dirty="0"/>
              <a:t> Polar Cell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Thermally direct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914400" lvl="1" indent="-457200">
              <a:buFont typeface="+mj-lt"/>
              <a:buAutoNum type="arabicPeriod"/>
            </a:pPr>
            <a:r>
              <a:rPr lang="en-US" sz="1900" dirty="0"/>
              <a:t>Air rises near 60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1900" dirty="0"/>
              <a:t>N, 60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1900" dirty="0"/>
              <a:t>S when it converges with Ferrel cell westerlies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900" dirty="0"/>
              <a:t>Low pressure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/>
              <a:t>Air eventually stops rising then travels poleward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/>
              <a:t>Eventually, air sinks near poles (90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1900" dirty="0"/>
              <a:t>N, 90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1900" dirty="0"/>
              <a:t>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900" dirty="0"/>
              <a:t>high pressure due to sinking air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/>
              <a:t>Air returns equatorward at surface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900" dirty="0"/>
              <a:t>Deflected eastward, forming </a:t>
            </a:r>
            <a:r>
              <a:rPr lang="en-US" sz="1900" b="1" dirty="0"/>
              <a:t>polar easterlies</a:t>
            </a: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Notice: Our jet streams are located where two cells meet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Subtropical jet (between Hadley and </a:t>
            </a:r>
            <a:r>
              <a:rPr lang="en-US" sz="1900" dirty="0" err="1"/>
              <a:t>Ferrel</a:t>
            </a:r>
            <a:r>
              <a:rPr lang="en-US" sz="19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Polar jet (between </a:t>
            </a:r>
            <a:r>
              <a:rPr lang="en-US" sz="1900" dirty="0" err="1"/>
              <a:t>Ferrel</a:t>
            </a:r>
            <a:r>
              <a:rPr lang="en-US" sz="1900" dirty="0"/>
              <a:t> and Polar)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F04C78-6A87-4419-B172-1C0733EEA7FB}"/>
              </a:ext>
            </a:extLst>
          </p:cNvPr>
          <p:cNvSpPr txBox="1"/>
          <p:nvPr/>
        </p:nvSpPr>
        <p:spPr>
          <a:xfrm>
            <a:off x="2686661" y="0"/>
            <a:ext cx="57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FC53A90-5B2B-4C22-8850-95434827465F}"/>
              </a:ext>
            </a:extLst>
          </p:cNvPr>
          <p:cNvSpPr/>
          <p:nvPr/>
        </p:nvSpPr>
        <p:spPr>
          <a:xfrm>
            <a:off x="3014539" y="359660"/>
            <a:ext cx="474173" cy="143747"/>
          </a:xfrm>
          <a:custGeom>
            <a:avLst/>
            <a:gdLst>
              <a:gd name="connsiteX0" fmla="*/ 0 w 474173"/>
              <a:gd name="connsiteY0" fmla="*/ 131928 h 143747"/>
              <a:gd name="connsiteX1" fmla="*/ 464024 w 474173"/>
              <a:gd name="connsiteY1" fmla="*/ 131928 h 143747"/>
              <a:gd name="connsiteX2" fmla="*/ 300251 w 474173"/>
              <a:gd name="connsiteY2" fmla="*/ 9098 h 143747"/>
              <a:gd name="connsiteX3" fmla="*/ 68239 w 474173"/>
              <a:gd name="connsiteY3" fmla="*/ 9098 h 143747"/>
              <a:gd name="connsiteX4" fmla="*/ 68239 w 474173"/>
              <a:gd name="connsiteY4" fmla="*/ 9098 h 143747"/>
              <a:gd name="connsiteX5" fmla="*/ 68239 w 474173"/>
              <a:gd name="connsiteY5" fmla="*/ 9098 h 14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173" h="143747">
                <a:moveTo>
                  <a:pt x="0" y="131928"/>
                </a:moveTo>
                <a:cubicBezTo>
                  <a:pt x="206991" y="142164"/>
                  <a:pt x="413982" y="152400"/>
                  <a:pt x="464024" y="131928"/>
                </a:cubicBezTo>
                <a:cubicBezTo>
                  <a:pt x="514066" y="111456"/>
                  <a:pt x="366215" y="29570"/>
                  <a:pt x="300251" y="9098"/>
                </a:cubicBezTo>
                <a:cubicBezTo>
                  <a:pt x="234287" y="-11374"/>
                  <a:pt x="68239" y="9098"/>
                  <a:pt x="68239" y="9098"/>
                </a:cubicBezTo>
                <a:lnTo>
                  <a:pt x="68239" y="9098"/>
                </a:lnTo>
                <a:lnTo>
                  <a:pt x="68239" y="9098"/>
                </a:ln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C7D981F-4559-4D1C-B18A-A4471CB2F708}"/>
              </a:ext>
            </a:extLst>
          </p:cNvPr>
          <p:cNvCxnSpPr>
            <a:cxnSpLocks/>
          </p:cNvCxnSpPr>
          <p:nvPr/>
        </p:nvCxnSpPr>
        <p:spPr>
          <a:xfrm>
            <a:off x="6226628" y="3595913"/>
            <a:ext cx="8287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891321-300D-41C5-84D5-85CEEE318D93}"/>
              </a:ext>
            </a:extLst>
          </p:cNvPr>
          <p:cNvCxnSpPr>
            <a:cxnSpLocks/>
          </p:cNvCxnSpPr>
          <p:nvPr/>
        </p:nvCxnSpPr>
        <p:spPr>
          <a:xfrm>
            <a:off x="1370058" y="5615668"/>
            <a:ext cx="362648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9CF106-3B20-4F3F-8205-9268A5F154F8}"/>
              </a:ext>
            </a:extLst>
          </p:cNvPr>
          <p:cNvCxnSpPr>
            <a:cxnSpLocks/>
          </p:cNvCxnSpPr>
          <p:nvPr/>
        </p:nvCxnSpPr>
        <p:spPr>
          <a:xfrm>
            <a:off x="506596" y="2329996"/>
            <a:ext cx="528460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C9FB38-86A5-4D50-9A14-6F3E582E965C}"/>
              </a:ext>
            </a:extLst>
          </p:cNvPr>
          <p:cNvCxnSpPr>
            <a:cxnSpLocks/>
          </p:cNvCxnSpPr>
          <p:nvPr/>
        </p:nvCxnSpPr>
        <p:spPr>
          <a:xfrm>
            <a:off x="562779" y="4637768"/>
            <a:ext cx="5228421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46FE4D6-433E-4020-A092-30C9D07951F7}"/>
              </a:ext>
            </a:extLst>
          </p:cNvPr>
          <p:cNvCxnSpPr>
            <a:cxnSpLocks/>
          </p:cNvCxnSpPr>
          <p:nvPr/>
        </p:nvCxnSpPr>
        <p:spPr>
          <a:xfrm>
            <a:off x="1370058" y="1239610"/>
            <a:ext cx="362648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84E39A-3458-4339-B47C-19DF7E1F82DF}"/>
              </a:ext>
            </a:extLst>
          </p:cNvPr>
          <p:cNvSpPr txBox="1"/>
          <p:nvPr/>
        </p:nvSpPr>
        <p:spPr>
          <a:xfrm>
            <a:off x="684395" y="2754086"/>
            <a:ext cx="200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Tropics (Hadley)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936969-6DBA-4565-80FA-8C28FFE61046}"/>
              </a:ext>
            </a:extLst>
          </p:cNvPr>
          <p:cNvSpPr txBox="1"/>
          <p:nvPr/>
        </p:nvSpPr>
        <p:spPr>
          <a:xfrm>
            <a:off x="661052" y="3862744"/>
            <a:ext cx="200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Tropics (Hadley)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8A2E2B-2201-4A51-A67F-68CF4983A141}"/>
              </a:ext>
            </a:extLst>
          </p:cNvPr>
          <p:cNvSpPr txBox="1"/>
          <p:nvPr/>
        </p:nvSpPr>
        <p:spPr>
          <a:xfrm>
            <a:off x="1127447" y="4932913"/>
            <a:ext cx="24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Midlatitudes (Ferrel)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8269FC-1337-48D2-86CD-4A2443A40668}"/>
              </a:ext>
            </a:extLst>
          </p:cNvPr>
          <p:cNvSpPr txBox="1"/>
          <p:nvPr/>
        </p:nvSpPr>
        <p:spPr>
          <a:xfrm>
            <a:off x="1122576" y="1688135"/>
            <a:ext cx="24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Midlatitudes (Ferrel)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BFDFFA-EE89-41E7-AEFA-5B5AAF6573FA}"/>
              </a:ext>
            </a:extLst>
          </p:cNvPr>
          <p:cNvSpPr txBox="1"/>
          <p:nvPr/>
        </p:nvSpPr>
        <p:spPr>
          <a:xfrm>
            <a:off x="2349552" y="851425"/>
            <a:ext cx="24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C0ECDA-AA1F-421E-8DF7-484092E29586}"/>
              </a:ext>
            </a:extLst>
          </p:cNvPr>
          <p:cNvSpPr txBox="1"/>
          <p:nvPr/>
        </p:nvSpPr>
        <p:spPr>
          <a:xfrm>
            <a:off x="2349552" y="5692071"/>
            <a:ext cx="24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E447BD8-2C05-42EA-BD70-37DF8A878703}"/>
              </a:ext>
            </a:extLst>
          </p:cNvPr>
          <p:cNvCxnSpPr>
            <a:cxnSpLocks/>
          </p:cNvCxnSpPr>
          <p:nvPr/>
        </p:nvCxnSpPr>
        <p:spPr>
          <a:xfrm>
            <a:off x="6226628" y="3421743"/>
            <a:ext cx="8287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4980A8-DAC8-47B3-BCA7-E1BD9D44AB11}"/>
              </a:ext>
            </a:extLst>
          </p:cNvPr>
          <p:cNvCxnSpPr/>
          <p:nvPr/>
        </p:nvCxnSpPr>
        <p:spPr>
          <a:xfrm flipH="1" flipV="1">
            <a:off x="6640286" y="2329996"/>
            <a:ext cx="326571" cy="968375"/>
          </a:xfrm>
          <a:prstGeom prst="straightConnector1">
            <a:avLst/>
          </a:prstGeom>
          <a:ln w="5715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7A78C91-F272-410A-B2C1-3C331751CAE1}"/>
              </a:ext>
            </a:extLst>
          </p:cNvPr>
          <p:cNvCxnSpPr>
            <a:cxnSpLocks/>
          </p:cNvCxnSpPr>
          <p:nvPr/>
        </p:nvCxnSpPr>
        <p:spPr>
          <a:xfrm flipH="1">
            <a:off x="6713577" y="3657383"/>
            <a:ext cx="341764" cy="947727"/>
          </a:xfrm>
          <a:prstGeom prst="straightConnector1">
            <a:avLst/>
          </a:prstGeom>
          <a:ln w="57150">
            <a:solidFill>
              <a:srgbClr val="FF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A09F5D-0FBA-459D-80EE-576EE87CAC0B}"/>
              </a:ext>
            </a:extLst>
          </p:cNvPr>
          <p:cNvCxnSpPr/>
          <p:nvPr/>
        </p:nvCxnSpPr>
        <p:spPr>
          <a:xfrm flipH="1">
            <a:off x="6080736" y="2329996"/>
            <a:ext cx="537931" cy="0"/>
          </a:xfrm>
          <a:prstGeom prst="straightConnector1">
            <a:avLst/>
          </a:prstGeom>
          <a:ln w="57150">
            <a:solidFill>
              <a:srgbClr val="DC68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F1B5457-1CF0-4ED7-91D2-8C2F5AA68E8B}"/>
              </a:ext>
            </a:extLst>
          </p:cNvPr>
          <p:cNvCxnSpPr/>
          <p:nvPr/>
        </p:nvCxnSpPr>
        <p:spPr>
          <a:xfrm flipH="1">
            <a:off x="6022388" y="4510186"/>
            <a:ext cx="537931" cy="0"/>
          </a:xfrm>
          <a:prstGeom prst="straightConnector1">
            <a:avLst/>
          </a:prstGeom>
          <a:ln w="57150">
            <a:solidFill>
              <a:srgbClr val="DC68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3ABA12-C543-4FBA-BD1C-7D1A291CA184}"/>
              </a:ext>
            </a:extLst>
          </p:cNvPr>
          <p:cNvCxnSpPr>
            <a:cxnSpLocks/>
          </p:cNvCxnSpPr>
          <p:nvPr/>
        </p:nvCxnSpPr>
        <p:spPr>
          <a:xfrm>
            <a:off x="6115945" y="2447382"/>
            <a:ext cx="196019" cy="87094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8CAC71-A649-43F6-B533-6ECC1581A632}"/>
              </a:ext>
            </a:extLst>
          </p:cNvPr>
          <p:cNvCxnSpPr>
            <a:cxnSpLocks/>
          </p:cNvCxnSpPr>
          <p:nvPr/>
        </p:nvCxnSpPr>
        <p:spPr>
          <a:xfrm flipV="1">
            <a:off x="6087863" y="3657383"/>
            <a:ext cx="181765" cy="78471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E1BE5FA-0FC6-4428-BE32-6D58B17D1749}"/>
              </a:ext>
            </a:extLst>
          </p:cNvPr>
          <p:cNvCxnSpPr/>
          <p:nvPr/>
        </p:nvCxnSpPr>
        <p:spPr>
          <a:xfrm flipH="1">
            <a:off x="5957662" y="2166777"/>
            <a:ext cx="537931" cy="0"/>
          </a:xfrm>
          <a:prstGeom prst="straightConnector1">
            <a:avLst/>
          </a:prstGeom>
          <a:ln w="57150">
            <a:solidFill>
              <a:srgbClr val="DC68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F005D9-76FA-4313-97F6-32105DB243AA}"/>
              </a:ext>
            </a:extLst>
          </p:cNvPr>
          <p:cNvCxnSpPr/>
          <p:nvPr/>
        </p:nvCxnSpPr>
        <p:spPr>
          <a:xfrm flipH="1">
            <a:off x="5978890" y="4725374"/>
            <a:ext cx="537931" cy="0"/>
          </a:xfrm>
          <a:prstGeom prst="straightConnector1">
            <a:avLst/>
          </a:prstGeom>
          <a:ln w="57150">
            <a:solidFill>
              <a:srgbClr val="DC68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89FEC1-F153-482B-A645-4036455E47C2}"/>
              </a:ext>
            </a:extLst>
          </p:cNvPr>
          <p:cNvCxnSpPr/>
          <p:nvPr/>
        </p:nvCxnSpPr>
        <p:spPr>
          <a:xfrm flipH="1" flipV="1">
            <a:off x="5214257" y="1239610"/>
            <a:ext cx="743405" cy="817857"/>
          </a:xfrm>
          <a:prstGeom prst="straightConnector1">
            <a:avLst/>
          </a:prstGeom>
          <a:ln w="57150">
            <a:solidFill>
              <a:srgbClr val="5FCB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B3736E0-2E8E-4051-A42E-2D25EB154F9A}"/>
              </a:ext>
            </a:extLst>
          </p:cNvPr>
          <p:cNvCxnSpPr>
            <a:cxnSpLocks/>
          </p:cNvCxnSpPr>
          <p:nvPr/>
        </p:nvCxnSpPr>
        <p:spPr>
          <a:xfrm flipH="1">
            <a:off x="5319939" y="4862673"/>
            <a:ext cx="702449" cy="829399"/>
          </a:xfrm>
          <a:prstGeom prst="straightConnector1">
            <a:avLst/>
          </a:prstGeom>
          <a:ln w="57150">
            <a:solidFill>
              <a:srgbClr val="5FCB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E89EE28-3C2D-4345-87AD-072B5B025D98}"/>
              </a:ext>
            </a:extLst>
          </p:cNvPr>
          <p:cNvCxnSpPr>
            <a:cxnSpLocks/>
          </p:cNvCxnSpPr>
          <p:nvPr/>
        </p:nvCxnSpPr>
        <p:spPr>
          <a:xfrm flipV="1">
            <a:off x="5236614" y="815521"/>
            <a:ext cx="415823" cy="363966"/>
          </a:xfrm>
          <a:prstGeom prst="straightConnector1">
            <a:avLst/>
          </a:prstGeom>
          <a:ln w="57150">
            <a:solidFill>
              <a:srgbClr val="06AA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6E863F0-2990-473C-838C-7361CE1E3E3B}"/>
              </a:ext>
            </a:extLst>
          </p:cNvPr>
          <p:cNvCxnSpPr>
            <a:cxnSpLocks/>
          </p:cNvCxnSpPr>
          <p:nvPr/>
        </p:nvCxnSpPr>
        <p:spPr>
          <a:xfrm>
            <a:off x="5253457" y="5650369"/>
            <a:ext cx="430399" cy="411034"/>
          </a:xfrm>
          <a:prstGeom prst="straightConnector1">
            <a:avLst/>
          </a:prstGeom>
          <a:ln w="57150">
            <a:solidFill>
              <a:srgbClr val="06AA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F911894-7DD1-4FF8-A88F-17B690E3AF83}"/>
              </a:ext>
            </a:extLst>
          </p:cNvPr>
          <p:cNvCxnSpPr>
            <a:cxnSpLocks/>
          </p:cNvCxnSpPr>
          <p:nvPr/>
        </p:nvCxnSpPr>
        <p:spPr>
          <a:xfrm flipV="1">
            <a:off x="5763690" y="4931494"/>
            <a:ext cx="889724" cy="1122883"/>
          </a:xfrm>
          <a:prstGeom prst="straightConnector1">
            <a:avLst/>
          </a:prstGeom>
          <a:ln w="57150">
            <a:solidFill>
              <a:srgbClr val="7970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0E101E-639D-4DE0-848B-A65924D3813F}"/>
              </a:ext>
            </a:extLst>
          </p:cNvPr>
          <p:cNvCxnSpPr>
            <a:cxnSpLocks/>
          </p:cNvCxnSpPr>
          <p:nvPr/>
        </p:nvCxnSpPr>
        <p:spPr>
          <a:xfrm>
            <a:off x="5698668" y="841225"/>
            <a:ext cx="1014909" cy="1299525"/>
          </a:xfrm>
          <a:prstGeom prst="straightConnector1">
            <a:avLst/>
          </a:prstGeom>
          <a:ln w="57150">
            <a:solidFill>
              <a:srgbClr val="7970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171DE4C-D563-4DEE-96C9-CAA1A16AB015}"/>
              </a:ext>
            </a:extLst>
          </p:cNvPr>
          <p:cNvSpPr/>
          <p:nvPr/>
        </p:nvSpPr>
        <p:spPr>
          <a:xfrm rot="952103" flipH="1" flipV="1">
            <a:off x="3404691" y="1272163"/>
            <a:ext cx="305452" cy="900206"/>
          </a:xfrm>
          <a:custGeom>
            <a:avLst/>
            <a:gdLst>
              <a:gd name="connsiteX0" fmla="*/ 289367 w 342457"/>
              <a:gd name="connsiteY0" fmla="*/ 0 h 895108"/>
              <a:gd name="connsiteX1" fmla="*/ 320233 w 342457"/>
              <a:gd name="connsiteY1" fmla="*/ 451412 h 895108"/>
              <a:gd name="connsiteX2" fmla="*/ 0 w 342457"/>
              <a:gd name="connsiteY2" fmla="*/ 895108 h 89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457" h="895108">
                <a:moveTo>
                  <a:pt x="289367" y="0"/>
                </a:moveTo>
                <a:cubicBezTo>
                  <a:pt x="328914" y="151113"/>
                  <a:pt x="368461" y="302227"/>
                  <a:pt x="320233" y="451412"/>
                </a:cubicBezTo>
                <a:cubicBezTo>
                  <a:pt x="272005" y="600597"/>
                  <a:pt x="136002" y="747852"/>
                  <a:pt x="0" y="895108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0D706D9-FEB0-406B-8D1C-8C039F181F75}"/>
              </a:ext>
            </a:extLst>
          </p:cNvPr>
          <p:cNvSpPr/>
          <p:nvPr/>
        </p:nvSpPr>
        <p:spPr>
          <a:xfrm rot="20810319" flipH="1">
            <a:off x="3481240" y="4702163"/>
            <a:ext cx="264979" cy="927652"/>
          </a:xfrm>
          <a:custGeom>
            <a:avLst/>
            <a:gdLst>
              <a:gd name="connsiteX0" fmla="*/ 289367 w 342457"/>
              <a:gd name="connsiteY0" fmla="*/ 0 h 895108"/>
              <a:gd name="connsiteX1" fmla="*/ 320233 w 342457"/>
              <a:gd name="connsiteY1" fmla="*/ 451412 h 895108"/>
              <a:gd name="connsiteX2" fmla="*/ 0 w 342457"/>
              <a:gd name="connsiteY2" fmla="*/ 895108 h 89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457" h="895108">
                <a:moveTo>
                  <a:pt x="289367" y="0"/>
                </a:moveTo>
                <a:cubicBezTo>
                  <a:pt x="328914" y="151113"/>
                  <a:pt x="368461" y="302227"/>
                  <a:pt x="320233" y="451412"/>
                </a:cubicBezTo>
                <a:cubicBezTo>
                  <a:pt x="272005" y="600597"/>
                  <a:pt x="136002" y="747852"/>
                  <a:pt x="0" y="895108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8D9C4CB-4B32-4655-BA80-6432EBDB83E9}"/>
              </a:ext>
            </a:extLst>
          </p:cNvPr>
          <p:cNvSpPr/>
          <p:nvPr/>
        </p:nvSpPr>
        <p:spPr>
          <a:xfrm rot="952103">
            <a:off x="2909630" y="2423667"/>
            <a:ext cx="370389" cy="1028697"/>
          </a:xfrm>
          <a:custGeom>
            <a:avLst/>
            <a:gdLst>
              <a:gd name="connsiteX0" fmla="*/ 289367 w 342457"/>
              <a:gd name="connsiteY0" fmla="*/ 0 h 895108"/>
              <a:gd name="connsiteX1" fmla="*/ 320233 w 342457"/>
              <a:gd name="connsiteY1" fmla="*/ 451412 h 895108"/>
              <a:gd name="connsiteX2" fmla="*/ 0 w 342457"/>
              <a:gd name="connsiteY2" fmla="*/ 895108 h 89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457" h="895108">
                <a:moveTo>
                  <a:pt x="289367" y="0"/>
                </a:moveTo>
                <a:cubicBezTo>
                  <a:pt x="328914" y="151113"/>
                  <a:pt x="368461" y="302227"/>
                  <a:pt x="320233" y="451412"/>
                </a:cubicBezTo>
                <a:cubicBezTo>
                  <a:pt x="272005" y="600597"/>
                  <a:pt x="136002" y="747852"/>
                  <a:pt x="0" y="895108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CD66257-BE21-4497-ADF5-DB9796357D5F}"/>
              </a:ext>
            </a:extLst>
          </p:cNvPr>
          <p:cNvSpPr/>
          <p:nvPr/>
        </p:nvSpPr>
        <p:spPr>
          <a:xfrm rot="9500211" flipH="1">
            <a:off x="2944073" y="3516236"/>
            <a:ext cx="308151" cy="1103630"/>
          </a:xfrm>
          <a:custGeom>
            <a:avLst/>
            <a:gdLst>
              <a:gd name="connsiteX0" fmla="*/ 289367 w 342457"/>
              <a:gd name="connsiteY0" fmla="*/ 0 h 895108"/>
              <a:gd name="connsiteX1" fmla="*/ 320233 w 342457"/>
              <a:gd name="connsiteY1" fmla="*/ 451412 h 895108"/>
              <a:gd name="connsiteX2" fmla="*/ 0 w 342457"/>
              <a:gd name="connsiteY2" fmla="*/ 895108 h 89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457" h="895108">
                <a:moveTo>
                  <a:pt x="289367" y="0"/>
                </a:moveTo>
                <a:cubicBezTo>
                  <a:pt x="328914" y="151113"/>
                  <a:pt x="368461" y="302227"/>
                  <a:pt x="320233" y="451412"/>
                </a:cubicBezTo>
                <a:cubicBezTo>
                  <a:pt x="272005" y="600597"/>
                  <a:pt x="136002" y="747852"/>
                  <a:pt x="0" y="895108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A91127A-CA79-4CC1-A6D9-C508BDED96BE}"/>
              </a:ext>
            </a:extLst>
          </p:cNvPr>
          <p:cNvSpPr txBox="1"/>
          <p:nvPr/>
        </p:nvSpPr>
        <p:spPr>
          <a:xfrm>
            <a:off x="3371448" y="1928532"/>
            <a:ext cx="55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8A0FAF5-06BE-4D7D-AB2C-8C18927A7653}"/>
              </a:ext>
            </a:extLst>
          </p:cNvPr>
          <p:cNvSpPr txBox="1"/>
          <p:nvPr/>
        </p:nvSpPr>
        <p:spPr>
          <a:xfrm>
            <a:off x="3386236" y="4233020"/>
            <a:ext cx="55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A0F6B20-DFCE-43A8-ADEE-7DAC3E786F20}"/>
              </a:ext>
            </a:extLst>
          </p:cNvPr>
          <p:cNvSpPr txBox="1"/>
          <p:nvPr/>
        </p:nvSpPr>
        <p:spPr>
          <a:xfrm>
            <a:off x="3384063" y="3113612"/>
            <a:ext cx="55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ED56B24-9781-44D7-B860-C7E4C60588B3}"/>
              </a:ext>
            </a:extLst>
          </p:cNvPr>
          <p:cNvSpPr/>
          <p:nvPr/>
        </p:nvSpPr>
        <p:spPr>
          <a:xfrm rot="952103">
            <a:off x="3353458" y="665304"/>
            <a:ext cx="279349" cy="601918"/>
          </a:xfrm>
          <a:custGeom>
            <a:avLst/>
            <a:gdLst>
              <a:gd name="connsiteX0" fmla="*/ 289367 w 342457"/>
              <a:gd name="connsiteY0" fmla="*/ 0 h 895108"/>
              <a:gd name="connsiteX1" fmla="*/ 320233 w 342457"/>
              <a:gd name="connsiteY1" fmla="*/ 451412 h 895108"/>
              <a:gd name="connsiteX2" fmla="*/ 0 w 342457"/>
              <a:gd name="connsiteY2" fmla="*/ 895108 h 89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457" h="895108">
                <a:moveTo>
                  <a:pt x="289367" y="0"/>
                </a:moveTo>
                <a:cubicBezTo>
                  <a:pt x="328914" y="151113"/>
                  <a:pt x="368461" y="302227"/>
                  <a:pt x="320233" y="451412"/>
                </a:cubicBezTo>
                <a:cubicBezTo>
                  <a:pt x="272005" y="600597"/>
                  <a:pt x="136002" y="747852"/>
                  <a:pt x="0" y="895108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3DD4B85-6F10-44DB-B0CD-D06D5D907FF3}"/>
              </a:ext>
            </a:extLst>
          </p:cNvPr>
          <p:cNvSpPr/>
          <p:nvPr/>
        </p:nvSpPr>
        <p:spPr>
          <a:xfrm rot="20020713" flipV="1">
            <a:off x="3684656" y="5679774"/>
            <a:ext cx="153207" cy="455913"/>
          </a:xfrm>
          <a:custGeom>
            <a:avLst/>
            <a:gdLst>
              <a:gd name="connsiteX0" fmla="*/ 289367 w 342457"/>
              <a:gd name="connsiteY0" fmla="*/ 0 h 895108"/>
              <a:gd name="connsiteX1" fmla="*/ 320233 w 342457"/>
              <a:gd name="connsiteY1" fmla="*/ 451412 h 895108"/>
              <a:gd name="connsiteX2" fmla="*/ 0 w 342457"/>
              <a:gd name="connsiteY2" fmla="*/ 895108 h 89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457" h="895108">
                <a:moveTo>
                  <a:pt x="289367" y="0"/>
                </a:moveTo>
                <a:cubicBezTo>
                  <a:pt x="328914" y="151113"/>
                  <a:pt x="368461" y="302227"/>
                  <a:pt x="320233" y="451412"/>
                </a:cubicBezTo>
                <a:cubicBezTo>
                  <a:pt x="272005" y="600597"/>
                  <a:pt x="136002" y="747852"/>
                  <a:pt x="0" y="895108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99C9BD4-2FC3-4741-9572-0C042395B968}"/>
              </a:ext>
            </a:extLst>
          </p:cNvPr>
          <p:cNvSpPr txBox="1"/>
          <p:nvPr/>
        </p:nvSpPr>
        <p:spPr>
          <a:xfrm>
            <a:off x="3064298" y="295520"/>
            <a:ext cx="55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DB6A932-A073-4C46-B884-FC36BCB9838B}"/>
              </a:ext>
            </a:extLst>
          </p:cNvPr>
          <p:cNvSpPr txBox="1"/>
          <p:nvPr/>
        </p:nvSpPr>
        <p:spPr>
          <a:xfrm>
            <a:off x="3129712" y="5793039"/>
            <a:ext cx="55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Image result for cold front transparent">
            <a:extLst>
              <a:ext uri="{FF2B5EF4-FFF2-40B4-BE49-F238E27FC236}">
                <a16:creationId xmlns:a16="http://schemas.microsoft.com/office/drawing/2014/main" id="{4B398C9D-FD72-44E5-8523-88DC1A72B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47119" y="1215879"/>
            <a:ext cx="1338943" cy="1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Image result for cold front transparent">
            <a:extLst>
              <a:ext uri="{FF2B5EF4-FFF2-40B4-BE49-F238E27FC236}">
                <a16:creationId xmlns:a16="http://schemas.microsoft.com/office/drawing/2014/main" id="{17FA88B8-7F26-4B7F-9C3A-81915B5A0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8372" y="1214023"/>
            <a:ext cx="1338943" cy="1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Image result for cold front transparent">
            <a:extLst>
              <a:ext uri="{FF2B5EF4-FFF2-40B4-BE49-F238E27FC236}">
                <a16:creationId xmlns:a16="http://schemas.microsoft.com/office/drawing/2014/main" id="{B520A86E-ED33-415E-B033-F27DC7302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25798"/>
          <a:stretch/>
        </p:blipFill>
        <p:spPr bwMode="auto">
          <a:xfrm rot="10800000">
            <a:off x="3869789" y="1216649"/>
            <a:ext cx="1113239" cy="13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67C64E5-9BCD-407D-ADD4-A2652B282418}"/>
              </a:ext>
            </a:extLst>
          </p:cNvPr>
          <p:cNvSpPr txBox="1"/>
          <p:nvPr/>
        </p:nvSpPr>
        <p:spPr>
          <a:xfrm>
            <a:off x="3842279" y="5172038"/>
            <a:ext cx="55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7CBEFC-362E-4221-ABD3-0F39D5DAE0D9}"/>
              </a:ext>
            </a:extLst>
          </p:cNvPr>
          <p:cNvSpPr txBox="1"/>
          <p:nvPr/>
        </p:nvSpPr>
        <p:spPr>
          <a:xfrm>
            <a:off x="3827394" y="868473"/>
            <a:ext cx="559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CD4B4F5-CC7E-4669-9B61-C746E4D8A0D6}"/>
              </a:ext>
            </a:extLst>
          </p:cNvPr>
          <p:cNvCxnSpPr>
            <a:cxnSpLocks/>
          </p:cNvCxnSpPr>
          <p:nvPr/>
        </p:nvCxnSpPr>
        <p:spPr>
          <a:xfrm>
            <a:off x="5084851" y="5693142"/>
            <a:ext cx="430399" cy="411034"/>
          </a:xfrm>
          <a:prstGeom prst="straightConnector1">
            <a:avLst/>
          </a:prstGeom>
          <a:ln w="57150">
            <a:solidFill>
              <a:srgbClr val="06AA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C2CBD24-CDB8-474F-90B9-E609F3AC60F5}"/>
              </a:ext>
            </a:extLst>
          </p:cNvPr>
          <p:cNvCxnSpPr>
            <a:cxnSpLocks/>
          </p:cNvCxnSpPr>
          <p:nvPr/>
        </p:nvCxnSpPr>
        <p:spPr>
          <a:xfrm flipV="1">
            <a:off x="5059178" y="769803"/>
            <a:ext cx="415823" cy="363966"/>
          </a:xfrm>
          <a:prstGeom prst="straightConnector1">
            <a:avLst/>
          </a:prstGeom>
          <a:ln w="57150">
            <a:solidFill>
              <a:srgbClr val="06AA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735F6F0-41F6-46FF-8595-CB2269784977}"/>
              </a:ext>
            </a:extLst>
          </p:cNvPr>
          <p:cNvCxnSpPr>
            <a:cxnSpLocks/>
          </p:cNvCxnSpPr>
          <p:nvPr/>
        </p:nvCxnSpPr>
        <p:spPr>
          <a:xfrm flipH="1" flipV="1">
            <a:off x="3741656" y="256181"/>
            <a:ext cx="1652307" cy="496707"/>
          </a:xfrm>
          <a:prstGeom prst="straightConnector1">
            <a:avLst/>
          </a:prstGeom>
          <a:ln w="57150">
            <a:solidFill>
              <a:srgbClr val="0254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1E0F762-31F2-4BE1-BE43-DAEA7F676995}"/>
              </a:ext>
            </a:extLst>
          </p:cNvPr>
          <p:cNvCxnSpPr>
            <a:cxnSpLocks/>
          </p:cNvCxnSpPr>
          <p:nvPr/>
        </p:nvCxnSpPr>
        <p:spPr>
          <a:xfrm flipH="1">
            <a:off x="3762445" y="6177760"/>
            <a:ext cx="1745016" cy="483168"/>
          </a:xfrm>
          <a:prstGeom prst="straightConnector1">
            <a:avLst/>
          </a:prstGeom>
          <a:ln w="57150">
            <a:solidFill>
              <a:srgbClr val="0254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CA4FFB2-7D55-4CAC-8A41-408B10AB3696}"/>
              </a:ext>
            </a:extLst>
          </p:cNvPr>
          <p:cNvCxnSpPr>
            <a:cxnSpLocks/>
          </p:cNvCxnSpPr>
          <p:nvPr/>
        </p:nvCxnSpPr>
        <p:spPr>
          <a:xfrm flipH="1">
            <a:off x="3557418" y="291849"/>
            <a:ext cx="203841" cy="28873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C0A8593-6C62-4F18-9FC4-5886902071B8}"/>
              </a:ext>
            </a:extLst>
          </p:cNvPr>
          <p:cNvCxnSpPr>
            <a:cxnSpLocks/>
          </p:cNvCxnSpPr>
          <p:nvPr/>
        </p:nvCxnSpPr>
        <p:spPr>
          <a:xfrm flipH="1" flipV="1">
            <a:off x="3557417" y="6305063"/>
            <a:ext cx="184240" cy="23649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F1636CC-8483-4D9C-A955-A5D7EB202EC1}"/>
              </a:ext>
            </a:extLst>
          </p:cNvPr>
          <p:cNvCxnSpPr>
            <a:cxnSpLocks/>
          </p:cNvCxnSpPr>
          <p:nvPr/>
        </p:nvCxnSpPr>
        <p:spPr>
          <a:xfrm flipV="1">
            <a:off x="3737967" y="5801131"/>
            <a:ext cx="1311675" cy="52228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934DD52-DEC6-446E-B32B-3248190AFFEE}"/>
              </a:ext>
            </a:extLst>
          </p:cNvPr>
          <p:cNvCxnSpPr>
            <a:cxnSpLocks/>
          </p:cNvCxnSpPr>
          <p:nvPr/>
        </p:nvCxnSpPr>
        <p:spPr>
          <a:xfrm>
            <a:off x="3703497" y="559358"/>
            <a:ext cx="1332704" cy="48686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8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3474-A16F-44F3-937F-40D84BF6F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Streams</a:t>
            </a:r>
          </a:p>
        </p:txBody>
      </p:sp>
      <p:pic>
        <p:nvPicPr>
          <p:cNvPr id="5" name="Picture 4" descr="Jetcrosssection.jpg">
            <a:extLst>
              <a:ext uri="{FF2B5EF4-FFF2-40B4-BE49-F238E27FC236}">
                <a16:creationId xmlns:a16="http://schemas.microsoft.com/office/drawing/2014/main" id="{95544B09-1F28-4DC0-9351-4223A13DF0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75" y="2884164"/>
            <a:ext cx="11009000" cy="3608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B63E99-6010-47AC-ACC3-ECBB019CF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325" y="365125"/>
            <a:ext cx="2614700" cy="25190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7FFD2F-45C5-47E6-ACC3-AA3AD032329E}"/>
              </a:ext>
            </a:extLst>
          </p:cNvPr>
          <p:cNvSpPr/>
          <p:nvPr/>
        </p:nvSpPr>
        <p:spPr>
          <a:xfrm>
            <a:off x="620150" y="1506023"/>
            <a:ext cx="5319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Our jet streams are located where two cells meet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Driven by deflected winds aloft, as well as by strong temperature gradients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B21020-4DEF-4F42-A7F3-D939A6B3AC13}"/>
              </a:ext>
            </a:extLst>
          </p:cNvPr>
          <p:cNvSpPr txBox="1"/>
          <p:nvPr/>
        </p:nvSpPr>
        <p:spPr>
          <a:xfrm>
            <a:off x="4065972" y="6488668"/>
            <a:ext cx="121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 front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6CD065-51DD-404D-91E5-DBC92FEAC7F2}"/>
              </a:ext>
            </a:extLst>
          </p:cNvPr>
          <p:cNvCxnSpPr>
            <a:cxnSpLocks/>
          </p:cNvCxnSpPr>
          <p:nvPr/>
        </p:nvCxnSpPr>
        <p:spPr>
          <a:xfrm flipH="1" flipV="1">
            <a:off x="3870664" y="6033857"/>
            <a:ext cx="390619" cy="4590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DE59E5-0685-4FA1-AA43-3C33DC954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688" y="327757"/>
            <a:ext cx="2725899" cy="284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33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FFA3-4984-40F7-8200-38FA33FE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Cell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D4CD6-EBB9-412B-BBC7-87307C846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5128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http://wowzahttp.cengage.com/digital-production/earthscience/global_circulation.mp4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A3CA85-14BC-4B19-A28A-79D4C3C0B496}"/>
              </a:ext>
            </a:extLst>
          </p:cNvPr>
          <p:cNvSpPr txBox="1">
            <a:spLocks/>
          </p:cNvSpPr>
          <p:nvPr/>
        </p:nvSpPr>
        <p:spPr>
          <a:xfrm>
            <a:off x="838200" y="30556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Global Winds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96AF5B-9B11-439F-9452-95781BD83565}"/>
              </a:ext>
            </a:extLst>
          </p:cNvPr>
          <p:cNvSpPr txBox="1">
            <a:spLocks/>
          </p:cNvSpPr>
          <p:nvPr/>
        </p:nvSpPr>
        <p:spPr>
          <a:xfrm>
            <a:off x="838200" y="4516190"/>
            <a:ext cx="10515600" cy="1095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https://earth.nullschool.net/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25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1A35D-F35D-4EF6-806B-06F27142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75" y="236907"/>
            <a:ext cx="10515600" cy="1325563"/>
          </a:xfrm>
        </p:spPr>
        <p:txBody>
          <a:bodyPr/>
          <a:lstStyle/>
          <a:p>
            <a:r>
              <a:rPr lang="en-US" dirty="0"/>
              <a:t>Sea Level Pressures During Summer</a:t>
            </a:r>
          </a:p>
        </p:txBody>
      </p:sp>
      <p:pic>
        <p:nvPicPr>
          <p:cNvPr id="4" name="Picture 2" descr="0722b">
            <a:extLst>
              <a:ext uri="{FF2B5EF4-FFF2-40B4-BE49-F238E27FC236}">
                <a16:creationId xmlns:a16="http://schemas.microsoft.com/office/drawing/2014/main" id="{1337284B-C218-4929-B6E4-783AF2A165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8580" y="1206477"/>
            <a:ext cx="7668094" cy="518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0ECB70-F584-46A6-93D9-EBFA30DE11ED}"/>
              </a:ext>
            </a:extLst>
          </p:cNvPr>
          <p:cNvSpPr txBox="1"/>
          <p:nvPr/>
        </p:nvSpPr>
        <p:spPr>
          <a:xfrm>
            <a:off x="9152878" y="1562470"/>
            <a:ext cx="23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34E51-A149-4C23-90C7-557CEA7C83C6}"/>
              </a:ext>
            </a:extLst>
          </p:cNvPr>
          <p:cNvSpPr txBox="1"/>
          <p:nvPr/>
        </p:nvSpPr>
        <p:spPr>
          <a:xfrm>
            <a:off x="8655728" y="1443841"/>
            <a:ext cx="2805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Notice the semi-permanent sub-tropic highs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During NH summers, temps are high over land, leading to thermal low-pressure systems in the 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ITCZ is shifted slightly north of equator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3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9B05-FD50-4E85-80D4-1695D8F5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40" y="187572"/>
            <a:ext cx="10515600" cy="1325563"/>
          </a:xfrm>
        </p:spPr>
        <p:txBody>
          <a:bodyPr/>
          <a:lstStyle/>
          <a:p>
            <a:r>
              <a:rPr lang="en-US" dirty="0"/>
              <a:t>Sea Level Pressures During  Winter</a:t>
            </a:r>
          </a:p>
        </p:txBody>
      </p:sp>
      <p:pic>
        <p:nvPicPr>
          <p:cNvPr id="4" name="Picture 2" descr="0722b">
            <a:extLst>
              <a:ext uri="{FF2B5EF4-FFF2-40B4-BE49-F238E27FC236}">
                <a16:creationId xmlns:a16="http://schemas.microsoft.com/office/drawing/2014/main" id="{4C1E193A-2D15-4BB5-B222-ABE6A17951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8792" y="1255682"/>
            <a:ext cx="7729071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4DB292-FAC6-49A0-BAA2-D0BD48543A17}"/>
              </a:ext>
            </a:extLst>
          </p:cNvPr>
          <p:cNvSpPr txBox="1"/>
          <p:nvPr/>
        </p:nvSpPr>
        <p:spPr>
          <a:xfrm>
            <a:off x="8655728" y="1443841"/>
            <a:ext cx="28053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Notice the semi-permanent sub-tropic highs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During NH winters, temps are low over land, leading to high-pressure systems in the 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Seasonal low-pressure systems, such as Icelandic &amp; Aleutian Low, develop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ITCZ is shifted slightly south of equator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71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219BF6-AFF6-42E1-8CAE-C37B8D54D4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247071" y="136525"/>
            <a:ext cx="3334329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latin typeface="+mj-lt"/>
                <a:ea typeface="+mj-ea"/>
                <a:cs typeface="+mj-cs"/>
              </a:rPr>
              <a:t>Indian Monsoon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1058097"/>
            <a:ext cx="5571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During summer months, ITCZ shifts northward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 heats up and pressure gradient forms, wind blows from ocean to land, bringing moist air from ocean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Lots of convection + moist, warm air = lots of precipitation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E98BE77-07E2-446B-831A-E2B2F094C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51875" b="-975"/>
          <a:stretch/>
        </p:blipFill>
        <p:spPr bwMode="auto">
          <a:xfrm>
            <a:off x="1231954" y="2812423"/>
            <a:ext cx="426636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1645386-F721-451B-8390-1021326CD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4" b="50896"/>
          <a:stretch/>
        </p:blipFill>
        <p:spPr bwMode="auto">
          <a:xfrm>
            <a:off x="6477786" y="1058097"/>
            <a:ext cx="4482260" cy="39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14DE7D-6E32-45C9-8C20-54EE9779A765}"/>
              </a:ext>
            </a:extLst>
          </p:cNvPr>
          <p:cNvSpPr txBox="1"/>
          <p:nvPr/>
        </p:nvSpPr>
        <p:spPr>
          <a:xfrm>
            <a:off x="6539930" y="5003977"/>
            <a:ext cx="5196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During winter months, ITCZ shifts southward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 patterns reverse, causing winds to blow from land to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Significantly drier conditions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8BDD-3533-43F4-8995-88B6F085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Ekman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F2A84-D036-4E5F-BFEC-E16E58732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7925" cy="4351338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dirty="0"/>
              <a:t>Winds drive ocean currents</a:t>
            </a:r>
          </a:p>
          <a:p>
            <a:pPr fontAlgn="base"/>
            <a:r>
              <a:rPr lang="en-US" dirty="0"/>
              <a:t>This flow is also impacted by the Coriolis Force, which acts to push the water to the right in the northern hemisphere</a:t>
            </a:r>
          </a:p>
          <a:p>
            <a:pPr fontAlgn="base"/>
            <a:r>
              <a:rPr lang="en-US" dirty="0"/>
              <a:t>This surface flow impacts the flow in the layer beneath</a:t>
            </a:r>
          </a:p>
          <a:p>
            <a:pPr fontAlgn="base"/>
            <a:r>
              <a:rPr lang="en-US" dirty="0"/>
              <a:t>We have a net transport of water 90 degrees to the right of the surface wind (</a:t>
            </a:r>
            <a:r>
              <a:rPr lang="en-US" b="1" dirty="0"/>
              <a:t>Ekman Transport</a:t>
            </a:r>
            <a:r>
              <a:rPr lang="en-US" dirty="0"/>
              <a:t>)</a:t>
            </a:r>
          </a:p>
          <a:p>
            <a:pPr fontAlgn="base"/>
            <a:r>
              <a:rPr lang="en-US" dirty="0"/>
              <a:t>If the Ekman Transport is moving water towards the land, surface water must sink to the bottom to conserve mass</a:t>
            </a:r>
          </a:p>
          <a:p>
            <a:pPr lvl="1" fontAlgn="base"/>
            <a:r>
              <a:rPr lang="en-US" dirty="0"/>
              <a:t>Downwelling</a:t>
            </a:r>
          </a:p>
          <a:p>
            <a:pPr fontAlgn="base"/>
            <a:r>
              <a:rPr lang="en-US" dirty="0"/>
              <a:t>If the Ekman Transport is moving water away from land, deeper water must move towards the surface to conserve mass</a:t>
            </a:r>
          </a:p>
          <a:p>
            <a:pPr lvl="1" fontAlgn="base"/>
            <a:r>
              <a:rPr lang="en-US" dirty="0"/>
              <a:t>Upwelling of colder water (</a:t>
            </a:r>
            <a:r>
              <a:rPr lang="en-US" b="1" dirty="0"/>
              <a:t>Ekman pumping</a:t>
            </a:r>
            <a:r>
              <a:rPr lang="en-US" dirty="0"/>
              <a:t>)</a:t>
            </a:r>
          </a:p>
        </p:txBody>
      </p:sp>
      <p:pic>
        <p:nvPicPr>
          <p:cNvPr id="3078" name="Picture 6" descr="Image result for ekman transport upwelling and downwelling">
            <a:extLst>
              <a:ext uri="{FF2B5EF4-FFF2-40B4-BE49-F238E27FC236}">
                <a16:creationId xmlns:a16="http://schemas.microsoft.com/office/drawing/2014/main" id="{4579201F-03AB-497B-8D3E-F3A9BB19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4096827"/>
            <a:ext cx="3619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mage result for ekman transport upwelling and downwelling">
            <a:extLst>
              <a:ext uri="{FF2B5EF4-FFF2-40B4-BE49-F238E27FC236}">
                <a16:creationId xmlns:a16="http://schemas.microsoft.com/office/drawing/2014/main" id="{0C9AAC86-D790-4AB5-B084-74026CA0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825625"/>
            <a:ext cx="3619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D7D8C9-8408-4890-B97E-BCCF9C86A912}"/>
              </a:ext>
            </a:extLst>
          </p:cNvPr>
          <p:cNvSpPr txBox="1"/>
          <p:nvPr/>
        </p:nvSpPr>
        <p:spPr>
          <a:xfrm>
            <a:off x="8601075" y="1266825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Northern Hemisphere</a:t>
            </a:r>
          </a:p>
        </p:txBody>
      </p:sp>
    </p:spTree>
    <p:extLst>
      <p:ext uri="{BB962C8B-B14F-4D97-AF65-F5344CB8AC3E}">
        <p14:creationId xmlns:p14="http://schemas.microsoft.com/office/powerpoint/2010/main" val="1737785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47344" y="300505"/>
            <a:ext cx="10506456" cy="8043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/>
              <a:t>El Niño/La Niña</a:t>
            </a:r>
          </a:p>
        </p:txBody>
      </p:sp>
      <p:pic>
        <p:nvPicPr>
          <p:cNvPr id="8" name="Picture 2" descr="Macintosh HD:Applications:Microsoft Office 2004:Office:PPT_IB_SupportFiles:Images:89275_CH08_FIG17.jpg">
            <a:extLst>
              <a:ext uri="{FF2B5EF4-FFF2-40B4-BE49-F238E27FC236}">
                <a16:creationId xmlns:a16="http://schemas.microsoft.com/office/drawing/2014/main" id="{1578A6E5-1B30-48F8-B3CE-9524EE30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53175" y="1600200"/>
            <a:ext cx="5449075" cy="4672582"/>
          </a:xfrm>
          <a:prstGeom prst="rect">
            <a:avLst/>
          </a:prstGeom>
          <a:noFill/>
        </p:spPr>
      </p:pic>
      <p:pic>
        <p:nvPicPr>
          <p:cNvPr id="7" name="Picture 2" descr="Macintosh HD:Applications:Microsoft Office 2004:Office:PPT_IB_SupportFiles:Images:89275_CH08_FIG1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9750" y="1600200"/>
            <a:ext cx="5529682" cy="4672582"/>
          </a:xfrm>
          <a:prstGeom prst="rect">
            <a:avLst/>
          </a:prstGeom>
          <a:noFill/>
        </p:spPr>
      </p:pic>
      <p:sp>
        <p:nvSpPr>
          <p:cNvPr id="717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F6B4209-8664-4312-B706-E5D4D9571306}" type="slidenum">
              <a:rPr lang="en-US" smtClean="0"/>
              <a:pPr algn="r"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18470" y="6399622"/>
            <a:ext cx="2724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solidFill>
                  <a:srgbClr val="000000"/>
                </a:solidFill>
              </a:rPr>
              <a:t>Fig 9.19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i="1" dirty="0">
                <a:solidFill>
                  <a:srgbClr val="000000"/>
                </a:solidFill>
              </a:rPr>
              <a:t>Weather: A Concise Introduction</a:t>
            </a:r>
            <a:endParaRPr lang="en-US" sz="12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9F1A1-4997-4708-BF80-69DDD69454D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1981200" y="-2174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Sea Breeze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08565" y="6413698"/>
            <a:ext cx="3361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Fig </a:t>
            </a:r>
            <a:r>
              <a:rPr lang="en-US" sz="1400" b="1" dirty="0">
                <a:solidFill>
                  <a:srgbClr val="000000"/>
                </a:solidFill>
              </a:rPr>
              <a:t>8.2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Weather: A Concise Introduction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28" b="117"/>
          <a:stretch/>
        </p:blipFill>
        <p:spPr bwMode="auto">
          <a:xfrm>
            <a:off x="2753614" y="728293"/>
            <a:ext cx="6689323" cy="45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59D224-F7C9-4258-B11B-53D3417C6041}"/>
              </a:ext>
            </a:extLst>
          </p:cNvPr>
          <p:cNvSpPr txBox="1"/>
          <p:nvPr/>
        </p:nvSpPr>
        <p:spPr>
          <a:xfrm>
            <a:off x="568170" y="1762676"/>
            <a:ext cx="174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Aloft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DC276-34CF-4ABF-943B-8432D94D2BC1}"/>
              </a:ext>
            </a:extLst>
          </p:cNvPr>
          <p:cNvSpPr txBox="1"/>
          <p:nvPr/>
        </p:nvSpPr>
        <p:spPr>
          <a:xfrm>
            <a:off x="568170" y="4227250"/>
            <a:ext cx="1740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Surface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058667-0D63-4337-9758-8B5FC088D485}"/>
              </a:ext>
            </a:extLst>
          </p:cNvPr>
          <p:cNvCxnSpPr>
            <a:endCxn id="7" idx="3"/>
          </p:cNvCxnSpPr>
          <p:nvPr/>
        </p:nvCxnSpPr>
        <p:spPr>
          <a:xfrm>
            <a:off x="1438180" y="1962731"/>
            <a:ext cx="8700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AC45CA-6613-4E64-B7F2-E38BAD2738F7}"/>
              </a:ext>
            </a:extLst>
          </p:cNvPr>
          <p:cNvCxnSpPr>
            <a:endCxn id="9" idx="3"/>
          </p:cNvCxnSpPr>
          <p:nvPr/>
        </p:nvCxnSpPr>
        <p:spPr>
          <a:xfrm>
            <a:off x="1606858" y="4427305"/>
            <a:ext cx="7013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F9B6932-C7CA-4B64-AD3F-4D7D003C8E2C}"/>
              </a:ext>
            </a:extLst>
          </p:cNvPr>
          <p:cNvSpPr txBox="1"/>
          <p:nvPr/>
        </p:nvSpPr>
        <p:spPr>
          <a:xfrm>
            <a:off x="10389186" y="2827895"/>
            <a:ext cx="157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Subsidence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FB4EB2E-4D8E-45B8-9F89-EE1AB68E8BC3}"/>
              </a:ext>
            </a:extLst>
          </p:cNvPr>
          <p:cNvCxnSpPr/>
          <p:nvPr/>
        </p:nvCxnSpPr>
        <p:spPr>
          <a:xfrm flipH="1" flipV="1">
            <a:off x="9041195" y="2840854"/>
            <a:ext cx="1169605" cy="171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9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16B49-ECED-450A-BD28-2DFFD47D7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3562349"/>
            <a:ext cx="11106150" cy="3089275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Normal conditions (middle): easterlies push warm water to western Pacific Ocean, with relatively cooler water in the eastern Pacific Ocean; tilted thermocline</a:t>
            </a:r>
          </a:p>
          <a:p>
            <a:pPr fontAlgn="base"/>
            <a:r>
              <a:rPr lang="en-US" sz="2400" dirty="0"/>
              <a:t>El Niño conditions (left): trade winds (easterlies) weaken and the warm water sloshes east towards the coast of South America; thermocline flattens (temperatures don’t change rapidly with depth)</a:t>
            </a:r>
          </a:p>
          <a:p>
            <a:pPr fontAlgn="base"/>
            <a:r>
              <a:rPr lang="en-US" sz="2400" dirty="0"/>
              <a:t>La Niña conditions (right): trade winds (easterlies) strengthen and the warm water sloshes further towards the western Pacific Ocean, with eastern Pacific waters becoming colder (more upwelling; thermocline becomes steeper)</a:t>
            </a:r>
          </a:p>
        </p:txBody>
      </p:sp>
      <p:pic>
        <p:nvPicPr>
          <p:cNvPr id="2052" name="Picture 4" descr="Image result for el nino normal conditions">
            <a:extLst>
              <a:ext uri="{FF2B5EF4-FFF2-40B4-BE49-F238E27FC236}">
                <a16:creationId xmlns:a16="http://schemas.microsoft.com/office/drawing/2014/main" id="{1B69FEF5-BDC2-415A-9046-8FDA30696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39725"/>
            <a:ext cx="11858625" cy="300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522464-3580-4005-83A5-8DD0F0A13FE0}"/>
              </a:ext>
            </a:extLst>
          </p:cNvPr>
          <p:cNvSpPr/>
          <p:nvPr/>
        </p:nvSpPr>
        <p:spPr>
          <a:xfrm>
            <a:off x="95250" y="106532"/>
            <a:ext cx="3908579" cy="3322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F4639F-C784-461D-8E76-AA12C3003DFE}"/>
              </a:ext>
            </a:extLst>
          </p:cNvPr>
          <p:cNvSpPr/>
          <p:nvPr/>
        </p:nvSpPr>
        <p:spPr>
          <a:xfrm>
            <a:off x="8035771" y="130971"/>
            <a:ext cx="3908579" cy="3322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F6B4209-8664-4312-B706-E5D4D9571306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51895" y="86619"/>
            <a:ext cx="8229600" cy="1143001"/>
          </a:xfrm>
        </p:spPr>
        <p:txBody>
          <a:bodyPr/>
          <a:lstStyle/>
          <a:p>
            <a:r>
              <a:rPr lang="en-US" sz="2400" b="1" dirty="0"/>
              <a:t>El Niño/La Niña</a:t>
            </a:r>
          </a:p>
        </p:txBody>
      </p:sp>
      <p:pic>
        <p:nvPicPr>
          <p:cNvPr id="10" name="Picture 2" descr="Macintosh HD:Applications:Microsoft Office 2004:Office:PPT_IB_SupportFiles:Images:89275_CH08_FI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781" y="814380"/>
            <a:ext cx="78184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931326" y="6413698"/>
            <a:ext cx="4146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Fig 8-11</a:t>
            </a:r>
            <a:r>
              <a:rPr lang="en-US" sz="1400" dirty="0"/>
              <a:t>  </a:t>
            </a:r>
            <a:r>
              <a:rPr lang="en-US" sz="1400" i="1" dirty="0"/>
              <a:t>Meteorology: Understanding the Atmosphere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1E476E-00D4-437B-BADB-EA30AAA4F15D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3407" y="6355318"/>
            <a:ext cx="2410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Fig 6.22: </a:t>
            </a:r>
            <a:r>
              <a:rPr lang="en-US" sz="1200" b="1" i="1" dirty="0"/>
              <a:t>Essentials of Meteorology</a:t>
            </a:r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0" y="838200"/>
            <a:ext cx="8636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3104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69FCB-9FFB-4CCE-A737-EFF9FFED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Cell Model (Hadley Cell)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64FD48-C629-4E01-BE38-EEAD924FB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7475" cy="4351338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Air rises at the equator (warmest/most convection, thus low pressure)</a:t>
            </a:r>
          </a:p>
          <a:p>
            <a:pPr fontAlgn="base"/>
            <a:r>
              <a:rPr lang="en-US" sz="2400" dirty="0"/>
              <a:t>Air aloft at equator flows to poles and sinks, creating high pressure at poles</a:t>
            </a:r>
          </a:p>
          <a:p>
            <a:pPr fontAlgn="base"/>
            <a:r>
              <a:rPr lang="en-US" sz="2400" dirty="0"/>
              <a:t>Air moves from the poles to the equator at the surface</a:t>
            </a:r>
          </a:p>
          <a:p>
            <a:pPr fontAlgn="base"/>
            <a:r>
              <a:rPr lang="en-US" sz="2400" dirty="0"/>
              <a:t>If we apply the Coriolis force to surface winds, we find that this model can only explain surface easterlies (ex. trade winds), but not the midlatitude westerlies</a:t>
            </a:r>
          </a:p>
          <a:p>
            <a:endParaRPr lang="en-US" sz="2400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0D1C3970-1FC9-4E4F-A35E-A0174A52AB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3" t="349" r="252" b="1472"/>
          <a:stretch/>
        </p:blipFill>
        <p:spPr>
          <a:xfrm>
            <a:off x="7410450" y="1253331"/>
            <a:ext cx="43619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7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69FCB-9FFB-4CCE-A737-EFF9FFED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Cell Model (Hadley Cell)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B5DEDA-4A49-4B46-A808-1B32507982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55" y="1690688"/>
            <a:ext cx="5765919" cy="4579178"/>
          </a:xfrm>
          <a:prstGeom prst="rect">
            <a:avLst/>
          </a:prstGeom>
        </p:spPr>
      </p:pic>
      <p:pic>
        <p:nvPicPr>
          <p:cNvPr id="10" name="Picture 2" descr="Macintosh HD:Applications:Microsoft Office 2004:Office:PPT_IB_SupportFiles:Images:89275_CH07_FIG07.jpg">
            <a:extLst>
              <a:ext uri="{FF2B5EF4-FFF2-40B4-BE49-F238E27FC236}">
                <a16:creationId xmlns:a16="http://schemas.microsoft.com/office/drawing/2014/main" id="{E02886FD-AFCB-49C0-AC2F-E30977768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3315" y="1690688"/>
            <a:ext cx="4056740" cy="457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3BD031-95A7-4626-BFA7-5919F46AB9AD}"/>
              </a:ext>
            </a:extLst>
          </p:cNvPr>
          <p:cNvSpPr txBox="1"/>
          <p:nvPr/>
        </p:nvSpPr>
        <p:spPr>
          <a:xfrm>
            <a:off x="10049522" y="1384917"/>
            <a:ext cx="151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(Aloft)</a:t>
            </a:r>
          </a:p>
        </p:txBody>
      </p:sp>
    </p:spTree>
    <p:extLst>
      <p:ext uri="{BB962C8B-B14F-4D97-AF65-F5344CB8AC3E}">
        <p14:creationId xmlns:p14="http://schemas.microsoft.com/office/powerpoint/2010/main" val="240717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3474-A16F-44F3-937F-40D84BF6F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Streams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435038-8114-4413-9AB8-937DD35336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2" b="31324"/>
          <a:stretch/>
        </p:blipFill>
        <p:spPr>
          <a:xfrm>
            <a:off x="1349279" y="1690688"/>
            <a:ext cx="4288428" cy="448627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561B0B-0C70-4A5B-9D1C-8CE09BA8E3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95" b="-6149"/>
          <a:stretch/>
        </p:blipFill>
        <p:spPr>
          <a:xfrm>
            <a:off x="6554293" y="1690688"/>
            <a:ext cx="4288428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5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FFA3-4984-40F7-8200-38FA33FE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Cell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E77C20-739C-4AF6-A565-41A65D6D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6" y="1500326"/>
            <a:ext cx="4171950" cy="467663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single cell model adequately explains the trade winds, as well as cloudiness/precipitation at the </a:t>
            </a:r>
            <a:r>
              <a:rPr lang="en-US" b="1" dirty="0"/>
              <a:t>ITCZ (intertropical convergence zone)</a:t>
            </a:r>
          </a:p>
          <a:p>
            <a:endParaRPr lang="en-US" dirty="0"/>
          </a:p>
          <a:p>
            <a:r>
              <a:rPr lang="en-US" dirty="0"/>
              <a:t>Because the single cell model does not explain Westerlies or the existences of two jet streams, we know it is inadequate in explaining global wind patterns</a:t>
            </a:r>
          </a:p>
          <a:p>
            <a:endParaRPr lang="en-US" dirty="0"/>
          </a:p>
          <a:p>
            <a:r>
              <a:rPr lang="en-US" dirty="0"/>
              <a:t>Instead, we examine a 3 cell model that better explains these phenomenon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66AED9F-8B08-40E1-B7EF-BF6C7A045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0" y="568325"/>
            <a:ext cx="6635750" cy="560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F4DC49-27D4-44FA-9C7C-115971FBC775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AA04E1-05C8-480D-8004-3E9D60FDCC18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699B8AD-BF8D-48CE-B119-A33A0DFAFFB9}"/>
              </a:ext>
            </a:extLst>
          </p:cNvPr>
          <p:cNvCxnSpPr>
            <a:cxnSpLocks/>
          </p:cNvCxnSpPr>
          <p:nvPr/>
        </p:nvCxnSpPr>
        <p:spPr>
          <a:xfrm flipH="1">
            <a:off x="9187960" y="681037"/>
            <a:ext cx="1127892" cy="6160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EB7861-0E9B-4314-87A5-7C6132527744}"/>
              </a:ext>
            </a:extLst>
          </p:cNvPr>
          <p:cNvCxnSpPr>
            <a:cxnSpLocks/>
          </p:cNvCxnSpPr>
          <p:nvPr/>
        </p:nvCxnSpPr>
        <p:spPr>
          <a:xfrm flipH="1">
            <a:off x="9320444" y="1278384"/>
            <a:ext cx="1732255" cy="119996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2E15F03-18A6-4227-973C-6EA9EBA705C7}"/>
              </a:ext>
            </a:extLst>
          </p:cNvPr>
          <p:cNvSpPr txBox="1"/>
          <p:nvPr/>
        </p:nvSpPr>
        <p:spPr>
          <a:xfrm>
            <a:off x="9966911" y="270807"/>
            <a:ext cx="173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 cell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5CF40-3CFF-4991-87BE-38815E543D4A}"/>
              </a:ext>
            </a:extLst>
          </p:cNvPr>
          <p:cNvSpPr txBox="1"/>
          <p:nvPr/>
        </p:nvSpPr>
        <p:spPr>
          <a:xfrm>
            <a:off x="10833038" y="843240"/>
            <a:ext cx="125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Ferrel</a:t>
            </a:r>
            <a:r>
              <a:rPr lang="en-US" dirty="0"/>
              <a:t> cell</a:t>
            </a:r>
          </a:p>
        </p:txBody>
      </p:sp>
    </p:spTree>
    <p:extLst>
      <p:ext uri="{BB962C8B-B14F-4D97-AF65-F5344CB8AC3E}">
        <p14:creationId xmlns:p14="http://schemas.microsoft.com/office/powerpoint/2010/main" val="429374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22AFC-4C64-4F30-A22E-5FBF4403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8313-9185-42E7-A31C-C21E7CD76F64}" type="slidenum">
              <a:rPr lang="en-US" smtClean="0"/>
              <a:t>8</a:t>
            </a:fld>
            <a:endParaRPr lang="en-US"/>
          </a:p>
        </p:txBody>
      </p:sp>
      <p:sp>
        <p:nvSpPr>
          <p:cNvPr id="3" name="Chord 2">
            <a:extLst>
              <a:ext uri="{FF2B5EF4-FFF2-40B4-BE49-F238E27FC236}">
                <a16:creationId xmlns:a16="http://schemas.microsoft.com/office/drawing/2014/main" id="{E6C6623D-DE6D-4777-AD1C-6ABD7A52FD15}"/>
              </a:ext>
            </a:extLst>
          </p:cNvPr>
          <p:cNvSpPr/>
          <p:nvPr/>
        </p:nvSpPr>
        <p:spPr>
          <a:xfrm>
            <a:off x="261827" y="640698"/>
            <a:ext cx="5818909" cy="5597236"/>
          </a:xfrm>
          <a:prstGeom prst="chord">
            <a:avLst>
              <a:gd name="adj1" fmla="val 2700000"/>
              <a:gd name="adj2" fmla="val 2031822"/>
            </a:avLst>
          </a:prstGeom>
          <a:gradFill>
            <a:gsLst>
              <a:gs pos="0">
                <a:srgbClr val="00B0F0"/>
              </a:gs>
              <a:gs pos="52000">
                <a:srgbClr val="FD4981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FD595B-E064-4067-8756-8438F5BFA057}"/>
              </a:ext>
            </a:extLst>
          </p:cNvPr>
          <p:cNvCxnSpPr/>
          <p:nvPr/>
        </p:nvCxnSpPr>
        <p:spPr>
          <a:xfrm>
            <a:off x="261827" y="3514725"/>
            <a:ext cx="5818909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0CF788-1BC1-4192-80B7-E2A14ED6285F}"/>
              </a:ext>
            </a:extLst>
          </p:cNvPr>
          <p:cNvCxnSpPr/>
          <p:nvPr/>
        </p:nvCxnSpPr>
        <p:spPr>
          <a:xfrm flipV="1">
            <a:off x="3240554" y="292661"/>
            <a:ext cx="0" cy="371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EE66FC-4432-4A6A-A320-7D62E11663A9}"/>
              </a:ext>
            </a:extLst>
          </p:cNvPr>
          <p:cNvCxnSpPr/>
          <p:nvPr/>
        </p:nvCxnSpPr>
        <p:spPr>
          <a:xfrm flipV="1">
            <a:off x="3129712" y="6263961"/>
            <a:ext cx="0" cy="371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8C6D714-0EA7-4DF0-B5A0-374149BAB176}"/>
              </a:ext>
            </a:extLst>
          </p:cNvPr>
          <p:cNvSpPr txBox="1"/>
          <p:nvPr/>
        </p:nvSpPr>
        <p:spPr>
          <a:xfrm>
            <a:off x="5985168" y="204188"/>
            <a:ext cx="620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does the single cell model become the three cell model?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D4AA5A-00FB-4FD0-BF16-AD6A7AA23613}"/>
              </a:ext>
            </a:extLst>
          </p:cNvPr>
          <p:cNvSpPr txBox="1"/>
          <p:nvPr/>
        </p:nvSpPr>
        <p:spPr>
          <a:xfrm>
            <a:off x="7467600" y="774104"/>
            <a:ext cx="3886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Single cell model: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Two circulation cells (northern hemisphere, southern hemisphere)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Warm air rises, cold air sinks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Thermally direct!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Air rises at equator, travels poleward aloft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Air sinks at poles, air near surface travels equatorward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Assumption: no or </a:t>
            </a:r>
            <a:r>
              <a:rPr lang="en-US" sz="2000" i="1" dirty="0"/>
              <a:t>very slow</a:t>
            </a:r>
            <a:r>
              <a:rPr lang="en-US" sz="2000" dirty="0"/>
              <a:t> rotation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5DF67F2B-F700-4117-9DFC-A9AAE53CA413}"/>
              </a:ext>
            </a:extLst>
          </p:cNvPr>
          <p:cNvSpPr/>
          <p:nvPr/>
        </p:nvSpPr>
        <p:spPr>
          <a:xfrm>
            <a:off x="838201" y="501650"/>
            <a:ext cx="5476656" cy="5736098"/>
          </a:xfrm>
          <a:prstGeom prst="arc">
            <a:avLst>
              <a:gd name="adj1" fmla="val 15989291"/>
              <a:gd name="adj2" fmla="val 188155"/>
            </a:avLst>
          </a:prstGeom>
          <a:ln w="571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24584522-14E9-4E7A-B361-39CAC614A288}"/>
              </a:ext>
            </a:extLst>
          </p:cNvPr>
          <p:cNvSpPr/>
          <p:nvPr/>
        </p:nvSpPr>
        <p:spPr>
          <a:xfrm rot="10800000" flipH="1">
            <a:off x="365381" y="1190630"/>
            <a:ext cx="5949476" cy="5165719"/>
          </a:xfrm>
          <a:prstGeom prst="arc">
            <a:avLst>
              <a:gd name="adj1" fmla="val 15989291"/>
              <a:gd name="adj2" fmla="val 188155"/>
            </a:avLst>
          </a:prstGeom>
          <a:ln w="571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741A29-69FF-415F-AC50-BDEF493857EE}"/>
              </a:ext>
            </a:extLst>
          </p:cNvPr>
          <p:cNvCxnSpPr/>
          <p:nvPr/>
        </p:nvCxnSpPr>
        <p:spPr>
          <a:xfrm>
            <a:off x="6492006" y="3429000"/>
            <a:ext cx="55245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C7D981F-4559-4D1C-B18A-A4471CB2F708}"/>
              </a:ext>
            </a:extLst>
          </p:cNvPr>
          <p:cNvCxnSpPr/>
          <p:nvPr/>
        </p:nvCxnSpPr>
        <p:spPr>
          <a:xfrm>
            <a:off x="6492006" y="3759200"/>
            <a:ext cx="55245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Arc 46">
            <a:extLst>
              <a:ext uri="{FF2B5EF4-FFF2-40B4-BE49-F238E27FC236}">
                <a16:creationId xmlns:a16="http://schemas.microsoft.com/office/drawing/2014/main" id="{D4D2128A-3C99-4273-B652-EC2B62E74618}"/>
              </a:ext>
            </a:extLst>
          </p:cNvPr>
          <p:cNvSpPr/>
          <p:nvPr/>
        </p:nvSpPr>
        <p:spPr>
          <a:xfrm rot="16200000" flipV="1">
            <a:off x="946064" y="-40474"/>
            <a:ext cx="5683497" cy="6206832"/>
          </a:xfrm>
          <a:prstGeom prst="arc">
            <a:avLst>
              <a:gd name="adj1" fmla="val 15989291"/>
              <a:gd name="adj2" fmla="val 188155"/>
            </a:avLst>
          </a:prstGeom>
          <a:ln w="571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9FE08644-165B-4FF3-815B-7B30C3A91512}"/>
              </a:ext>
            </a:extLst>
          </p:cNvPr>
          <p:cNvSpPr/>
          <p:nvPr/>
        </p:nvSpPr>
        <p:spPr>
          <a:xfrm rot="16200000" flipH="1" flipV="1">
            <a:off x="1044606" y="918477"/>
            <a:ext cx="5165720" cy="6440277"/>
          </a:xfrm>
          <a:prstGeom prst="arc">
            <a:avLst>
              <a:gd name="adj1" fmla="val 15989291"/>
              <a:gd name="adj2" fmla="val 188155"/>
            </a:avLst>
          </a:prstGeom>
          <a:ln w="571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0BFF5C5-F14B-45CA-9136-E051724C1FD0}"/>
              </a:ext>
            </a:extLst>
          </p:cNvPr>
          <p:cNvCxnSpPr>
            <a:cxnSpLocks/>
          </p:cNvCxnSpPr>
          <p:nvPr/>
        </p:nvCxnSpPr>
        <p:spPr>
          <a:xfrm flipH="1">
            <a:off x="3336937" y="114300"/>
            <a:ext cx="244463" cy="4079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151B6A2-74FB-44E0-9B8A-03316DC28D63}"/>
              </a:ext>
            </a:extLst>
          </p:cNvPr>
          <p:cNvCxnSpPr>
            <a:cxnSpLocks/>
          </p:cNvCxnSpPr>
          <p:nvPr/>
        </p:nvCxnSpPr>
        <p:spPr>
          <a:xfrm flipH="1" flipV="1">
            <a:off x="3171281" y="6273856"/>
            <a:ext cx="282755" cy="5301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4C13085-3B4C-4DCD-93DE-FBF918E4F856}"/>
              </a:ext>
            </a:extLst>
          </p:cNvPr>
          <p:cNvSpPr txBox="1"/>
          <p:nvPr/>
        </p:nvSpPr>
        <p:spPr>
          <a:xfrm>
            <a:off x="0" y="8066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Three Cell Model:</a:t>
            </a:r>
          </a:p>
        </p:txBody>
      </p:sp>
    </p:spTree>
    <p:extLst>
      <p:ext uri="{BB962C8B-B14F-4D97-AF65-F5344CB8AC3E}">
        <p14:creationId xmlns:p14="http://schemas.microsoft.com/office/powerpoint/2010/main" val="337288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22AFC-4C64-4F30-A22E-5FBF4403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8313-9185-42E7-A31C-C21E7CD76F64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Chord 2">
            <a:extLst>
              <a:ext uri="{FF2B5EF4-FFF2-40B4-BE49-F238E27FC236}">
                <a16:creationId xmlns:a16="http://schemas.microsoft.com/office/drawing/2014/main" id="{E6C6623D-DE6D-4777-AD1C-6ABD7A52FD15}"/>
              </a:ext>
            </a:extLst>
          </p:cNvPr>
          <p:cNvSpPr/>
          <p:nvPr/>
        </p:nvSpPr>
        <p:spPr>
          <a:xfrm>
            <a:off x="261827" y="640698"/>
            <a:ext cx="5818909" cy="5597236"/>
          </a:xfrm>
          <a:prstGeom prst="chord">
            <a:avLst>
              <a:gd name="adj1" fmla="val 2700000"/>
              <a:gd name="adj2" fmla="val 2031822"/>
            </a:avLst>
          </a:prstGeom>
          <a:gradFill>
            <a:gsLst>
              <a:gs pos="0">
                <a:srgbClr val="00B0F0"/>
              </a:gs>
              <a:gs pos="52000">
                <a:srgbClr val="FD4981"/>
              </a:gs>
              <a:gs pos="100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FD595B-E064-4067-8756-8438F5BFA057}"/>
              </a:ext>
            </a:extLst>
          </p:cNvPr>
          <p:cNvCxnSpPr/>
          <p:nvPr/>
        </p:nvCxnSpPr>
        <p:spPr>
          <a:xfrm>
            <a:off x="261827" y="3514725"/>
            <a:ext cx="5818909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0CF788-1BC1-4192-80B7-E2A14ED6285F}"/>
              </a:ext>
            </a:extLst>
          </p:cNvPr>
          <p:cNvCxnSpPr/>
          <p:nvPr/>
        </p:nvCxnSpPr>
        <p:spPr>
          <a:xfrm flipV="1">
            <a:off x="3240554" y="292661"/>
            <a:ext cx="0" cy="371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EE66FC-4432-4A6A-A320-7D62E11663A9}"/>
              </a:ext>
            </a:extLst>
          </p:cNvPr>
          <p:cNvCxnSpPr/>
          <p:nvPr/>
        </p:nvCxnSpPr>
        <p:spPr>
          <a:xfrm flipV="1">
            <a:off x="3129712" y="6263961"/>
            <a:ext cx="0" cy="3711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8C6D714-0EA7-4DF0-B5A0-374149BAB176}"/>
              </a:ext>
            </a:extLst>
          </p:cNvPr>
          <p:cNvSpPr txBox="1"/>
          <p:nvPr/>
        </p:nvSpPr>
        <p:spPr>
          <a:xfrm>
            <a:off x="5985168" y="204188"/>
            <a:ext cx="620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does the single cell model become the three cell model?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D4AA5A-00FB-4FD0-BF16-AD6A7AA23613}"/>
              </a:ext>
            </a:extLst>
          </p:cNvPr>
          <p:cNvSpPr txBox="1"/>
          <p:nvPr/>
        </p:nvSpPr>
        <p:spPr>
          <a:xfrm>
            <a:off x="7467600" y="774104"/>
            <a:ext cx="3886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Once you introduce rotation… the winds start to deflect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cells begin to appear due to the Coriolis force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Reminder: Coriolis is an </a:t>
            </a:r>
            <a:r>
              <a:rPr lang="en-US" sz="2000" i="1" dirty="0"/>
              <a:t>apparent</a:t>
            </a:r>
            <a:r>
              <a:rPr lang="en-US" sz="2000" dirty="0"/>
              <a:t> force that pulls to the right in the 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Three cell model emerges: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Tropics:</a:t>
            </a:r>
            <a:r>
              <a:rPr lang="en-US" sz="2000" dirty="0"/>
              <a:t> Hadley Cell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Thermally direct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Midlatitudes</a:t>
            </a:r>
            <a:r>
              <a:rPr lang="en-US" sz="2000" dirty="0"/>
              <a:t>: Ferrel Cell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Thermally </a:t>
            </a:r>
            <a:r>
              <a:rPr lang="en-US" sz="2000" b="1" i="1" dirty="0"/>
              <a:t>indirect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Polar region</a:t>
            </a:r>
            <a:r>
              <a:rPr lang="en-US" sz="2000" dirty="0"/>
              <a:t>: Polar Cell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Thermally direct</a:t>
            </a:r>
          </a:p>
          <a:p>
            <a:r>
              <a:rPr lang="en-US" dirty="0"/>
              <a:t>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F04C78-6A87-4419-B172-1C0733EEA7FB}"/>
              </a:ext>
            </a:extLst>
          </p:cNvPr>
          <p:cNvSpPr txBox="1"/>
          <p:nvPr/>
        </p:nvSpPr>
        <p:spPr>
          <a:xfrm>
            <a:off x="2686661" y="0"/>
            <a:ext cx="57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FC53A90-5B2B-4C22-8850-95434827465F}"/>
              </a:ext>
            </a:extLst>
          </p:cNvPr>
          <p:cNvSpPr/>
          <p:nvPr/>
        </p:nvSpPr>
        <p:spPr>
          <a:xfrm>
            <a:off x="3014539" y="359660"/>
            <a:ext cx="474173" cy="143747"/>
          </a:xfrm>
          <a:custGeom>
            <a:avLst/>
            <a:gdLst>
              <a:gd name="connsiteX0" fmla="*/ 0 w 474173"/>
              <a:gd name="connsiteY0" fmla="*/ 131928 h 143747"/>
              <a:gd name="connsiteX1" fmla="*/ 464024 w 474173"/>
              <a:gd name="connsiteY1" fmla="*/ 131928 h 143747"/>
              <a:gd name="connsiteX2" fmla="*/ 300251 w 474173"/>
              <a:gd name="connsiteY2" fmla="*/ 9098 h 143747"/>
              <a:gd name="connsiteX3" fmla="*/ 68239 w 474173"/>
              <a:gd name="connsiteY3" fmla="*/ 9098 h 143747"/>
              <a:gd name="connsiteX4" fmla="*/ 68239 w 474173"/>
              <a:gd name="connsiteY4" fmla="*/ 9098 h 143747"/>
              <a:gd name="connsiteX5" fmla="*/ 68239 w 474173"/>
              <a:gd name="connsiteY5" fmla="*/ 9098 h 14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173" h="143747">
                <a:moveTo>
                  <a:pt x="0" y="131928"/>
                </a:moveTo>
                <a:cubicBezTo>
                  <a:pt x="206991" y="142164"/>
                  <a:pt x="413982" y="152400"/>
                  <a:pt x="464024" y="131928"/>
                </a:cubicBezTo>
                <a:cubicBezTo>
                  <a:pt x="514066" y="111456"/>
                  <a:pt x="366215" y="29570"/>
                  <a:pt x="300251" y="9098"/>
                </a:cubicBezTo>
                <a:cubicBezTo>
                  <a:pt x="234287" y="-11374"/>
                  <a:pt x="68239" y="9098"/>
                  <a:pt x="68239" y="9098"/>
                </a:cubicBezTo>
                <a:lnTo>
                  <a:pt x="68239" y="9098"/>
                </a:lnTo>
                <a:lnTo>
                  <a:pt x="68239" y="9098"/>
                </a:ln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5DF67F2B-F700-4117-9DFC-A9AAE53CA413}"/>
              </a:ext>
            </a:extLst>
          </p:cNvPr>
          <p:cNvSpPr/>
          <p:nvPr/>
        </p:nvSpPr>
        <p:spPr>
          <a:xfrm>
            <a:off x="838201" y="501650"/>
            <a:ext cx="5476656" cy="5736098"/>
          </a:xfrm>
          <a:prstGeom prst="arc">
            <a:avLst>
              <a:gd name="adj1" fmla="val 15989291"/>
              <a:gd name="adj2" fmla="val 188155"/>
            </a:avLst>
          </a:prstGeom>
          <a:ln w="571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24584522-14E9-4E7A-B361-39CAC614A288}"/>
              </a:ext>
            </a:extLst>
          </p:cNvPr>
          <p:cNvSpPr/>
          <p:nvPr/>
        </p:nvSpPr>
        <p:spPr>
          <a:xfrm rot="10800000" flipH="1">
            <a:off x="365381" y="1190630"/>
            <a:ext cx="5949476" cy="5165719"/>
          </a:xfrm>
          <a:prstGeom prst="arc">
            <a:avLst>
              <a:gd name="adj1" fmla="val 15989291"/>
              <a:gd name="adj2" fmla="val 188155"/>
            </a:avLst>
          </a:prstGeom>
          <a:ln w="571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741A29-69FF-415F-AC50-BDEF493857EE}"/>
              </a:ext>
            </a:extLst>
          </p:cNvPr>
          <p:cNvCxnSpPr/>
          <p:nvPr/>
        </p:nvCxnSpPr>
        <p:spPr>
          <a:xfrm>
            <a:off x="6492006" y="3429000"/>
            <a:ext cx="55245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C7D981F-4559-4D1C-B18A-A4471CB2F708}"/>
              </a:ext>
            </a:extLst>
          </p:cNvPr>
          <p:cNvCxnSpPr/>
          <p:nvPr/>
        </p:nvCxnSpPr>
        <p:spPr>
          <a:xfrm>
            <a:off x="6492006" y="3759200"/>
            <a:ext cx="55245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Arc 46">
            <a:extLst>
              <a:ext uri="{FF2B5EF4-FFF2-40B4-BE49-F238E27FC236}">
                <a16:creationId xmlns:a16="http://schemas.microsoft.com/office/drawing/2014/main" id="{D4D2128A-3C99-4273-B652-EC2B62E74618}"/>
              </a:ext>
            </a:extLst>
          </p:cNvPr>
          <p:cNvSpPr/>
          <p:nvPr/>
        </p:nvSpPr>
        <p:spPr>
          <a:xfrm rot="16200000" flipV="1">
            <a:off x="946064" y="-40474"/>
            <a:ext cx="5683497" cy="6206832"/>
          </a:xfrm>
          <a:prstGeom prst="arc">
            <a:avLst>
              <a:gd name="adj1" fmla="val 15989291"/>
              <a:gd name="adj2" fmla="val 188155"/>
            </a:avLst>
          </a:prstGeom>
          <a:ln w="571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9FE08644-165B-4FF3-815B-7B30C3A91512}"/>
              </a:ext>
            </a:extLst>
          </p:cNvPr>
          <p:cNvSpPr/>
          <p:nvPr/>
        </p:nvSpPr>
        <p:spPr>
          <a:xfrm rot="16200000" flipH="1" flipV="1">
            <a:off x="1044606" y="918477"/>
            <a:ext cx="5165720" cy="6440277"/>
          </a:xfrm>
          <a:prstGeom prst="arc">
            <a:avLst>
              <a:gd name="adj1" fmla="val 15989291"/>
              <a:gd name="adj2" fmla="val 188155"/>
            </a:avLst>
          </a:prstGeom>
          <a:ln w="571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0BFF5C5-F14B-45CA-9136-E051724C1FD0}"/>
              </a:ext>
            </a:extLst>
          </p:cNvPr>
          <p:cNvCxnSpPr>
            <a:cxnSpLocks/>
          </p:cNvCxnSpPr>
          <p:nvPr/>
        </p:nvCxnSpPr>
        <p:spPr>
          <a:xfrm flipH="1">
            <a:off x="3336937" y="114300"/>
            <a:ext cx="244463" cy="4079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151B6A2-74FB-44E0-9B8A-03316DC28D63}"/>
              </a:ext>
            </a:extLst>
          </p:cNvPr>
          <p:cNvCxnSpPr>
            <a:cxnSpLocks/>
          </p:cNvCxnSpPr>
          <p:nvPr/>
        </p:nvCxnSpPr>
        <p:spPr>
          <a:xfrm flipH="1" flipV="1">
            <a:off x="3171281" y="6273856"/>
            <a:ext cx="282755" cy="5301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891321-300D-41C5-84D5-85CEEE318D93}"/>
              </a:ext>
            </a:extLst>
          </p:cNvPr>
          <p:cNvCxnSpPr>
            <a:cxnSpLocks/>
          </p:cNvCxnSpPr>
          <p:nvPr/>
        </p:nvCxnSpPr>
        <p:spPr>
          <a:xfrm>
            <a:off x="1370058" y="5615668"/>
            <a:ext cx="362648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9CF106-3B20-4F3F-8205-9268A5F154F8}"/>
              </a:ext>
            </a:extLst>
          </p:cNvPr>
          <p:cNvCxnSpPr>
            <a:cxnSpLocks/>
          </p:cNvCxnSpPr>
          <p:nvPr/>
        </p:nvCxnSpPr>
        <p:spPr>
          <a:xfrm>
            <a:off x="506596" y="2329996"/>
            <a:ext cx="528460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C9FB38-86A5-4D50-9A14-6F3E582E965C}"/>
              </a:ext>
            </a:extLst>
          </p:cNvPr>
          <p:cNvCxnSpPr>
            <a:cxnSpLocks/>
          </p:cNvCxnSpPr>
          <p:nvPr/>
        </p:nvCxnSpPr>
        <p:spPr>
          <a:xfrm>
            <a:off x="562779" y="4637768"/>
            <a:ext cx="5228421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46FE4D6-433E-4020-A092-30C9D07951F7}"/>
              </a:ext>
            </a:extLst>
          </p:cNvPr>
          <p:cNvCxnSpPr>
            <a:cxnSpLocks/>
          </p:cNvCxnSpPr>
          <p:nvPr/>
        </p:nvCxnSpPr>
        <p:spPr>
          <a:xfrm>
            <a:off x="1370058" y="1239610"/>
            <a:ext cx="362648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84E39A-3458-4339-B47C-19DF7E1F82DF}"/>
              </a:ext>
            </a:extLst>
          </p:cNvPr>
          <p:cNvSpPr txBox="1"/>
          <p:nvPr/>
        </p:nvSpPr>
        <p:spPr>
          <a:xfrm>
            <a:off x="684395" y="2754086"/>
            <a:ext cx="200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Tropics (Hadley)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936969-6DBA-4565-80FA-8C28FFE61046}"/>
              </a:ext>
            </a:extLst>
          </p:cNvPr>
          <p:cNvSpPr txBox="1"/>
          <p:nvPr/>
        </p:nvSpPr>
        <p:spPr>
          <a:xfrm>
            <a:off x="661052" y="3862744"/>
            <a:ext cx="200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Tropics (Hadley)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8A2E2B-2201-4A51-A67F-68CF4983A141}"/>
              </a:ext>
            </a:extLst>
          </p:cNvPr>
          <p:cNvSpPr txBox="1"/>
          <p:nvPr/>
        </p:nvSpPr>
        <p:spPr>
          <a:xfrm>
            <a:off x="1127447" y="4932913"/>
            <a:ext cx="24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Midlatitudes (Ferrel)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8269FC-1337-48D2-86CD-4A2443A40668}"/>
              </a:ext>
            </a:extLst>
          </p:cNvPr>
          <p:cNvSpPr txBox="1"/>
          <p:nvPr/>
        </p:nvSpPr>
        <p:spPr>
          <a:xfrm>
            <a:off x="1122576" y="1688135"/>
            <a:ext cx="24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Midlatitudes (Ferrel)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BFDFFA-EE89-41E7-AEFA-5B5AAF6573FA}"/>
              </a:ext>
            </a:extLst>
          </p:cNvPr>
          <p:cNvSpPr txBox="1"/>
          <p:nvPr/>
        </p:nvSpPr>
        <p:spPr>
          <a:xfrm>
            <a:off x="2349552" y="851425"/>
            <a:ext cx="24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C0ECDA-AA1F-421E-8DF7-484092E29586}"/>
              </a:ext>
            </a:extLst>
          </p:cNvPr>
          <p:cNvSpPr txBox="1"/>
          <p:nvPr/>
        </p:nvSpPr>
        <p:spPr>
          <a:xfrm>
            <a:off x="2349552" y="5692071"/>
            <a:ext cx="245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</a:t>
            </a:r>
          </a:p>
        </p:txBody>
      </p:sp>
    </p:spTree>
    <p:extLst>
      <p:ext uri="{BB962C8B-B14F-4D97-AF65-F5344CB8AC3E}">
        <p14:creationId xmlns:p14="http://schemas.microsoft.com/office/powerpoint/2010/main" val="100322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42" grpId="0" animBg="1"/>
      <p:bldP spid="43" grpId="0" animBg="1"/>
      <p:bldP spid="47" grpId="0" animBg="1"/>
      <p:bldP spid="48" grpId="0" animBg="1"/>
      <p:bldP spid="14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1198</Words>
  <Application>Microsoft Office PowerPoint</Application>
  <PresentationFormat>Widescreen</PresentationFormat>
  <Paragraphs>206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Office Theme</vt:lpstr>
      <vt:lpstr>Global Wind Systems &amp; General Circulations</vt:lpstr>
      <vt:lpstr>PowerPoint Presentation</vt:lpstr>
      <vt:lpstr>PowerPoint Presentation</vt:lpstr>
      <vt:lpstr>Single Cell Model (Hadley Cell)</vt:lpstr>
      <vt:lpstr>Single Cell Model (Hadley Cell)</vt:lpstr>
      <vt:lpstr>Jet Streams</vt:lpstr>
      <vt:lpstr>Three Cell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Jet Streams</vt:lpstr>
      <vt:lpstr>Three Cell Model</vt:lpstr>
      <vt:lpstr>Sea Level Pressures During Summer</vt:lpstr>
      <vt:lpstr>Sea Level Pressures During  Winter</vt:lpstr>
      <vt:lpstr>PowerPoint Presentation</vt:lpstr>
      <vt:lpstr>Ekman Transport</vt:lpstr>
      <vt:lpstr>El Niño/La Niña</vt:lpstr>
      <vt:lpstr>PowerPoint Presentation</vt:lpstr>
      <vt:lpstr>El Niño/La Niña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Wind Systems</dc:title>
  <dc:creator>Joseph Knisely</dc:creator>
  <cp:lastModifiedBy>Joseph Knisely</cp:lastModifiedBy>
  <cp:revision>6</cp:revision>
  <dcterms:created xsi:type="dcterms:W3CDTF">2020-04-27T06:00:46Z</dcterms:created>
  <dcterms:modified xsi:type="dcterms:W3CDTF">2020-04-27T07:27:20Z</dcterms:modified>
</cp:coreProperties>
</file>