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877" r:id="rId3"/>
    <p:sldId id="878" r:id="rId4"/>
    <p:sldId id="882" r:id="rId5"/>
    <p:sldId id="880" r:id="rId6"/>
    <p:sldId id="881" r:id="rId7"/>
    <p:sldId id="256" r:id="rId8"/>
    <p:sldId id="257" r:id="rId9"/>
    <p:sldId id="272" r:id="rId10"/>
    <p:sldId id="265" r:id="rId11"/>
    <p:sldId id="262" r:id="rId12"/>
    <p:sldId id="271" r:id="rId13"/>
    <p:sldId id="258" r:id="rId14"/>
    <p:sldId id="872" r:id="rId15"/>
    <p:sldId id="873" r:id="rId16"/>
    <p:sldId id="267" r:id="rId17"/>
    <p:sldId id="261" r:id="rId18"/>
    <p:sldId id="846" r:id="rId19"/>
    <p:sldId id="849" r:id="rId20"/>
    <p:sldId id="260" r:id="rId21"/>
    <p:sldId id="874" r:id="rId22"/>
    <p:sldId id="875" r:id="rId23"/>
    <p:sldId id="866" r:id="rId24"/>
    <p:sldId id="867" r:id="rId25"/>
    <p:sldId id="876" r:id="rId26"/>
    <p:sldId id="263" r:id="rId27"/>
    <p:sldId id="264" r:id="rId28"/>
    <p:sldId id="268" r:id="rId29"/>
    <p:sldId id="883" r:id="rId30"/>
    <p:sldId id="884" r:id="rId31"/>
    <p:sldId id="885" r:id="rId32"/>
    <p:sldId id="266" r:id="rId33"/>
    <p:sldId id="870" r:id="rId34"/>
    <p:sldId id="856" r:id="rId35"/>
    <p:sldId id="871" r:id="rId36"/>
    <p:sldId id="860" r:id="rId37"/>
    <p:sldId id="743" r:id="rId38"/>
    <p:sldId id="748" r:id="rId39"/>
    <p:sldId id="750" r:id="rId40"/>
    <p:sldId id="757" r:id="rId41"/>
    <p:sldId id="886" r:id="rId42"/>
    <p:sldId id="889" r:id="rId43"/>
    <p:sldId id="835" r:id="rId44"/>
    <p:sldId id="888" r:id="rId45"/>
    <p:sldId id="891" r:id="rId46"/>
    <p:sldId id="890" r:id="rId47"/>
    <p:sldId id="84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D908B-3350-468B-8139-B12593108AD1}" type="datetimeFigureOut">
              <a:rPr lang="en-US" smtClean="0"/>
              <a:t>2/26/2020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4FBC2-21B1-470E-8D15-3F28F116A064}" type="slidenum">
              <a:rPr lang="en-US" smtClean="0"/>
              <a:t>‹#›</a:t>
            </a:fld>
            <a:endParaRPr lang="en-US"/>
          </a:p>
        </p:txBody>
      </p:sp>
    </p:spTree>
    <p:extLst>
      <p:ext uri="{BB962C8B-B14F-4D97-AF65-F5344CB8AC3E}">
        <p14:creationId xmlns:p14="http://schemas.microsoft.com/office/powerpoint/2010/main" val="367402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Tornado that </a:t>
            </a:r>
            <a:r>
              <a:rPr lang="en-US"/>
              <a:t>hit Greensburg, KS.</a:t>
            </a:r>
          </a:p>
        </p:txBody>
      </p:sp>
      <p:sp>
        <p:nvSpPr>
          <p:cNvPr id="4" name="Slide Number Placeholder 3"/>
          <p:cNvSpPr>
            <a:spLocks noGrp="1"/>
          </p:cNvSpPr>
          <p:nvPr>
            <p:ph type="sldNum" sz="quarter" idx="10"/>
          </p:nvPr>
        </p:nvSpPr>
        <p:spPr/>
        <p:txBody>
          <a:bodyPr/>
          <a:lstStyle/>
          <a:p>
            <a:pPr>
              <a:defRPr/>
            </a:pPr>
            <a:fld id="{B8C68C32-A7CD-4D92-8849-ED1464CFE5C5}" type="slidenum">
              <a:rPr lang="en-US" smtClean="0"/>
              <a:pPr>
                <a:defRPr/>
              </a:pPr>
              <a:t>18</a:t>
            </a:fld>
            <a:endParaRPr lang="en-US"/>
          </a:p>
        </p:txBody>
      </p:sp>
    </p:spTree>
    <p:extLst>
      <p:ext uri="{BB962C8B-B14F-4D97-AF65-F5344CB8AC3E}">
        <p14:creationId xmlns:p14="http://schemas.microsoft.com/office/powerpoint/2010/main" val="3216047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8C68C32-A7CD-4D92-8849-ED1464CFE5C5}" type="slidenum">
              <a:rPr lang="en-US" smtClean="0"/>
              <a:pPr>
                <a:defRPr/>
              </a:pPr>
              <a:t>35</a:t>
            </a:fld>
            <a:endParaRPr lang="en-US"/>
          </a:p>
        </p:txBody>
      </p:sp>
    </p:spTree>
    <p:extLst>
      <p:ext uri="{BB962C8B-B14F-4D97-AF65-F5344CB8AC3E}">
        <p14:creationId xmlns:p14="http://schemas.microsoft.com/office/powerpoint/2010/main" val="4119956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214F5567-4107-473E-9189-5E1D5C40C912}" type="slidenum">
              <a:rPr lang="en-US" smtClean="0">
                <a:latin typeface="Arial" charset="0"/>
              </a:rPr>
              <a:pPr/>
              <a:t>46</a:t>
            </a:fld>
            <a:endParaRPr lang="en-US">
              <a:latin typeface="Arial" charset="0"/>
            </a:endParaRPr>
          </a:p>
        </p:txBody>
      </p:sp>
      <p:sp>
        <p:nvSpPr>
          <p:cNvPr id="23555" name="Rectangle 2"/>
          <p:cNvSpPr>
            <a:spLocks noGrp="1" noRot="1" noChangeAspect="1" noChangeArrowheads="1" noTextEdit="1"/>
          </p:cNvSpPr>
          <p:nvPr>
            <p:ph type="sldImg"/>
          </p:nvPr>
        </p:nvSpPr>
        <p:spPr>
          <a:xfrm>
            <a:off x="457200" y="730250"/>
            <a:ext cx="6400800" cy="3600450"/>
          </a:xfrm>
          <a:solidFill>
            <a:srgbClr val="FFFFFF"/>
          </a:solidFill>
          <a:ln/>
        </p:spPr>
      </p:sp>
      <p:sp>
        <p:nvSpPr>
          <p:cNvPr id="23556" name="Text Box 3"/>
          <p:cNvSpPr>
            <a:spLocks noGrp="1" noChangeArrowheads="1"/>
          </p:cNvSpPr>
          <p:nvPr>
            <p:ph type="body" idx="1"/>
          </p:nvPr>
        </p:nvSpPr>
        <p:spPr>
          <a:xfrm>
            <a:off x="731838" y="4559300"/>
            <a:ext cx="5853112" cy="4235450"/>
          </a:xfrm>
          <a:noFill/>
          <a:ln/>
        </p:spPr>
        <p:txBody>
          <a:bodyPr wrap="none" lIns="86741" tIns="43371" rIns="86741" bIns="43371" anchor="ctr"/>
          <a:lstStyle/>
          <a:p>
            <a:endParaRPr lang="en-US" dirty="0">
              <a:latin typeface="Arial" charset="0"/>
            </a:endParaRPr>
          </a:p>
        </p:txBody>
      </p:sp>
    </p:spTree>
    <p:extLst>
      <p:ext uri="{BB962C8B-B14F-4D97-AF65-F5344CB8AC3E}">
        <p14:creationId xmlns:p14="http://schemas.microsoft.com/office/powerpoint/2010/main" val="332797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B748C-BB63-462A-A9EE-BDC2366C1B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3413E5-BBDB-4229-9F59-75167B9EFC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8F2FFD-9CA5-461D-8332-1D8C3F083DAB}"/>
              </a:ext>
            </a:extLst>
          </p:cNvPr>
          <p:cNvSpPr>
            <a:spLocks noGrp="1"/>
          </p:cNvSpPr>
          <p:nvPr>
            <p:ph type="dt" sz="half" idx="10"/>
          </p:nvPr>
        </p:nvSpPr>
        <p:spPr/>
        <p:txBody>
          <a:bodyPr/>
          <a:lstStyle/>
          <a:p>
            <a:fld id="{99FC0741-3018-4376-910C-90A4CDD1FCD7}" type="datetimeFigureOut">
              <a:rPr lang="en-US" smtClean="0"/>
              <a:t>2/26/2020</a:t>
            </a:fld>
            <a:endParaRPr lang="en-US"/>
          </a:p>
        </p:txBody>
      </p:sp>
      <p:sp>
        <p:nvSpPr>
          <p:cNvPr id="5" name="Footer Placeholder 4">
            <a:extLst>
              <a:ext uri="{FF2B5EF4-FFF2-40B4-BE49-F238E27FC236}">
                <a16:creationId xmlns:a16="http://schemas.microsoft.com/office/drawing/2014/main" id="{DF1191D8-40DD-4D74-B31A-C6237AA7D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E9770-17D2-41F0-8920-1EDF79D38537}"/>
              </a:ext>
            </a:extLst>
          </p:cNvPr>
          <p:cNvSpPr>
            <a:spLocks noGrp="1"/>
          </p:cNvSpPr>
          <p:nvPr>
            <p:ph type="sldNum" sz="quarter" idx="12"/>
          </p:nvPr>
        </p:nvSpPr>
        <p:spPr/>
        <p:txBody>
          <a:bodyPr/>
          <a:lstStyle/>
          <a:p>
            <a:fld id="{5AB6AF3C-AAA2-41DD-AC33-9DFE390E0F51}" type="slidenum">
              <a:rPr lang="en-US" smtClean="0"/>
              <a:t>‹#›</a:t>
            </a:fld>
            <a:endParaRPr lang="en-US"/>
          </a:p>
        </p:txBody>
      </p:sp>
    </p:spTree>
    <p:extLst>
      <p:ext uri="{BB962C8B-B14F-4D97-AF65-F5344CB8AC3E}">
        <p14:creationId xmlns:p14="http://schemas.microsoft.com/office/powerpoint/2010/main" val="3529534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0071C-3A61-404D-8753-A1AD7C4365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71DD48-4E08-4AC9-96E7-8338483CDF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A2076-10DD-4A75-880B-A652713EC427}"/>
              </a:ext>
            </a:extLst>
          </p:cNvPr>
          <p:cNvSpPr>
            <a:spLocks noGrp="1"/>
          </p:cNvSpPr>
          <p:nvPr>
            <p:ph type="dt" sz="half" idx="10"/>
          </p:nvPr>
        </p:nvSpPr>
        <p:spPr/>
        <p:txBody>
          <a:bodyPr/>
          <a:lstStyle/>
          <a:p>
            <a:fld id="{99FC0741-3018-4376-910C-90A4CDD1FCD7}" type="datetimeFigureOut">
              <a:rPr lang="en-US" smtClean="0"/>
              <a:t>2/26/2020</a:t>
            </a:fld>
            <a:endParaRPr lang="en-US"/>
          </a:p>
        </p:txBody>
      </p:sp>
      <p:sp>
        <p:nvSpPr>
          <p:cNvPr id="5" name="Footer Placeholder 4">
            <a:extLst>
              <a:ext uri="{FF2B5EF4-FFF2-40B4-BE49-F238E27FC236}">
                <a16:creationId xmlns:a16="http://schemas.microsoft.com/office/drawing/2014/main" id="{E5D14B28-F8D8-4210-9FA1-89060D4FE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E925F1-34B8-4F5C-96D4-7082D25D89AA}"/>
              </a:ext>
            </a:extLst>
          </p:cNvPr>
          <p:cNvSpPr>
            <a:spLocks noGrp="1"/>
          </p:cNvSpPr>
          <p:nvPr>
            <p:ph type="sldNum" sz="quarter" idx="12"/>
          </p:nvPr>
        </p:nvSpPr>
        <p:spPr/>
        <p:txBody>
          <a:bodyPr/>
          <a:lstStyle/>
          <a:p>
            <a:fld id="{5AB6AF3C-AAA2-41DD-AC33-9DFE390E0F51}" type="slidenum">
              <a:rPr lang="en-US" smtClean="0"/>
              <a:t>‹#›</a:t>
            </a:fld>
            <a:endParaRPr lang="en-US"/>
          </a:p>
        </p:txBody>
      </p:sp>
    </p:spTree>
    <p:extLst>
      <p:ext uri="{BB962C8B-B14F-4D97-AF65-F5344CB8AC3E}">
        <p14:creationId xmlns:p14="http://schemas.microsoft.com/office/powerpoint/2010/main" val="4291711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8704E2-566F-435A-A800-19AF0B2C73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1FE656-2735-4971-8C80-600447D49B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C856F0-FBE4-4D89-A3E5-340A25E9D2C1}"/>
              </a:ext>
            </a:extLst>
          </p:cNvPr>
          <p:cNvSpPr>
            <a:spLocks noGrp="1"/>
          </p:cNvSpPr>
          <p:nvPr>
            <p:ph type="dt" sz="half" idx="10"/>
          </p:nvPr>
        </p:nvSpPr>
        <p:spPr/>
        <p:txBody>
          <a:bodyPr/>
          <a:lstStyle/>
          <a:p>
            <a:fld id="{99FC0741-3018-4376-910C-90A4CDD1FCD7}" type="datetimeFigureOut">
              <a:rPr lang="en-US" smtClean="0"/>
              <a:t>2/26/2020</a:t>
            </a:fld>
            <a:endParaRPr lang="en-US"/>
          </a:p>
        </p:txBody>
      </p:sp>
      <p:sp>
        <p:nvSpPr>
          <p:cNvPr id="5" name="Footer Placeholder 4">
            <a:extLst>
              <a:ext uri="{FF2B5EF4-FFF2-40B4-BE49-F238E27FC236}">
                <a16:creationId xmlns:a16="http://schemas.microsoft.com/office/drawing/2014/main" id="{8B2007BB-2BF0-48B3-84B6-808CDB7AC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86DAD-A50B-4936-887B-C37B176768EC}"/>
              </a:ext>
            </a:extLst>
          </p:cNvPr>
          <p:cNvSpPr>
            <a:spLocks noGrp="1"/>
          </p:cNvSpPr>
          <p:nvPr>
            <p:ph type="sldNum" sz="quarter" idx="12"/>
          </p:nvPr>
        </p:nvSpPr>
        <p:spPr/>
        <p:txBody>
          <a:bodyPr/>
          <a:lstStyle/>
          <a:p>
            <a:fld id="{5AB6AF3C-AAA2-41DD-AC33-9DFE390E0F51}" type="slidenum">
              <a:rPr lang="en-US" smtClean="0"/>
              <a:t>‹#›</a:t>
            </a:fld>
            <a:endParaRPr lang="en-US"/>
          </a:p>
        </p:txBody>
      </p:sp>
    </p:spTree>
    <p:extLst>
      <p:ext uri="{BB962C8B-B14F-4D97-AF65-F5344CB8AC3E}">
        <p14:creationId xmlns:p14="http://schemas.microsoft.com/office/powerpoint/2010/main" val="2016294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8603-624E-4FF3-AFE5-F12E5B5B57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6C2312-1FC0-484A-8113-64EEBFA81B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EFC1FA-55EA-4B9A-A738-CA6A8D351B40}"/>
              </a:ext>
            </a:extLst>
          </p:cNvPr>
          <p:cNvSpPr>
            <a:spLocks noGrp="1"/>
          </p:cNvSpPr>
          <p:nvPr>
            <p:ph type="dt" sz="half" idx="10"/>
          </p:nvPr>
        </p:nvSpPr>
        <p:spPr/>
        <p:txBody>
          <a:bodyPr/>
          <a:lstStyle/>
          <a:p>
            <a:fld id="{92A360BC-1845-4E74-8177-B97A739B9504}" type="datetimeFigureOut">
              <a:rPr lang="en-US" smtClean="0"/>
              <a:t>2/26/2020</a:t>
            </a:fld>
            <a:endParaRPr lang="en-US"/>
          </a:p>
        </p:txBody>
      </p:sp>
      <p:sp>
        <p:nvSpPr>
          <p:cNvPr id="5" name="Footer Placeholder 4">
            <a:extLst>
              <a:ext uri="{FF2B5EF4-FFF2-40B4-BE49-F238E27FC236}">
                <a16:creationId xmlns:a16="http://schemas.microsoft.com/office/drawing/2014/main" id="{87A2EC8C-F630-42D3-96F3-194D987BC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7E977-309B-40AE-9FA0-74E57826DBDB}"/>
              </a:ext>
            </a:extLst>
          </p:cNvPr>
          <p:cNvSpPr>
            <a:spLocks noGrp="1"/>
          </p:cNvSpPr>
          <p:nvPr>
            <p:ph type="sldNum" sz="quarter" idx="12"/>
          </p:nvPr>
        </p:nvSpPr>
        <p:spPr/>
        <p:txBody>
          <a:bodyPr/>
          <a:lstStyle/>
          <a:p>
            <a:fld id="{8D180441-0D9E-4DB8-9E6A-3AB1BAE81E53}" type="slidenum">
              <a:rPr lang="en-US" smtClean="0"/>
              <a:t>‹#›</a:t>
            </a:fld>
            <a:endParaRPr lang="en-US"/>
          </a:p>
        </p:txBody>
      </p:sp>
    </p:spTree>
    <p:extLst>
      <p:ext uri="{BB962C8B-B14F-4D97-AF65-F5344CB8AC3E}">
        <p14:creationId xmlns:p14="http://schemas.microsoft.com/office/powerpoint/2010/main" val="3886779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202E6-0AAB-43DC-9D24-E77F3B7A4C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C802E-4E82-4255-8209-B3E3BD170B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6220E3-5C79-4A18-926A-3994E72B463C}"/>
              </a:ext>
            </a:extLst>
          </p:cNvPr>
          <p:cNvSpPr>
            <a:spLocks noGrp="1"/>
          </p:cNvSpPr>
          <p:nvPr>
            <p:ph type="dt" sz="half" idx="10"/>
          </p:nvPr>
        </p:nvSpPr>
        <p:spPr/>
        <p:txBody>
          <a:bodyPr/>
          <a:lstStyle/>
          <a:p>
            <a:fld id="{92A360BC-1845-4E74-8177-B97A739B9504}" type="datetimeFigureOut">
              <a:rPr lang="en-US" smtClean="0"/>
              <a:t>2/26/2020</a:t>
            </a:fld>
            <a:endParaRPr lang="en-US"/>
          </a:p>
        </p:txBody>
      </p:sp>
      <p:sp>
        <p:nvSpPr>
          <p:cNvPr id="5" name="Footer Placeholder 4">
            <a:extLst>
              <a:ext uri="{FF2B5EF4-FFF2-40B4-BE49-F238E27FC236}">
                <a16:creationId xmlns:a16="http://schemas.microsoft.com/office/drawing/2014/main" id="{71A25A7E-F0C6-4A2E-A783-D6B7E352D4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57FCA-8F9A-4794-9232-719031958EE5}"/>
              </a:ext>
            </a:extLst>
          </p:cNvPr>
          <p:cNvSpPr>
            <a:spLocks noGrp="1"/>
          </p:cNvSpPr>
          <p:nvPr>
            <p:ph type="sldNum" sz="quarter" idx="12"/>
          </p:nvPr>
        </p:nvSpPr>
        <p:spPr/>
        <p:txBody>
          <a:bodyPr/>
          <a:lstStyle/>
          <a:p>
            <a:fld id="{8D180441-0D9E-4DB8-9E6A-3AB1BAE81E53}" type="slidenum">
              <a:rPr lang="en-US" smtClean="0"/>
              <a:t>‹#›</a:t>
            </a:fld>
            <a:endParaRPr lang="en-US"/>
          </a:p>
        </p:txBody>
      </p:sp>
    </p:spTree>
    <p:extLst>
      <p:ext uri="{BB962C8B-B14F-4D97-AF65-F5344CB8AC3E}">
        <p14:creationId xmlns:p14="http://schemas.microsoft.com/office/powerpoint/2010/main" val="1890878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51D27-8FE4-41D8-BF87-1A3A11F982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63F252-E0F0-4F3D-B259-777B85602D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262176C-9A1E-4DE6-B730-29CEDE1CACD8}"/>
              </a:ext>
            </a:extLst>
          </p:cNvPr>
          <p:cNvSpPr>
            <a:spLocks noGrp="1"/>
          </p:cNvSpPr>
          <p:nvPr>
            <p:ph type="dt" sz="half" idx="10"/>
          </p:nvPr>
        </p:nvSpPr>
        <p:spPr/>
        <p:txBody>
          <a:bodyPr/>
          <a:lstStyle/>
          <a:p>
            <a:fld id="{92A360BC-1845-4E74-8177-B97A739B9504}" type="datetimeFigureOut">
              <a:rPr lang="en-US" smtClean="0"/>
              <a:t>2/26/2020</a:t>
            </a:fld>
            <a:endParaRPr lang="en-US"/>
          </a:p>
        </p:txBody>
      </p:sp>
      <p:sp>
        <p:nvSpPr>
          <p:cNvPr id="5" name="Footer Placeholder 4">
            <a:extLst>
              <a:ext uri="{FF2B5EF4-FFF2-40B4-BE49-F238E27FC236}">
                <a16:creationId xmlns:a16="http://schemas.microsoft.com/office/drawing/2014/main" id="{9650CE01-C600-442C-BA8B-162D37806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A10AF-37F0-4847-B34E-1B46BF9DFAB0}"/>
              </a:ext>
            </a:extLst>
          </p:cNvPr>
          <p:cNvSpPr>
            <a:spLocks noGrp="1"/>
          </p:cNvSpPr>
          <p:nvPr>
            <p:ph type="sldNum" sz="quarter" idx="12"/>
          </p:nvPr>
        </p:nvSpPr>
        <p:spPr/>
        <p:txBody>
          <a:bodyPr/>
          <a:lstStyle/>
          <a:p>
            <a:fld id="{8D180441-0D9E-4DB8-9E6A-3AB1BAE81E53}" type="slidenum">
              <a:rPr lang="en-US" smtClean="0"/>
              <a:t>‹#›</a:t>
            </a:fld>
            <a:endParaRPr lang="en-US"/>
          </a:p>
        </p:txBody>
      </p:sp>
    </p:spTree>
    <p:extLst>
      <p:ext uri="{BB962C8B-B14F-4D97-AF65-F5344CB8AC3E}">
        <p14:creationId xmlns:p14="http://schemas.microsoft.com/office/powerpoint/2010/main" val="295440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48E8-F2C7-4164-A9AE-AC93D2F523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86C64-3DEB-4CD6-903B-D187BE6854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EF37E7-25B1-4DDE-B8CE-3F10718280E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5965C3-1070-4D40-AF17-B0F160DADC5E}"/>
              </a:ext>
            </a:extLst>
          </p:cNvPr>
          <p:cNvSpPr>
            <a:spLocks noGrp="1"/>
          </p:cNvSpPr>
          <p:nvPr>
            <p:ph type="dt" sz="half" idx="10"/>
          </p:nvPr>
        </p:nvSpPr>
        <p:spPr/>
        <p:txBody>
          <a:bodyPr/>
          <a:lstStyle/>
          <a:p>
            <a:fld id="{92A360BC-1845-4E74-8177-B97A739B9504}" type="datetimeFigureOut">
              <a:rPr lang="en-US" smtClean="0"/>
              <a:t>2/26/2020</a:t>
            </a:fld>
            <a:endParaRPr lang="en-US"/>
          </a:p>
        </p:txBody>
      </p:sp>
      <p:sp>
        <p:nvSpPr>
          <p:cNvPr id="6" name="Footer Placeholder 5">
            <a:extLst>
              <a:ext uri="{FF2B5EF4-FFF2-40B4-BE49-F238E27FC236}">
                <a16:creationId xmlns:a16="http://schemas.microsoft.com/office/drawing/2014/main" id="{27A47D5D-A5D8-4E3A-8398-E0308B279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24B85-1CD1-4932-91FC-C994102E362F}"/>
              </a:ext>
            </a:extLst>
          </p:cNvPr>
          <p:cNvSpPr>
            <a:spLocks noGrp="1"/>
          </p:cNvSpPr>
          <p:nvPr>
            <p:ph type="sldNum" sz="quarter" idx="12"/>
          </p:nvPr>
        </p:nvSpPr>
        <p:spPr/>
        <p:txBody>
          <a:bodyPr/>
          <a:lstStyle/>
          <a:p>
            <a:fld id="{8D180441-0D9E-4DB8-9E6A-3AB1BAE81E53}" type="slidenum">
              <a:rPr lang="en-US" smtClean="0"/>
              <a:t>‹#›</a:t>
            </a:fld>
            <a:endParaRPr lang="en-US"/>
          </a:p>
        </p:txBody>
      </p:sp>
    </p:spTree>
    <p:extLst>
      <p:ext uri="{BB962C8B-B14F-4D97-AF65-F5344CB8AC3E}">
        <p14:creationId xmlns:p14="http://schemas.microsoft.com/office/powerpoint/2010/main" val="3988478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EFEC2-51E4-4AA4-B33A-BF77C22376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CB6E3D-992E-4B02-8E8C-38BFDD46FC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B5AB04-BDDD-463B-8DE9-21AF681B581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B45FA2-B709-4D09-847C-739610C551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26244C-3F2E-4F39-8217-E22E17B55A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0CA0C0-D664-4FCB-B8E4-FA848F79EE26}"/>
              </a:ext>
            </a:extLst>
          </p:cNvPr>
          <p:cNvSpPr>
            <a:spLocks noGrp="1"/>
          </p:cNvSpPr>
          <p:nvPr>
            <p:ph type="dt" sz="half" idx="10"/>
          </p:nvPr>
        </p:nvSpPr>
        <p:spPr/>
        <p:txBody>
          <a:bodyPr/>
          <a:lstStyle/>
          <a:p>
            <a:fld id="{92A360BC-1845-4E74-8177-B97A739B9504}" type="datetimeFigureOut">
              <a:rPr lang="en-US" smtClean="0"/>
              <a:t>2/26/2020</a:t>
            </a:fld>
            <a:endParaRPr lang="en-US"/>
          </a:p>
        </p:txBody>
      </p:sp>
      <p:sp>
        <p:nvSpPr>
          <p:cNvPr id="8" name="Footer Placeholder 7">
            <a:extLst>
              <a:ext uri="{FF2B5EF4-FFF2-40B4-BE49-F238E27FC236}">
                <a16:creationId xmlns:a16="http://schemas.microsoft.com/office/drawing/2014/main" id="{959792B6-B2EA-48BB-933F-D28FAD1A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A68CAB-4654-4AFD-AC48-2F23DA38683F}"/>
              </a:ext>
            </a:extLst>
          </p:cNvPr>
          <p:cNvSpPr>
            <a:spLocks noGrp="1"/>
          </p:cNvSpPr>
          <p:nvPr>
            <p:ph type="sldNum" sz="quarter" idx="12"/>
          </p:nvPr>
        </p:nvSpPr>
        <p:spPr/>
        <p:txBody>
          <a:bodyPr/>
          <a:lstStyle/>
          <a:p>
            <a:fld id="{8D180441-0D9E-4DB8-9E6A-3AB1BAE81E53}" type="slidenum">
              <a:rPr lang="en-US" smtClean="0"/>
              <a:t>‹#›</a:t>
            </a:fld>
            <a:endParaRPr lang="en-US"/>
          </a:p>
        </p:txBody>
      </p:sp>
    </p:spTree>
    <p:extLst>
      <p:ext uri="{BB962C8B-B14F-4D97-AF65-F5344CB8AC3E}">
        <p14:creationId xmlns:p14="http://schemas.microsoft.com/office/powerpoint/2010/main" val="1646577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92BAE-A35B-440D-A065-86F79F2D5F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5DAF46-1E2C-4FFA-AEA9-219D5ED4AE78}"/>
              </a:ext>
            </a:extLst>
          </p:cNvPr>
          <p:cNvSpPr>
            <a:spLocks noGrp="1"/>
          </p:cNvSpPr>
          <p:nvPr>
            <p:ph type="dt" sz="half" idx="10"/>
          </p:nvPr>
        </p:nvSpPr>
        <p:spPr/>
        <p:txBody>
          <a:bodyPr/>
          <a:lstStyle/>
          <a:p>
            <a:fld id="{92A360BC-1845-4E74-8177-B97A739B9504}" type="datetimeFigureOut">
              <a:rPr lang="en-US" smtClean="0"/>
              <a:t>2/26/2020</a:t>
            </a:fld>
            <a:endParaRPr lang="en-US"/>
          </a:p>
        </p:txBody>
      </p:sp>
      <p:sp>
        <p:nvSpPr>
          <p:cNvPr id="4" name="Footer Placeholder 3">
            <a:extLst>
              <a:ext uri="{FF2B5EF4-FFF2-40B4-BE49-F238E27FC236}">
                <a16:creationId xmlns:a16="http://schemas.microsoft.com/office/drawing/2014/main" id="{6CB3DE72-03DA-477B-808C-B4A6001D44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78FCF8-DFC1-47C5-A037-8ABDA8DC5B3B}"/>
              </a:ext>
            </a:extLst>
          </p:cNvPr>
          <p:cNvSpPr>
            <a:spLocks noGrp="1"/>
          </p:cNvSpPr>
          <p:nvPr>
            <p:ph type="sldNum" sz="quarter" idx="12"/>
          </p:nvPr>
        </p:nvSpPr>
        <p:spPr/>
        <p:txBody>
          <a:bodyPr/>
          <a:lstStyle/>
          <a:p>
            <a:fld id="{8D180441-0D9E-4DB8-9E6A-3AB1BAE81E53}" type="slidenum">
              <a:rPr lang="en-US" smtClean="0"/>
              <a:t>‹#›</a:t>
            </a:fld>
            <a:endParaRPr lang="en-US"/>
          </a:p>
        </p:txBody>
      </p:sp>
    </p:spTree>
    <p:extLst>
      <p:ext uri="{BB962C8B-B14F-4D97-AF65-F5344CB8AC3E}">
        <p14:creationId xmlns:p14="http://schemas.microsoft.com/office/powerpoint/2010/main" val="3948030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F40FB5-1360-47FC-A2A4-531D7A639192}"/>
              </a:ext>
            </a:extLst>
          </p:cNvPr>
          <p:cNvSpPr>
            <a:spLocks noGrp="1"/>
          </p:cNvSpPr>
          <p:nvPr>
            <p:ph type="dt" sz="half" idx="10"/>
          </p:nvPr>
        </p:nvSpPr>
        <p:spPr/>
        <p:txBody>
          <a:bodyPr/>
          <a:lstStyle/>
          <a:p>
            <a:fld id="{92A360BC-1845-4E74-8177-B97A739B9504}" type="datetimeFigureOut">
              <a:rPr lang="en-US" smtClean="0"/>
              <a:t>2/26/2020</a:t>
            </a:fld>
            <a:endParaRPr lang="en-US"/>
          </a:p>
        </p:txBody>
      </p:sp>
      <p:sp>
        <p:nvSpPr>
          <p:cNvPr id="3" name="Footer Placeholder 2">
            <a:extLst>
              <a:ext uri="{FF2B5EF4-FFF2-40B4-BE49-F238E27FC236}">
                <a16:creationId xmlns:a16="http://schemas.microsoft.com/office/drawing/2014/main" id="{6F8526CA-87EB-4365-9D56-22B6C2E4C5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B7E04C-4F7E-46D5-A939-28AAA00DC8D1}"/>
              </a:ext>
            </a:extLst>
          </p:cNvPr>
          <p:cNvSpPr>
            <a:spLocks noGrp="1"/>
          </p:cNvSpPr>
          <p:nvPr>
            <p:ph type="sldNum" sz="quarter" idx="12"/>
          </p:nvPr>
        </p:nvSpPr>
        <p:spPr/>
        <p:txBody>
          <a:bodyPr/>
          <a:lstStyle/>
          <a:p>
            <a:fld id="{8D180441-0D9E-4DB8-9E6A-3AB1BAE81E53}" type="slidenum">
              <a:rPr lang="en-US" smtClean="0"/>
              <a:t>‹#›</a:t>
            </a:fld>
            <a:endParaRPr lang="en-US"/>
          </a:p>
        </p:txBody>
      </p:sp>
    </p:spTree>
    <p:extLst>
      <p:ext uri="{BB962C8B-B14F-4D97-AF65-F5344CB8AC3E}">
        <p14:creationId xmlns:p14="http://schemas.microsoft.com/office/powerpoint/2010/main" val="2619168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CF8F8-CC8B-4CC7-B897-9DC4D1333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FBAA2-4F8A-4767-BAEC-D8F39B973D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B06345-5009-498F-AEDC-93B6196F4C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F39E58-016D-4F0A-A295-24B8D99E00AD}"/>
              </a:ext>
            </a:extLst>
          </p:cNvPr>
          <p:cNvSpPr>
            <a:spLocks noGrp="1"/>
          </p:cNvSpPr>
          <p:nvPr>
            <p:ph type="dt" sz="half" idx="10"/>
          </p:nvPr>
        </p:nvSpPr>
        <p:spPr/>
        <p:txBody>
          <a:bodyPr/>
          <a:lstStyle/>
          <a:p>
            <a:fld id="{92A360BC-1845-4E74-8177-B97A739B9504}" type="datetimeFigureOut">
              <a:rPr lang="en-US" smtClean="0"/>
              <a:t>2/26/2020</a:t>
            </a:fld>
            <a:endParaRPr lang="en-US"/>
          </a:p>
        </p:txBody>
      </p:sp>
      <p:sp>
        <p:nvSpPr>
          <p:cNvPr id="6" name="Footer Placeholder 5">
            <a:extLst>
              <a:ext uri="{FF2B5EF4-FFF2-40B4-BE49-F238E27FC236}">
                <a16:creationId xmlns:a16="http://schemas.microsoft.com/office/drawing/2014/main" id="{DE586024-AF3E-4C45-BBA9-E0C271D20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2389B2-B467-4A06-9B40-57691659B8C5}"/>
              </a:ext>
            </a:extLst>
          </p:cNvPr>
          <p:cNvSpPr>
            <a:spLocks noGrp="1"/>
          </p:cNvSpPr>
          <p:nvPr>
            <p:ph type="sldNum" sz="quarter" idx="12"/>
          </p:nvPr>
        </p:nvSpPr>
        <p:spPr/>
        <p:txBody>
          <a:bodyPr/>
          <a:lstStyle/>
          <a:p>
            <a:fld id="{8D180441-0D9E-4DB8-9E6A-3AB1BAE81E53}" type="slidenum">
              <a:rPr lang="en-US" smtClean="0"/>
              <a:t>‹#›</a:t>
            </a:fld>
            <a:endParaRPr lang="en-US"/>
          </a:p>
        </p:txBody>
      </p:sp>
    </p:spTree>
    <p:extLst>
      <p:ext uri="{BB962C8B-B14F-4D97-AF65-F5344CB8AC3E}">
        <p14:creationId xmlns:p14="http://schemas.microsoft.com/office/powerpoint/2010/main" val="728976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1E204-A4F1-4785-8905-01C011A9B1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6529F-B0E8-4949-910D-4002E1C94B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D1DD0-B440-4B83-9B49-02011E348C26}"/>
              </a:ext>
            </a:extLst>
          </p:cNvPr>
          <p:cNvSpPr>
            <a:spLocks noGrp="1"/>
          </p:cNvSpPr>
          <p:nvPr>
            <p:ph type="dt" sz="half" idx="10"/>
          </p:nvPr>
        </p:nvSpPr>
        <p:spPr/>
        <p:txBody>
          <a:bodyPr/>
          <a:lstStyle/>
          <a:p>
            <a:fld id="{99FC0741-3018-4376-910C-90A4CDD1FCD7}" type="datetimeFigureOut">
              <a:rPr lang="en-US" smtClean="0"/>
              <a:t>2/26/2020</a:t>
            </a:fld>
            <a:endParaRPr lang="en-US"/>
          </a:p>
        </p:txBody>
      </p:sp>
      <p:sp>
        <p:nvSpPr>
          <p:cNvPr id="5" name="Footer Placeholder 4">
            <a:extLst>
              <a:ext uri="{FF2B5EF4-FFF2-40B4-BE49-F238E27FC236}">
                <a16:creationId xmlns:a16="http://schemas.microsoft.com/office/drawing/2014/main" id="{53C9B020-2A17-4006-AC81-8C8054EFA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DDE1B-D4F4-4FAE-93DC-CEF06336F62C}"/>
              </a:ext>
            </a:extLst>
          </p:cNvPr>
          <p:cNvSpPr>
            <a:spLocks noGrp="1"/>
          </p:cNvSpPr>
          <p:nvPr>
            <p:ph type="sldNum" sz="quarter" idx="12"/>
          </p:nvPr>
        </p:nvSpPr>
        <p:spPr/>
        <p:txBody>
          <a:bodyPr/>
          <a:lstStyle/>
          <a:p>
            <a:fld id="{5AB6AF3C-AAA2-41DD-AC33-9DFE390E0F51}" type="slidenum">
              <a:rPr lang="en-US" smtClean="0"/>
              <a:t>‹#›</a:t>
            </a:fld>
            <a:endParaRPr lang="en-US"/>
          </a:p>
        </p:txBody>
      </p:sp>
    </p:spTree>
    <p:extLst>
      <p:ext uri="{BB962C8B-B14F-4D97-AF65-F5344CB8AC3E}">
        <p14:creationId xmlns:p14="http://schemas.microsoft.com/office/powerpoint/2010/main" val="4040429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C0FDC-52D0-4827-BBFD-954BF43807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26D83B-E811-437D-9358-D67F09EB65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40F6B-E5D2-4A5B-AEED-31AC3331A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903AFA-7C50-4F06-9221-AABC3414055F}"/>
              </a:ext>
            </a:extLst>
          </p:cNvPr>
          <p:cNvSpPr>
            <a:spLocks noGrp="1"/>
          </p:cNvSpPr>
          <p:nvPr>
            <p:ph type="dt" sz="half" idx="10"/>
          </p:nvPr>
        </p:nvSpPr>
        <p:spPr/>
        <p:txBody>
          <a:bodyPr/>
          <a:lstStyle/>
          <a:p>
            <a:fld id="{92A360BC-1845-4E74-8177-B97A739B9504}" type="datetimeFigureOut">
              <a:rPr lang="en-US" smtClean="0"/>
              <a:t>2/26/2020</a:t>
            </a:fld>
            <a:endParaRPr lang="en-US"/>
          </a:p>
        </p:txBody>
      </p:sp>
      <p:sp>
        <p:nvSpPr>
          <p:cNvPr id="6" name="Footer Placeholder 5">
            <a:extLst>
              <a:ext uri="{FF2B5EF4-FFF2-40B4-BE49-F238E27FC236}">
                <a16:creationId xmlns:a16="http://schemas.microsoft.com/office/drawing/2014/main" id="{9CB4B1FC-4C87-4C85-BE51-CB198C580A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14DEAC-C202-4A8B-BBA0-8A5721CC16C5}"/>
              </a:ext>
            </a:extLst>
          </p:cNvPr>
          <p:cNvSpPr>
            <a:spLocks noGrp="1"/>
          </p:cNvSpPr>
          <p:nvPr>
            <p:ph type="sldNum" sz="quarter" idx="12"/>
          </p:nvPr>
        </p:nvSpPr>
        <p:spPr/>
        <p:txBody>
          <a:bodyPr/>
          <a:lstStyle/>
          <a:p>
            <a:fld id="{8D180441-0D9E-4DB8-9E6A-3AB1BAE81E53}" type="slidenum">
              <a:rPr lang="en-US" smtClean="0"/>
              <a:t>‹#›</a:t>
            </a:fld>
            <a:endParaRPr lang="en-US"/>
          </a:p>
        </p:txBody>
      </p:sp>
    </p:spTree>
    <p:extLst>
      <p:ext uri="{BB962C8B-B14F-4D97-AF65-F5344CB8AC3E}">
        <p14:creationId xmlns:p14="http://schemas.microsoft.com/office/powerpoint/2010/main" val="190317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4C032-3C70-4B67-AECC-BD2C9F8A9A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A95957-7157-44E7-B493-F89DD1D8C9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CD53C-F11C-4956-B0F7-9518876083FF}"/>
              </a:ext>
            </a:extLst>
          </p:cNvPr>
          <p:cNvSpPr>
            <a:spLocks noGrp="1"/>
          </p:cNvSpPr>
          <p:nvPr>
            <p:ph type="dt" sz="half" idx="10"/>
          </p:nvPr>
        </p:nvSpPr>
        <p:spPr/>
        <p:txBody>
          <a:bodyPr/>
          <a:lstStyle/>
          <a:p>
            <a:fld id="{92A360BC-1845-4E74-8177-B97A739B9504}" type="datetimeFigureOut">
              <a:rPr lang="en-US" smtClean="0"/>
              <a:t>2/26/2020</a:t>
            </a:fld>
            <a:endParaRPr lang="en-US"/>
          </a:p>
        </p:txBody>
      </p:sp>
      <p:sp>
        <p:nvSpPr>
          <p:cNvPr id="5" name="Footer Placeholder 4">
            <a:extLst>
              <a:ext uri="{FF2B5EF4-FFF2-40B4-BE49-F238E27FC236}">
                <a16:creationId xmlns:a16="http://schemas.microsoft.com/office/drawing/2014/main" id="{CA2FE945-DAE8-4763-A044-2F39EB01A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ABA5F-5962-4188-9372-DD47EE3B51C9}"/>
              </a:ext>
            </a:extLst>
          </p:cNvPr>
          <p:cNvSpPr>
            <a:spLocks noGrp="1"/>
          </p:cNvSpPr>
          <p:nvPr>
            <p:ph type="sldNum" sz="quarter" idx="12"/>
          </p:nvPr>
        </p:nvSpPr>
        <p:spPr/>
        <p:txBody>
          <a:bodyPr/>
          <a:lstStyle/>
          <a:p>
            <a:fld id="{8D180441-0D9E-4DB8-9E6A-3AB1BAE81E53}" type="slidenum">
              <a:rPr lang="en-US" smtClean="0"/>
              <a:t>‹#›</a:t>
            </a:fld>
            <a:endParaRPr lang="en-US"/>
          </a:p>
        </p:txBody>
      </p:sp>
    </p:spTree>
    <p:extLst>
      <p:ext uri="{BB962C8B-B14F-4D97-AF65-F5344CB8AC3E}">
        <p14:creationId xmlns:p14="http://schemas.microsoft.com/office/powerpoint/2010/main" val="3243548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4C72C-758B-4AD6-9406-14BE42977F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5D1206-1A69-49D7-BC8A-B460099EAFB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42A59-94D3-4572-B712-50D08ADDF04D}"/>
              </a:ext>
            </a:extLst>
          </p:cNvPr>
          <p:cNvSpPr>
            <a:spLocks noGrp="1"/>
          </p:cNvSpPr>
          <p:nvPr>
            <p:ph type="dt" sz="half" idx="10"/>
          </p:nvPr>
        </p:nvSpPr>
        <p:spPr/>
        <p:txBody>
          <a:bodyPr/>
          <a:lstStyle/>
          <a:p>
            <a:fld id="{92A360BC-1845-4E74-8177-B97A739B9504}" type="datetimeFigureOut">
              <a:rPr lang="en-US" smtClean="0"/>
              <a:t>2/26/2020</a:t>
            </a:fld>
            <a:endParaRPr lang="en-US"/>
          </a:p>
        </p:txBody>
      </p:sp>
      <p:sp>
        <p:nvSpPr>
          <p:cNvPr id="5" name="Footer Placeholder 4">
            <a:extLst>
              <a:ext uri="{FF2B5EF4-FFF2-40B4-BE49-F238E27FC236}">
                <a16:creationId xmlns:a16="http://schemas.microsoft.com/office/drawing/2014/main" id="{97A3C5BF-2B7C-4481-A043-ED709FCDA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A4135-CE45-4A5F-8194-82F03FBCFF2F}"/>
              </a:ext>
            </a:extLst>
          </p:cNvPr>
          <p:cNvSpPr>
            <a:spLocks noGrp="1"/>
          </p:cNvSpPr>
          <p:nvPr>
            <p:ph type="sldNum" sz="quarter" idx="12"/>
          </p:nvPr>
        </p:nvSpPr>
        <p:spPr/>
        <p:txBody>
          <a:bodyPr/>
          <a:lstStyle/>
          <a:p>
            <a:fld id="{8D180441-0D9E-4DB8-9E6A-3AB1BAE81E53}" type="slidenum">
              <a:rPr lang="en-US" smtClean="0"/>
              <a:t>‹#›</a:t>
            </a:fld>
            <a:endParaRPr lang="en-US"/>
          </a:p>
        </p:txBody>
      </p:sp>
    </p:spTree>
    <p:extLst>
      <p:ext uri="{BB962C8B-B14F-4D97-AF65-F5344CB8AC3E}">
        <p14:creationId xmlns:p14="http://schemas.microsoft.com/office/powerpoint/2010/main" val="1099551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912A0-38A3-4778-B013-BF9A3B2AFC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16070A-64AE-4E00-8D90-84E25F8BB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5A912B-624B-44F5-96FC-C2AD9DB7A278}"/>
              </a:ext>
            </a:extLst>
          </p:cNvPr>
          <p:cNvSpPr>
            <a:spLocks noGrp="1"/>
          </p:cNvSpPr>
          <p:nvPr>
            <p:ph type="dt" sz="half" idx="10"/>
          </p:nvPr>
        </p:nvSpPr>
        <p:spPr/>
        <p:txBody>
          <a:bodyPr/>
          <a:lstStyle/>
          <a:p>
            <a:fld id="{99FC0741-3018-4376-910C-90A4CDD1FCD7}" type="datetimeFigureOut">
              <a:rPr lang="en-US" smtClean="0"/>
              <a:t>2/26/2020</a:t>
            </a:fld>
            <a:endParaRPr lang="en-US"/>
          </a:p>
        </p:txBody>
      </p:sp>
      <p:sp>
        <p:nvSpPr>
          <p:cNvPr id="5" name="Footer Placeholder 4">
            <a:extLst>
              <a:ext uri="{FF2B5EF4-FFF2-40B4-BE49-F238E27FC236}">
                <a16:creationId xmlns:a16="http://schemas.microsoft.com/office/drawing/2014/main" id="{4F979424-BE01-4299-A85C-EC6E66895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F7690-AEB8-485E-8948-0A25FA629262}"/>
              </a:ext>
            </a:extLst>
          </p:cNvPr>
          <p:cNvSpPr>
            <a:spLocks noGrp="1"/>
          </p:cNvSpPr>
          <p:nvPr>
            <p:ph type="sldNum" sz="quarter" idx="12"/>
          </p:nvPr>
        </p:nvSpPr>
        <p:spPr/>
        <p:txBody>
          <a:bodyPr/>
          <a:lstStyle/>
          <a:p>
            <a:fld id="{5AB6AF3C-AAA2-41DD-AC33-9DFE390E0F51}" type="slidenum">
              <a:rPr lang="en-US" smtClean="0"/>
              <a:t>‹#›</a:t>
            </a:fld>
            <a:endParaRPr lang="en-US"/>
          </a:p>
        </p:txBody>
      </p:sp>
    </p:spTree>
    <p:extLst>
      <p:ext uri="{BB962C8B-B14F-4D97-AF65-F5344CB8AC3E}">
        <p14:creationId xmlns:p14="http://schemas.microsoft.com/office/powerpoint/2010/main" val="1498055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89BF-C55F-4EA2-BB8A-F5DB06E57D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8C8E8-5C9E-4FA6-BB05-1076AA8EB5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F849B4-AACC-4CA8-A1A6-F33BBBE5FD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D029B6-1C45-487C-BF20-0711C6B73636}"/>
              </a:ext>
            </a:extLst>
          </p:cNvPr>
          <p:cNvSpPr>
            <a:spLocks noGrp="1"/>
          </p:cNvSpPr>
          <p:nvPr>
            <p:ph type="dt" sz="half" idx="10"/>
          </p:nvPr>
        </p:nvSpPr>
        <p:spPr/>
        <p:txBody>
          <a:bodyPr/>
          <a:lstStyle/>
          <a:p>
            <a:fld id="{99FC0741-3018-4376-910C-90A4CDD1FCD7}" type="datetimeFigureOut">
              <a:rPr lang="en-US" smtClean="0"/>
              <a:t>2/26/2020</a:t>
            </a:fld>
            <a:endParaRPr lang="en-US"/>
          </a:p>
        </p:txBody>
      </p:sp>
      <p:sp>
        <p:nvSpPr>
          <p:cNvPr id="6" name="Footer Placeholder 5">
            <a:extLst>
              <a:ext uri="{FF2B5EF4-FFF2-40B4-BE49-F238E27FC236}">
                <a16:creationId xmlns:a16="http://schemas.microsoft.com/office/drawing/2014/main" id="{82E5FB0C-70D5-4B58-B26B-27DE573834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E84DA6-2A23-4941-8624-EFE1264FA83C}"/>
              </a:ext>
            </a:extLst>
          </p:cNvPr>
          <p:cNvSpPr>
            <a:spLocks noGrp="1"/>
          </p:cNvSpPr>
          <p:nvPr>
            <p:ph type="sldNum" sz="quarter" idx="12"/>
          </p:nvPr>
        </p:nvSpPr>
        <p:spPr/>
        <p:txBody>
          <a:bodyPr/>
          <a:lstStyle/>
          <a:p>
            <a:fld id="{5AB6AF3C-AAA2-41DD-AC33-9DFE390E0F51}" type="slidenum">
              <a:rPr lang="en-US" smtClean="0"/>
              <a:t>‹#›</a:t>
            </a:fld>
            <a:endParaRPr lang="en-US"/>
          </a:p>
        </p:txBody>
      </p:sp>
    </p:spTree>
    <p:extLst>
      <p:ext uri="{BB962C8B-B14F-4D97-AF65-F5344CB8AC3E}">
        <p14:creationId xmlns:p14="http://schemas.microsoft.com/office/powerpoint/2010/main" val="1753595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FA328-14BF-4B90-A9F3-B67EB1D482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49BE63-5ACB-4F8B-A3F3-739D84D00B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226735-39AF-475F-BFCC-C3BB4D2A21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27ED76-93AB-45AC-B56F-7927A7A1FE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A6EDA6-4C25-41C1-85FA-18694FD5B3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84E42C-CD72-4353-9924-DBF3010540C9}"/>
              </a:ext>
            </a:extLst>
          </p:cNvPr>
          <p:cNvSpPr>
            <a:spLocks noGrp="1"/>
          </p:cNvSpPr>
          <p:nvPr>
            <p:ph type="dt" sz="half" idx="10"/>
          </p:nvPr>
        </p:nvSpPr>
        <p:spPr/>
        <p:txBody>
          <a:bodyPr/>
          <a:lstStyle/>
          <a:p>
            <a:fld id="{99FC0741-3018-4376-910C-90A4CDD1FCD7}" type="datetimeFigureOut">
              <a:rPr lang="en-US" smtClean="0"/>
              <a:t>2/26/2020</a:t>
            </a:fld>
            <a:endParaRPr lang="en-US"/>
          </a:p>
        </p:txBody>
      </p:sp>
      <p:sp>
        <p:nvSpPr>
          <p:cNvPr id="8" name="Footer Placeholder 7">
            <a:extLst>
              <a:ext uri="{FF2B5EF4-FFF2-40B4-BE49-F238E27FC236}">
                <a16:creationId xmlns:a16="http://schemas.microsoft.com/office/drawing/2014/main" id="{E09020D6-AD6D-4312-BAE6-2CEC6B488A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7A70D7-AC63-4715-B788-9B0FDA824586}"/>
              </a:ext>
            </a:extLst>
          </p:cNvPr>
          <p:cNvSpPr>
            <a:spLocks noGrp="1"/>
          </p:cNvSpPr>
          <p:nvPr>
            <p:ph type="sldNum" sz="quarter" idx="12"/>
          </p:nvPr>
        </p:nvSpPr>
        <p:spPr/>
        <p:txBody>
          <a:bodyPr/>
          <a:lstStyle/>
          <a:p>
            <a:fld id="{5AB6AF3C-AAA2-41DD-AC33-9DFE390E0F51}" type="slidenum">
              <a:rPr lang="en-US" smtClean="0"/>
              <a:t>‹#›</a:t>
            </a:fld>
            <a:endParaRPr lang="en-US"/>
          </a:p>
        </p:txBody>
      </p:sp>
    </p:spTree>
    <p:extLst>
      <p:ext uri="{BB962C8B-B14F-4D97-AF65-F5344CB8AC3E}">
        <p14:creationId xmlns:p14="http://schemas.microsoft.com/office/powerpoint/2010/main" val="824241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4C23C-650D-4B51-BFD1-8A0F7F2D13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4B3BE6-0BFF-4D8E-BC22-F3960FDADC36}"/>
              </a:ext>
            </a:extLst>
          </p:cNvPr>
          <p:cNvSpPr>
            <a:spLocks noGrp="1"/>
          </p:cNvSpPr>
          <p:nvPr>
            <p:ph type="dt" sz="half" idx="10"/>
          </p:nvPr>
        </p:nvSpPr>
        <p:spPr/>
        <p:txBody>
          <a:bodyPr/>
          <a:lstStyle/>
          <a:p>
            <a:fld id="{99FC0741-3018-4376-910C-90A4CDD1FCD7}" type="datetimeFigureOut">
              <a:rPr lang="en-US" smtClean="0"/>
              <a:t>2/26/2020</a:t>
            </a:fld>
            <a:endParaRPr lang="en-US"/>
          </a:p>
        </p:txBody>
      </p:sp>
      <p:sp>
        <p:nvSpPr>
          <p:cNvPr id="4" name="Footer Placeholder 3">
            <a:extLst>
              <a:ext uri="{FF2B5EF4-FFF2-40B4-BE49-F238E27FC236}">
                <a16:creationId xmlns:a16="http://schemas.microsoft.com/office/drawing/2014/main" id="{3EA9B652-B5EB-4756-B937-5A0FC726B9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811410-5BFC-4ADB-9454-34AC94FB7D94}"/>
              </a:ext>
            </a:extLst>
          </p:cNvPr>
          <p:cNvSpPr>
            <a:spLocks noGrp="1"/>
          </p:cNvSpPr>
          <p:nvPr>
            <p:ph type="sldNum" sz="quarter" idx="12"/>
          </p:nvPr>
        </p:nvSpPr>
        <p:spPr/>
        <p:txBody>
          <a:bodyPr/>
          <a:lstStyle/>
          <a:p>
            <a:fld id="{5AB6AF3C-AAA2-41DD-AC33-9DFE390E0F51}" type="slidenum">
              <a:rPr lang="en-US" smtClean="0"/>
              <a:t>‹#›</a:t>
            </a:fld>
            <a:endParaRPr lang="en-US"/>
          </a:p>
        </p:txBody>
      </p:sp>
    </p:spTree>
    <p:extLst>
      <p:ext uri="{BB962C8B-B14F-4D97-AF65-F5344CB8AC3E}">
        <p14:creationId xmlns:p14="http://schemas.microsoft.com/office/powerpoint/2010/main" val="2810870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BCA34-29F3-4C50-9ABE-E160CB345537}"/>
              </a:ext>
            </a:extLst>
          </p:cNvPr>
          <p:cNvSpPr>
            <a:spLocks noGrp="1"/>
          </p:cNvSpPr>
          <p:nvPr>
            <p:ph type="dt" sz="half" idx="10"/>
          </p:nvPr>
        </p:nvSpPr>
        <p:spPr/>
        <p:txBody>
          <a:bodyPr/>
          <a:lstStyle/>
          <a:p>
            <a:fld id="{99FC0741-3018-4376-910C-90A4CDD1FCD7}" type="datetimeFigureOut">
              <a:rPr lang="en-US" smtClean="0"/>
              <a:t>2/26/2020</a:t>
            </a:fld>
            <a:endParaRPr lang="en-US"/>
          </a:p>
        </p:txBody>
      </p:sp>
      <p:sp>
        <p:nvSpPr>
          <p:cNvPr id="3" name="Footer Placeholder 2">
            <a:extLst>
              <a:ext uri="{FF2B5EF4-FFF2-40B4-BE49-F238E27FC236}">
                <a16:creationId xmlns:a16="http://schemas.microsoft.com/office/drawing/2014/main" id="{B8F4270A-857D-4239-B500-FCB6B44D23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F0691B-3078-446C-992D-BF90D1EAF8D4}"/>
              </a:ext>
            </a:extLst>
          </p:cNvPr>
          <p:cNvSpPr>
            <a:spLocks noGrp="1"/>
          </p:cNvSpPr>
          <p:nvPr>
            <p:ph type="sldNum" sz="quarter" idx="12"/>
          </p:nvPr>
        </p:nvSpPr>
        <p:spPr/>
        <p:txBody>
          <a:bodyPr/>
          <a:lstStyle/>
          <a:p>
            <a:fld id="{5AB6AF3C-AAA2-41DD-AC33-9DFE390E0F51}" type="slidenum">
              <a:rPr lang="en-US" smtClean="0"/>
              <a:t>‹#›</a:t>
            </a:fld>
            <a:endParaRPr lang="en-US"/>
          </a:p>
        </p:txBody>
      </p:sp>
    </p:spTree>
    <p:extLst>
      <p:ext uri="{BB962C8B-B14F-4D97-AF65-F5344CB8AC3E}">
        <p14:creationId xmlns:p14="http://schemas.microsoft.com/office/powerpoint/2010/main" val="1748267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7D9CC-6192-4016-9733-94B7AD5332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DE95F9-BE5D-4ECE-BF79-214E737241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6ADC93-A8D8-4609-8905-7E9D44449A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106FD9-FF99-47F6-A5D3-436926F64EA0}"/>
              </a:ext>
            </a:extLst>
          </p:cNvPr>
          <p:cNvSpPr>
            <a:spLocks noGrp="1"/>
          </p:cNvSpPr>
          <p:nvPr>
            <p:ph type="dt" sz="half" idx="10"/>
          </p:nvPr>
        </p:nvSpPr>
        <p:spPr/>
        <p:txBody>
          <a:bodyPr/>
          <a:lstStyle/>
          <a:p>
            <a:fld id="{99FC0741-3018-4376-910C-90A4CDD1FCD7}" type="datetimeFigureOut">
              <a:rPr lang="en-US" smtClean="0"/>
              <a:t>2/26/2020</a:t>
            </a:fld>
            <a:endParaRPr lang="en-US"/>
          </a:p>
        </p:txBody>
      </p:sp>
      <p:sp>
        <p:nvSpPr>
          <p:cNvPr id="6" name="Footer Placeholder 5">
            <a:extLst>
              <a:ext uri="{FF2B5EF4-FFF2-40B4-BE49-F238E27FC236}">
                <a16:creationId xmlns:a16="http://schemas.microsoft.com/office/drawing/2014/main" id="{BCA1B462-45E2-4604-A60C-91FF09EB2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AD6F5-84A9-44C1-818F-C3899ED3318D}"/>
              </a:ext>
            </a:extLst>
          </p:cNvPr>
          <p:cNvSpPr>
            <a:spLocks noGrp="1"/>
          </p:cNvSpPr>
          <p:nvPr>
            <p:ph type="sldNum" sz="quarter" idx="12"/>
          </p:nvPr>
        </p:nvSpPr>
        <p:spPr/>
        <p:txBody>
          <a:bodyPr/>
          <a:lstStyle/>
          <a:p>
            <a:fld id="{5AB6AF3C-AAA2-41DD-AC33-9DFE390E0F51}" type="slidenum">
              <a:rPr lang="en-US" smtClean="0"/>
              <a:t>‹#›</a:t>
            </a:fld>
            <a:endParaRPr lang="en-US"/>
          </a:p>
        </p:txBody>
      </p:sp>
    </p:spTree>
    <p:extLst>
      <p:ext uri="{BB962C8B-B14F-4D97-AF65-F5344CB8AC3E}">
        <p14:creationId xmlns:p14="http://schemas.microsoft.com/office/powerpoint/2010/main" val="2455734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9D503-6A6B-4868-8157-97FCA141F1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A1ACEF-6B43-4E8B-A257-9805889045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72E94-5AC7-463B-AB30-DD0AE331FD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FBB246-EE0E-479C-9066-960116D2AF6B}"/>
              </a:ext>
            </a:extLst>
          </p:cNvPr>
          <p:cNvSpPr>
            <a:spLocks noGrp="1"/>
          </p:cNvSpPr>
          <p:nvPr>
            <p:ph type="dt" sz="half" idx="10"/>
          </p:nvPr>
        </p:nvSpPr>
        <p:spPr/>
        <p:txBody>
          <a:bodyPr/>
          <a:lstStyle/>
          <a:p>
            <a:fld id="{99FC0741-3018-4376-910C-90A4CDD1FCD7}" type="datetimeFigureOut">
              <a:rPr lang="en-US" smtClean="0"/>
              <a:t>2/26/2020</a:t>
            </a:fld>
            <a:endParaRPr lang="en-US"/>
          </a:p>
        </p:txBody>
      </p:sp>
      <p:sp>
        <p:nvSpPr>
          <p:cNvPr id="6" name="Footer Placeholder 5">
            <a:extLst>
              <a:ext uri="{FF2B5EF4-FFF2-40B4-BE49-F238E27FC236}">
                <a16:creationId xmlns:a16="http://schemas.microsoft.com/office/drawing/2014/main" id="{6839DC0D-2377-48EB-B439-8BD0F2E1F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2A20E8-6673-430E-BB7A-11A80237B753}"/>
              </a:ext>
            </a:extLst>
          </p:cNvPr>
          <p:cNvSpPr>
            <a:spLocks noGrp="1"/>
          </p:cNvSpPr>
          <p:nvPr>
            <p:ph type="sldNum" sz="quarter" idx="12"/>
          </p:nvPr>
        </p:nvSpPr>
        <p:spPr/>
        <p:txBody>
          <a:bodyPr/>
          <a:lstStyle/>
          <a:p>
            <a:fld id="{5AB6AF3C-AAA2-41DD-AC33-9DFE390E0F51}" type="slidenum">
              <a:rPr lang="en-US" smtClean="0"/>
              <a:t>‹#›</a:t>
            </a:fld>
            <a:endParaRPr lang="en-US"/>
          </a:p>
        </p:txBody>
      </p:sp>
    </p:spTree>
    <p:extLst>
      <p:ext uri="{BB962C8B-B14F-4D97-AF65-F5344CB8AC3E}">
        <p14:creationId xmlns:p14="http://schemas.microsoft.com/office/powerpoint/2010/main" val="4203042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844F6-4638-4659-B1C4-40CCC2A4CE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13E625-FAF5-4C15-9A02-6B28902901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27705-0230-4B5B-9513-5C2361FDEA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FC0741-3018-4376-910C-90A4CDD1FCD7}" type="datetimeFigureOut">
              <a:rPr lang="en-US" smtClean="0"/>
              <a:t>2/26/2020</a:t>
            </a:fld>
            <a:endParaRPr lang="en-US"/>
          </a:p>
        </p:txBody>
      </p:sp>
      <p:sp>
        <p:nvSpPr>
          <p:cNvPr id="5" name="Footer Placeholder 4">
            <a:extLst>
              <a:ext uri="{FF2B5EF4-FFF2-40B4-BE49-F238E27FC236}">
                <a16:creationId xmlns:a16="http://schemas.microsoft.com/office/drawing/2014/main" id="{DC1AB4A1-E87A-4D4C-81EF-398D6811BC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24A333-DE98-4695-83B7-A42FBABB7A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B6AF3C-AAA2-41DD-AC33-9DFE390E0F51}" type="slidenum">
              <a:rPr lang="en-US" smtClean="0"/>
              <a:t>‹#›</a:t>
            </a:fld>
            <a:endParaRPr lang="en-US"/>
          </a:p>
        </p:txBody>
      </p:sp>
    </p:spTree>
    <p:extLst>
      <p:ext uri="{BB962C8B-B14F-4D97-AF65-F5344CB8AC3E}">
        <p14:creationId xmlns:p14="http://schemas.microsoft.com/office/powerpoint/2010/main" val="2319972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C02F77-2C6E-42B8-B8EE-BD2C6F2021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38E3E5-0A0A-403B-B1FA-A4FA624406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798A0-018E-4F0C-9EC8-4BEDCDAC0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360BC-1845-4E74-8177-B97A739B9504}" type="datetimeFigureOut">
              <a:rPr lang="en-US" smtClean="0"/>
              <a:t>2/26/2020</a:t>
            </a:fld>
            <a:endParaRPr lang="en-US"/>
          </a:p>
        </p:txBody>
      </p:sp>
      <p:sp>
        <p:nvSpPr>
          <p:cNvPr id="5" name="Footer Placeholder 4">
            <a:extLst>
              <a:ext uri="{FF2B5EF4-FFF2-40B4-BE49-F238E27FC236}">
                <a16:creationId xmlns:a16="http://schemas.microsoft.com/office/drawing/2014/main" id="{5A948DCC-8D63-4775-9E41-F7936B359D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0592B7-10D6-4043-A607-59B59C83C9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80441-0D9E-4DB8-9E6A-3AB1BAE81E53}" type="slidenum">
              <a:rPr lang="en-US" smtClean="0"/>
              <a:t>‹#›</a:t>
            </a:fld>
            <a:endParaRPr lang="en-US"/>
          </a:p>
        </p:txBody>
      </p:sp>
    </p:spTree>
    <p:extLst>
      <p:ext uri="{BB962C8B-B14F-4D97-AF65-F5344CB8AC3E}">
        <p14:creationId xmlns:p14="http://schemas.microsoft.com/office/powerpoint/2010/main" val="4154887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4DF90-9A01-4620-8598-72AD5277B20C}"/>
              </a:ext>
            </a:extLst>
          </p:cNvPr>
          <p:cNvSpPr>
            <a:spLocks noGrp="1"/>
          </p:cNvSpPr>
          <p:nvPr>
            <p:ph type="title"/>
          </p:nvPr>
        </p:nvSpPr>
        <p:spPr/>
        <p:txBody>
          <a:bodyPr/>
          <a:lstStyle/>
          <a:p>
            <a:r>
              <a:rPr lang="en-US" dirty="0"/>
              <a:t>Topic of the Day 1 Review</a:t>
            </a:r>
          </a:p>
        </p:txBody>
      </p:sp>
      <p:sp>
        <p:nvSpPr>
          <p:cNvPr id="3" name="Content Placeholder 2">
            <a:extLst>
              <a:ext uri="{FF2B5EF4-FFF2-40B4-BE49-F238E27FC236}">
                <a16:creationId xmlns:a16="http://schemas.microsoft.com/office/drawing/2014/main" id="{92C1E823-EA7A-45FF-96EB-B71A635F570E}"/>
              </a:ext>
            </a:extLst>
          </p:cNvPr>
          <p:cNvSpPr>
            <a:spLocks noGrp="1"/>
          </p:cNvSpPr>
          <p:nvPr>
            <p:ph idx="1"/>
          </p:nvPr>
        </p:nvSpPr>
        <p:spPr/>
        <p:txBody>
          <a:bodyPr/>
          <a:lstStyle/>
          <a:p>
            <a:r>
              <a:rPr lang="en-US" dirty="0"/>
              <a:t>My name is Joey Knisely (shocker!)</a:t>
            </a:r>
          </a:p>
          <a:p>
            <a:r>
              <a:rPr lang="en-US" dirty="0"/>
              <a:t>There will be </a:t>
            </a:r>
            <a:r>
              <a:rPr lang="en-US" b="1" u="sng" dirty="0"/>
              <a:t>4</a:t>
            </a:r>
            <a:r>
              <a:rPr lang="en-US" dirty="0"/>
              <a:t> dropped admission tickets</a:t>
            </a:r>
          </a:p>
          <a:p>
            <a:pPr lvl="1"/>
            <a:r>
              <a:rPr lang="en-US" dirty="0"/>
              <a:t>Also accepted 2 since there was a typo on ELMS</a:t>
            </a:r>
          </a:p>
          <a:p>
            <a:r>
              <a:rPr lang="en-US" dirty="0"/>
              <a:t>Final Dates (I accepted either)</a:t>
            </a:r>
          </a:p>
          <a:p>
            <a:pPr lvl="1"/>
            <a:r>
              <a:rPr lang="en-US" dirty="0"/>
              <a:t>Section 01: Tuesday May 19</a:t>
            </a:r>
            <a:r>
              <a:rPr lang="en-US" baseline="30000" dirty="0"/>
              <a:t>th</a:t>
            </a:r>
            <a:r>
              <a:rPr lang="en-US" dirty="0"/>
              <a:t> 1:30 PM</a:t>
            </a:r>
          </a:p>
          <a:p>
            <a:pPr lvl="1"/>
            <a:r>
              <a:rPr lang="en-US" dirty="0"/>
              <a:t>Section 02: Monday May 18</a:t>
            </a:r>
            <a:r>
              <a:rPr lang="en-US" baseline="30000" dirty="0"/>
              <a:t>th</a:t>
            </a:r>
            <a:r>
              <a:rPr lang="en-US" dirty="0"/>
              <a:t> 10:30 AM</a:t>
            </a:r>
          </a:p>
        </p:txBody>
      </p:sp>
    </p:spTree>
    <p:extLst>
      <p:ext uri="{BB962C8B-B14F-4D97-AF65-F5344CB8AC3E}">
        <p14:creationId xmlns:p14="http://schemas.microsoft.com/office/powerpoint/2010/main" val="3935071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6158-D504-4592-A295-7D070A939681}"/>
              </a:ext>
            </a:extLst>
          </p:cNvPr>
          <p:cNvSpPr>
            <a:spLocks noGrp="1"/>
          </p:cNvSpPr>
          <p:nvPr>
            <p:ph type="title"/>
          </p:nvPr>
        </p:nvSpPr>
        <p:spPr/>
        <p:txBody>
          <a:bodyPr/>
          <a:lstStyle/>
          <a:p>
            <a:r>
              <a:rPr lang="en-US" dirty="0"/>
              <a:t>Weather Maps and Station Models</a:t>
            </a:r>
          </a:p>
        </p:txBody>
      </p:sp>
      <p:pic>
        <p:nvPicPr>
          <p:cNvPr id="4" name="Picture 3">
            <a:extLst>
              <a:ext uri="{FF2B5EF4-FFF2-40B4-BE49-F238E27FC236}">
                <a16:creationId xmlns:a16="http://schemas.microsoft.com/office/drawing/2014/main" id="{084A8912-CADC-44B6-A85F-9C05EB51F6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4625" y="1978219"/>
            <a:ext cx="8542750" cy="3829118"/>
          </a:xfrm>
          <a:prstGeom prst="rect">
            <a:avLst/>
          </a:prstGeom>
        </p:spPr>
      </p:pic>
    </p:spTree>
    <p:extLst>
      <p:ext uri="{BB962C8B-B14F-4D97-AF65-F5344CB8AC3E}">
        <p14:creationId xmlns:p14="http://schemas.microsoft.com/office/powerpoint/2010/main" val="2880112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A9C5A5-248A-4232-8C71-7B73BE393023}"/>
              </a:ext>
            </a:extLst>
          </p:cNvPr>
          <p:cNvPicPr>
            <a:picLocks noChangeAspect="1"/>
          </p:cNvPicPr>
          <p:nvPr/>
        </p:nvPicPr>
        <p:blipFill>
          <a:blip r:embed="rId2"/>
          <a:stretch>
            <a:fillRect/>
          </a:stretch>
        </p:blipFill>
        <p:spPr>
          <a:xfrm>
            <a:off x="1683583" y="136526"/>
            <a:ext cx="8410330" cy="6550314"/>
          </a:xfrm>
          <a:prstGeom prst="rect">
            <a:avLst/>
          </a:prstGeom>
        </p:spPr>
      </p:pic>
      <p:sp>
        <p:nvSpPr>
          <p:cNvPr id="7" name="Slide Number Placeholder 6">
            <a:extLst>
              <a:ext uri="{FF2B5EF4-FFF2-40B4-BE49-F238E27FC236}">
                <a16:creationId xmlns:a16="http://schemas.microsoft.com/office/drawing/2014/main" id="{F8D908FB-AB08-48A6-903E-B3F90251CE97}"/>
              </a:ext>
            </a:extLst>
          </p:cNvPr>
          <p:cNvSpPr>
            <a:spLocks noGrp="1"/>
          </p:cNvSpPr>
          <p:nvPr>
            <p:ph type="sldNum" sz="quarter" idx="12"/>
          </p:nvPr>
        </p:nvSpPr>
        <p:spPr/>
        <p:txBody>
          <a:bodyPr/>
          <a:lstStyle/>
          <a:p>
            <a:fld id="{9033B618-0426-4168-A18B-DC00F4CE2895}" type="slidenum">
              <a:rPr lang="en-US" smtClean="0"/>
              <a:t>11</a:t>
            </a:fld>
            <a:endParaRPr lang="en-US"/>
          </a:p>
        </p:txBody>
      </p:sp>
    </p:spTree>
    <p:extLst>
      <p:ext uri="{BB962C8B-B14F-4D97-AF65-F5344CB8AC3E}">
        <p14:creationId xmlns:p14="http://schemas.microsoft.com/office/powerpoint/2010/main" val="395591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C9B20C-8D39-4CFD-B367-1E97337EA9C3}"/>
              </a:ext>
            </a:extLst>
          </p:cNvPr>
          <p:cNvPicPr>
            <a:picLocks noChangeAspect="1"/>
          </p:cNvPicPr>
          <p:nvPr/>
        </p:nvPicPr>
        <p:blipFill>
          <a:blip r:embed="rId2"/>
          <a:stretch>
            <a:fillRect/>
          </a:stretch>
        </p:blipFill>
        <p:spPr>
          <a:xfrm>
            <a:off x="1334174" y="0"/>
            <a:ext cx="9523651" cy="6832328"/>
          </a:xfrm>
          <a:prstGeom prst="rect">
            <a:avLst/>
          </a:prstGeom>
        </p:spPr>
      </p:pic>
    </p:spTree>
    <p:extLst>
      <p:ext uri="{BB962C8B-B14F-4D97-AF65-F5344CB8AC3E}">
        <p14:creationId xmlns:p14="http://schemas.microsoft.com/office/powerpoint/2010/main" val="1296039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C5804-EE9B-433D-B860-8A78FA6E80BF}"/>
              </a:ext>
            </a:extLst>
          </p:cNvPr>
          <p:cNvSpPr>
            <a:spLocks noGrp="1"/>
          </p:cNvSpPr>
          <p:nvPr>
            <p:ph type="title"/>
          </p:nvPr>
        </p:nvSpPr>
        <p:spPr>
          <a:xfrm>
            <a:off x="870204" y="606565"/>
            <a:ext cx="9607296" cy="917436"/>
          </a:xfrm>
        </p:spPr>
        <p:txBody>
          <a:bodyPr anchor="ctr">
            <a:normAutofit/>
          </a:bodyPr>
          <a:lstStyle/>
          <a:p>
            <a:r>
              <a:rPr lang="en-US"/>
              <a:t>Pressure Maps</a:t>
            </a:r>
            <a:endParaRPr lang="en-US" dirty="0"/>
          </a:p>
        </p:txBody>
      </p:sp>
      <p:sp>
        <p:nvSpPr>
          <p:cNvPr id="16" name="Rectangle 15">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AD9EC0B-B420-4ACE-B919-43B781FBF7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258" y="2200275"/>
            <a:ext cx="4290617" cy="1679575"/>
          </a:xfrm>
          <a:prstGeom prst="rect">
            <a:avLst/>
          </a:prstGeom>
        </p:spPr>
      </p:pic>
      <p:pic>
        <p:nvPicPr>
          <p:cNvPr id="5" name="Picture 4">
            <a:extLst>
              <a:ext uri="{FF2B5EF4-FFF2-40B4-BE49-F238E27FC236}">
                <a16:creationId xmlns:a16="http://schemas.microsoft.com/office/drawing/2014/main" id="{420CC603-60E3-4903-9DA6-1AE0BB13D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950" y="4086225"/>
            <a:ext cx="4483100" cy="2412062"/>
          </a:xfrm>
          <a:prstGeom prst="rect">
            <a:avLst/>
          </a:prstGeom>
        </p:spPr>
      </p:pic>
      <p:pic>
        <p:nvPicPr>
          <p:cNvPr id="11" name="Picture 10">
            <a:extLst>
              <a:ext uri="{FF2B5EF4-FFF2-40B4-BE49-F238E27FC236}">
                <a16:creationId xmlns:a16="http://schemas.microsoft.com/office/drawing/2014/main" id="{436C42DD-7101-4C23-9C8F-C7F6F0294E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5054" y="2200275"/>
            <a:ext cx="6135688" cy="3535363"/>
          </a:xfrm>
          <a:prstGeom prst="rect">
            <a:avLst/>
          </a:prstGeom>
        </p:spPr>
      </p:pic>
      <p:sp>
        <p:nvSpPr>
          <p:cNvPr id="8" name="TextBox 7">
            <a:extLst>
              <a:ext uri="{FF2B5EF4-FFF2-40B4-BE49-F238E27FC236}">
                <a16:creationId xmlns:a16="http://schemas.microsoft.com/office/drawing/2014/main" id="{B091E5D5-C425-46B2-99A7-13BE4FD3BD5D}"/>
              </a:ext>
            </a:extLst>
          </p:cNvPr>
          <p:cNvSpPr txBox="1"/>
          <p:nvPr/>
        </p:nvSpPr>
        <p:spPr>
          <a:xfrm>
            <a:off x="6210299" y="5915025"/>
            <a:ext cx="5343525" cy="369332"/>
          </a:xfrm>
          <a:prstGeom prst="rect">
            <a:avLst/>
          </a:prstGeom>
          <a:noFill/>
        </p:spPr>
        <p:txBody>
          <a:bodyPr wrap="square" rtlCol="0">
            <a:spAutoFit/>
          </a:bodyPr>
          <a:lstStyle/>
          <a:p>
            <a:r>
              <a:rPr lang="en-US" dirty="0"/>
              <a:t>What do tight isobars suggest? How about troughs?</a:t>
            </a:r>
          </a:p>
        </p:txBody>
      </p:sp>
    </p:spTree>
    <p:extLst>
      <p:ext uri="{BB962C8B-B14F-4D97-AF65-F5344CB8AC3E}">
        <p14:creationId xmlns:p14="http://schemas.microsoft.com/office/powerpoint/2010/main" val="3685609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3EE21-BFF7-41B2-976F-281DFDB60EFC}"/>
              </a:ext>
            </a:extLst>
          </p:cNvPr>
          <p:cNvSpPr>
            <a:spLocks noGrp="1"/>
          </p:cNvSpPr>
          <p:nvPr>
            <p:ph type="title"/>
          </p:nvPr>
        </p:nvSpPr>
        <p:spPr>
          <a:xfrm>
            <a:off x="238125" y="565150"/>
            <a:ext cx="2524125" cy="5207000"/>
          </a:xfrm>
        </p:spPr>
        <p:txBody>
          <a:bodyPr/>
          <a:lstStyle/>
          <a:p>
            <a:r>
              <a:rPr lang="en-US" dirty="0"/>
              <a:t>Isotherms</a:t>
            </a:r>
          </a:p>
        </p:txBody>
      </p:sp>
      <p:pic>
        <p:nvPicPr>
          <p:cNvPr id="4" name="Picture 3" descr="A picture containing text, map&#10;&#10;Description automatically generated">
            <a:extLst>
              <a:ext uri="{FF2B5EF4-FFF2-40B4-BE49-F238E27FC236}">
                <a16:creationId xmlns:a16="http://schemas.microsoft.com/office/drawing/2014/main" id="{ECB41BBE-E277-4278-8779-7D52B1731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475" y="120102"/>
            <a:ext cx="8943975" cy="6753990"/>
          </a:xfrm>
          <a:prstGeom prst="rect">
            <a:avLst/>
          </a:prstGeom>
        </p:spPr>
      </p:pic>
    </p:spTree>
    <p:extLst>
      <p:ext uri="{BB962C8B-B14F-4D97-AF65-F5344CB8AC3E}">
        <p14:creationId xmlns:p14="http://schemas.microsoft.com/office/powerpoint/2010/main" val="2821157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4330F-7D66-45CE-BDB2-B58F5F169A93}"/>
              </a:ext>
            </a:extLst>
          </p:cNvPr>
          <p:cNvSpPr>
            <a:spLocks noGrp="1"/>
          </p:cNvSpPr>
          <p:nvPr>
            <p:ph type="title"/>
          </p:nvPr>
        </p:nvSpPr>
        <p:spPr>
          <a:xfrm>
            <a:off x="838200" y="365125"/>
            <a:ext cx="10515600" cy="1325563"/>
          </a:xfrm>
        </p:spPr>
        <p:txBody>
          <a:bodyPr/>
          <a:lstStyle/>
          <a:p>
            <a:r>
              <a:rPr lang="en-US"/>
              <a:t>Temperature Fronts</a:t>
            </a:r>
            <a:endParaRPr lang="en-US" dirty="0"/>
          </a:p>
        </p:txBody>
      </p:sp>
      <p:sp>
        <p:nvSpPr>
          <p:cNvPr id="3" name="Content Placeholder 2">
            <a:extLst>
              <a:ext uri="{FF2B5EF4-FFF2-40B4-BE49-F238E27FC236}">
                <a16:creationId xmlns:a16="http://schemas.microsoft.com/office/drawing/2014/main" id="{510ADAE6-06D5-4DF9-8B30-E4206E3C0D7D}"/>
              </a:ext>
            </a:extLst>
          </p:cNvPr>
          <p:cNvSpPr>
            <a:spLocks noGrp="1"/>
          </p:cNvSpPr>
          <p:nvPr>
            <p:ph idx="1"/>
          </p:nvPr>
        </p:nvSpPr>
        <p:spPr>
          <a:xfrm>
            <a:off x="838200" y="1335581"/>
            <a:ext cx="10515600" cy="4351338"/>
          </a:xfrm>
        </p:spPr>
        <p:txBody>
          <a:bodyPr>
            <a:normAutofit/>
          </a:bodyPr>
          <a:lstStyle/>
          <a:p>
            <a:r>
              <a:rPr lang="en-US" dirty="0"/>
              <a:t>Cold Front - a zone separating two air masses, of which the cooler, denser mass is advancing and replacing the warmer.</a:t>
            </a:r>
          </a:p>
          <a:p>
            <a:r>
              <a:rPr lang="en-US" dirty="0"/>
              <a:t>Warm Front - a transition zone between a mass of warm air and the cold air it is replacing.</a:t>
            </a:r>
          </a:p>
          <a:p>
            <a:r>
              <a:rPr lang="en-US" dirty="0"/>
              <a:t>Stationary Front - a front between warm and cold air masses that is moving very slowly or not at all.</a:t>
            </a:r>
          </a:p>
          <a:p>
            <a:r>
              <a:rPr lang="en-US" dirty="0"/>
              <a:t>Occluded Front - front that occurs when cold front catches up to warm front (we’ll learn more later in semester)</a:t>
            </a:r>
          </a:p>
        </p:txBody>
      </p:sp>
      <p:pic>
        <p:nvPicPr>
          <p:cNvPr id="6" name="Picture 5">
            <a:extLst>
              <a:ext uri="{FF2B5EF4-FFF2-40B4-BE49-F238E27FC236}">
                <a16:creationId xmlns:a16="http://schemas.microsoft.com/office/drawing/2014/main" id="{28D09BD2-09E5-4641-837F-834CC179E8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7789" y="4920377"/>
            <a:ext cx="6837535" cy="1679034"/>
          </a:xfrm>
          <a:prstGeom prst="rect">
            <a:avLst/>
          </a:prstGeom>
        </p:spPr>
      </p:pic>
    </p:spTree>
    <p:extLst>
      <p:ext uri="{BB962C8B-B14F-4D97-AF65-F5344CB8AC3E}">
        <p14:creationId xmlns:p14="http://schemas.microsoft.com/office/powerpoint/2010/main" val="3944838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C76D1-6BA5-4FC3-BC12-A72E7DAD33E6}"/>
              </a:ext>
            </a:extLst>
          </p:cNvPr>
          <p:cNvSpPr>
            <a:spLocks noGrp="1"/>
          </p:cNvSpPr>
          <p:nvPr>
            <p:ph type="title"/>
          </p:nvPr>
        </p:nvSpPr>
        <p:spPr>
          <a:xfrm>
            <a:off x="4965430" y="629268"/>
            <a:ext cx="6586491" cy="1286160"/>
          </a:xfrm>
        </p:spPr>
        <p:txBody>
          <a:bodyPr anchor="b">
            <a:normAutofit/>
          </a:bodyPr>
          <a:lstStyle/>
          <a:p>
            <a:r>
              <a:rPr lang="en-US" dirty="0"/>
              <a:t>RADAR</a:t>
            </a:r>
          </a:p>
        </p:txBody>
      </p:sp>
      <p:pic>
        <p:nvPicPr>
          <p:cNvPr id="11" name="Picture 4">
            <a:extLst>
              <a:ext uri="{FF2B5EF4-FFF2-40B4-BE49-F238E27FC236}">
                <a16:creationId xmlns:a16="http://schemas.microsoft.com/office/drawing/2014/main" id="{974A7DC8-E825-4E3C-A66C-75CB9004B5EE}"/>
              </a:ext>
            </a:extLst>
          </p:cNvPr>
          <p:cNvPicPr>
            <a:picLocks noChangeAspect="1"/>
          </p:cNvPicPr>
          <p:nvPr/>
        </p:nvPicPr>
        <p:blipFill rotWithShape="1">
          <a:blip r:embed="rId2"/>
          <a:srcRect l="38615" r="16265" b="-1"/>
          <a:stretch/>
        </p:blipFill>
        <p:spPr>
          <a:xfrm>
            <a:off x="20" y="10"/>
            <a:ext cx="4635571" cy="6857990"/>
          </a:xfrm>
          <a:prstGeom prst="rect">
            <a:avLst/>
          </a:prstGeom>
          <a:effectLst/>
        </p:spPr>
      </p:pic>
      <p:cxnSp>
        <p:nvCxnSpPr>
          <p:cNvPr id="12"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79A03"/>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C6BE21A-5499-4AC6-A9EB-66E2A83D1765}"/>
              </a:ext>
            </a:extLst>
          </p:cNvPr>
          <p:cNvSpPr>
            <a:spLocks noGrp="1"/>
          </p:cNvSpPr>
          <p:nvPr>
            <p:ph idx="1"/>
          </p:nvPr>
        </p:nvSpPr>
        <p:spPr>
          <a:xfrm>
            <a:off x="4965431" y="2438400"/>
            <a:ext cx="6586489" cy="3785419"/>
          </a:xfrm>
        </p:spPr>
        <p:txBody>
          <a:bodyPr>
            <a:normAutofit/>
          </a:bodyPr>
          <a:lstStyle/>
          <a:p>
            <a:r>
              <a:rPr lang="en-US" sz="2000" dirty="0"/>
              <a:t>RADAR: Radio Detection and Ranging</a:t>
            </a:r>
          </a:p>
          <a:p>
            <a:r>
              <a:rPr lang="en-US" sz="2000" dirty="0"/>
              <a:t>Emits radio waves at precipitation masses, which reflect back with information</a:t>
            </a:r>
          </a:p>
          <a:p>
            <a:r>
              <a:rPr lang="en-US" sz="2000" dirty="0"/>
              <a:t>Used to determine rate of precipitation as well as location</a:t>
            </a:r>
          </a:p>
          <a:p>
            <a:r>
              <a:rPr lang="en-US" sz="2000" dirty="0"/>
              <a:t>More advanced Doppler radar can be used to determine speed and direction of rain/wind</a:t>
            </a:r>
          </a:p>
          <a:p>
            <a:r>
              <a:rPr lang="en-US" sz="2000" dirty="0"/>
              <a:t>Even more advanced polarized radar signals can be used to determine shape of precipitation particles</a:t>
            </a:r>
          </a:p>
        </p:txBody>
      </p:sp>
    </p:spTree>
    <p:extLst>
      <p:ext uri="{BB962C8B-B14F-4D97-AF65-F5344CB8AC3E}">
        <p14:creationId xmlns:p14="http://schemas.microsoft.com/office/powerpoint/2010/main" val="4147691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0"/>
          </p:nvPr>
        </p:nvSpPr>
        <p:spPr/>
        <p:txBody>
          <a:bodyPr/>
          <a:lstStyle/>
          <a:p>
            <a:pPr>
              <a:defRPr/>
            </a:pPr>
            <a:fld id="{B809F1A1-4997-4708-BF80-69DDD69454DA}" type="slidenum">
              <a:rPr lang="en-US"/>
              <a:pPr>
                <a:defRPr/>
              </a:pPr>
              <a:t>17</a:t>
            </a:fld>
            <a:endParaRPr lang="en-US"/>
          </a:p>
        </p:txBody>
      </p:sp>
      <p:sp>
        <p:nvSpPr>
          <p:cNvPr id="4101" name="Rectangle 2052"/>
          <p:cNvSpPr>
            <a:spLocks noGrp="1" noChangeArrowheads="1"/>
          </p:cNvSpPr>
          <p:nvPr>
            <p:ph type="title" idx="4294967295"/>
          </p:nvPr>
        </p:nvSpPr>
        <p:spPr>
          <a:xfrm>
            <a:off x="1524000" y="-209550"/>
            <a:ext cx="9823450" cy="1143000"/>
          </a:xfrm>
          <a:noFill/>
        </p:spPr>
        <p:txBody>
          <a:bodyPr/>
          <a:lstStyle/>
          <a:p>
            <a:pPr eaLnBrk="1" hangingPunct="1"/>
            <a:r>
              <a:rPr lang="en-US" sz="2400" b="1" dirty="0"/>
              <a:t>RADAR: Radio Detection and Ranging</a:t>
            </a:r>
          </a:p>
        </p:txBody>
      </p:sp>
      <p:pic>
        <p:nvPicPr>
          <p:cNvPr id="8" name="Picture 1"/>
          <p:cNvPicPr>
            <a:picLocks noChangeAspect="1"/>
          </p:cNvPicPr>
          <p:nvPr/>
        </p:nvPicPr>
        <p:blipFill>
          <a:blip r:embed="rId2" cstate="print"/>
          <a:srcRect/>
          <a:stretch>
            <a:fillRect/>
          </a:stretch>
        </p:blipFill>
        <p:spPr bwMode="auto">
          <a:xfrm>
            <a:off x="3006725" y="598487"/>
            <a:ext cx="6118225" cy="5488647"/>
          </a:xfrm>
          <a:prstGeom prst="rect">
            <a:avLst/>
          </a:prstGeom>
          <a:noFill/>
          <a:ln w="9525">
            <a:noFill/>
            <a:miter lim="800000"/>
            <a:headEnd/>
            <a:tailEnd/>
          </a:ln>
        </p:spPr>
      </p:pic>
      <p:sp>
        <p:nvSpPr>
          <p:cNvPr id="11" name="TextBox 10"/>
          <p:cNvSpPr txBox="1"/>
          <p:nvPr/>
        </p:nvSpPr>
        <p:spPr>
          <a:xfrm>
            <a:off x="7761193" y="6408898"/>
            <a:ext cx="2410660" cy="276999"/>
          </a:xfrm>
          <a:prstGeom prst="rect">
            <a:avLst/>
          </a:prstGeom>
          <a:noFill/>
        </p:spPr>
        <p:txBody>
          <a:bodyPr wrap="none" rtlCol="0">
            <a:spAutoFit/>
          </a:bodyPr>
          <a:lstStyle/>
          <a:p>
            <a:r>
              <a:rPr lang="en-US" sz="1200" b="1" dirty="0"/>
              <a:t>Fig 5.45: </a:t>
            </a:r>
            <a:r>
              <a:rPr lang="en-US" sz="1200" b="1" i="1" dirty="0"/>
              <a:t>Essentials of Meteorology</a:t>
            </a:r>
          </a:p>
        </p:txBody>
      </p:sp>
      <p:sp>
        <p:nvSpPr>
          <p:cNvPr id="12" name="TextBox 11"/>
          <p:cNvSpPr txBox="1"/>
          <p:nvPr/>
        </p:nvSpPr>
        <p:spPr>
          <a:xfrm>
            <a:off x="3229865" y="6038850"/>
            <a:ext cx="5707909" cy="369332"/>
          </a:xfrm>
          <a:prstGeom prst="rect">
            <a:avLst/>
          </a:prstGeom>
          <a:noFill/>
        </p:spPr>
        <p:txBody>
          <a:bodyPr wrap="none" rtlCol="0">
            <a:spAutoFit/>
          </a:bodyPr>
          <a:lstStyle/>
          <a:p>
            <a:pPr algn="ctr"/>
            <a:r>
              <a:rPr lang="en-US" b="1" dirty="0"/>
              <a:t>RADAR measures the time it takes for the signal to return </a:t>
            </a:r>
          </a:p>
        </p:txBody>
      </p:sp>
    </p:spTree>
    <p:extLst>
      <p:ext uri="{BB962C8B-B14F-4D97-AF65-F5344CB8AC3E}">
        <p14:creationId xmlns:p14="http://schemas.microsoft.com/office/powerpoint/2010/main" val="3399321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0"/>
          </p:nvPr>
        </p:nvSpPr>
        <p:spPr/>
        <p:txBody>
          <a:bodyPr/>
          <a:lstStyle/>
          <a:p>
            <a:pPr>
              <a:defRPr/>
            </a:pPr>
            <a:fld id="{B809F1A1-4997-4708-BF80-69DDD69454DA}" type="slidenum">
              <a:rPr lang="en-US"/>
              <a:pPr>
                <a:defRPr/>
              </a:pPr>
              <a:t>18</a:t>
            </a:fld>
            <a:endParaRPr lang="en-US"/>
          </a:p>
        </p:txBody>
      </p:sp>
      <p:sp>
        <p:nvSpPr>
          <p:cNvPr id="4101" name="Rectangle 2052"/>
          <p:cNvSpPr>
            <a:spLocks noGrp="1" noChangeArrowheads="1"/>
          </p:cNvSpPr>
          <p:nvPr>
            <p:ph type="title" idx="4294967295"/>
          </p:nvPr>
        </p:nvSpPr>
        <p:spPr>
          <a:xfrm>
            <a:off x="1524000" y="-209550"/>
            <a:ext cx="9823450" cy="1143000"/>
          </a:xfrm>
          <a:noFill/>
        </p:spPr>
        <p:txBody>
          <a:bodyPr/>
          <a:lstStyle/>
          <a:p>
            <a:pPr eaLnBrk="1" hangingPunct="1"/>
            <a:br>
              <a:rPr lang="en-US" sz="2400" b="1" dirty="0"/>
            </a:br>
            <a:r>
              <a:rPr lang="en-US" sz="2400" b="1" dirty="0"/>
              <a:t>Doppler radar</a:t>
            </a:r>
          </a:p>
        </p:txBody>
      </p:sp>
      <p:pic>
        <p:nvPicPr>
          <p:cNvPr id="8" name="Picture 2" descr="Macintosh HD:Applications:Microsoft Office 2004:Office:PPT_IB_SupportFiles:Images:89275_CH05_FIG22a.jpg"/>
          <p:cNvPicPr>
            <a:picLocks noChangeAspect="1" noChangeArrowheads="1"/>
          </p:cNvPicPr>
          <p:nvPr/>
        </p:nvPicPr>
        <p:blipFill>
          <a:blip r:embed="rId3" cstate="print"/>
          <a:srcRect/>
          <a:stretch>
            <a:fillRect/>
          </a:stretch>
        </p:blipFill>
        <p:spPr bwMode="auto">
          <a:xfrm>
            <a:off x="1698019" y="819809"/>
            <a:ext cx="4259263" cy="5029200"/>
          </a:xfrm>
          <a:prstGeom prst="rect">
            <a:avLst/>
          </a:prstGeom>
          <a:noFill/>
          <a:ln w="9525">
            <a:noFill/>
            <a:miter lim="800000"/>
            <a:headEnd/>
            <a:tailEnd/>
          </a:ln>
        </p:spPr>
      </p:pic>
      <p:pic>
        <p:nvPicPr>
          <p:cNvPr id="9" name="Picture 2" descr="Macintosh HD:Applications:Microsoft Office 2004:Office:PPT_IB_SupportFiles:Images:89275_CH05_FIG22b.jpg"/>
          <p:cNvPicPr>
            <a:picLocks noChangeAspect="1" noChangeArrowheads="1"/>
          </p:cNvPicPr>
          <p:nvPr/>
        </p:nvPicPr>
        <p:blipFill>
          <a:blip r:embed="rId4" cstate="print"/>
          <a:srcRect/>
          <a:stretch>
            <a:fillRect/>
          </a:stretch>
        </p:blipFill>
        <p:spPr bwMode="auto">
          <a:xfrm>
            <a:off x="5952062" y="1248151"/>
            <a:ext cx="4589810" cy="4083269"/>
          </a:xfrm>
          <a:prstGeom prst="rect">
            <a:avLst/>
          </a:prstGeom>
          <a:noFill/>
          <a:ln w="9525">
            <a:noFill/>
            <a:miter lim="800000"/>
            <a:headEnd/>
            <a:tailEnd/>
          </a:ln>
        </p:spPr>
      </p:pic>
      <p:sp>
        <p:nvSpPr>
          <p:cNvPr id="11" name="TextBox 10"/>
          <p:cNvSpPr txBox="1"/>
          <p:nvPr/>
        </p:nvSpPr>
        <p:spPr>
          <a:xfrm>
            <a:off x="5912077" y="6375182"/>
            <a:ext cx="4146200" cy="307777"/>
          </a:xfrm>
          <a:prstGeom prst="rect">
            <a:avLst/>
          </a:prstGeom>
          <a:noFill/>
        </p:spPr>
        <p:txBody>
          <a:bodyPr wrap="none" rtlCol="0">
            <a:spAutoFit/>
          </a:bodyPr>
          <a:lstStyle/>
          <a:p>
            <a:r>
              <a:rPr lang="en-US" sz="1400" b="1" dirty="0"/>
              <a:t>Fig 5-22</a:t>
            </a:r>
            <a:r>
              <a:rPr lang="en-US" sz="1400" dirty="0"/>
              <a:t>  </a:t>
            </a:r>
            <a:r>
              <a:rPr lang="en-US" sz="1400" i="1" dirty="0"/>
              <a:t>Meteorology: Understanding the Atmosphere</a:t>
            </a:r>
          </a:p>
        </p:txBody>
      </p:sp>
      <p:sp>
        <p:nvSpPr>
          <p:cNvPr id="10" name="TextBox 9"/>
          <p:cNvSpPr txBox="1"/>
          <p:nvPr/>
        </p:nvSpPr>
        <p:spPr>
          <a:xfrm>
            <a:off x="3386708" y="6038850"/>
            <a:ext cx="5394233" cy="369332"/>
          </a:xfrm>
          <a:prstGeom prst="rect">
            <a:avLst/>
          </a:prstGeom>
          <a:noFill/>
        </p:spPr>
        <p:txBody>
          <a:bodyPr wrap="none" rtlCol="0">
            <a:spAutoFit/>
          </a:bodyPr>
          <a:lstStyle/>
          <a:p>
            <a:pPr algn="ctr"/>
            <a:r>
              <a:rPr lang="en-US" b="1" dirty="0"/>
              <a:t>Doppler RADAR measures changes in the return signal </a:t>
            </a:r>
          </a:p>
        </p:txBody>
      </p:sp>
    </p:spTree>
    <p:extLst>
      <p:ext uri="{BB962C8B-B14F-4D97-AF65-F5344CB8AC3E}">
        <p14:creationId xmlns:p14="http://schemas.microsoft.com/office/powerpoint/2010/main" val="2855157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AD434-C290-4815-827C-D13B01BE78C0}"/>
              </a:ext>
            </a:extLst>
          </p:cNvPr>
          <p:cNvSpPr>
            <a:spLocks noGrp="1"/>
          </p:cNvSpPr>
          <p:nvPr>
            <p:ph type="title"/>
          </p:nvPr>
        </p:nvSpPr>
        <p:spPr/>
        <p:txBody>
          <a:bodyPr/>
          <a:lstStyle/>
          <a:p>
            <a:r>
              <a:rPr lang="en-US" dirty="0"/>
              <a:t>Satellites </a:t>
            </a:r>
          </a:p>
        </p:txBody>
      </p:sp>
      <p:sp>
        <p:nvSpPr>
          <p:cNvPr id="3" name="Content Placeholder 2">
            <a:extLst>
              <a:ext uri="{FF2B5EF4-FFF2-40B4-BE49-F238E27FC236}">
                <a16:creationId xmlns:a16="http://schemas.microsoft.com/office/drawing/2014/main" id="{B2D1BC64-F45E-4034-987D-8AB38DD3D938}"/>
              </a:ext>
            </a:extLst>
          </p:cNvPr>
          <p:cNvSpPr>
            <a:spLocks noGrp="1"/>
          </p:cNvSpPr>
          <p:nvPr>
            <p:ph idx="1"/>
          </p:nvPr>
        </p:nvSpPr>
        <p:spPr/>
        <p:txBody>
          <a:bodyPr/>
          <a:lstStyle/>
          <a:p>
            <a:r>
              <a:rPr lang="en-US" dirty="0"/>
              <a:t>Weather satellites carry sensors that measure different kinds of radiation.</a:t>
            </a:r>
          </a:p>
          <a:p>
            <a:r>
              <a:rPr lang="en-US" dirty="0"/>
              <a:t>We’re interested in three: visible, infrared, and water vapor.</a:t>
            </a:r>
          </a:p>
          <a:p>
            <a:r>
              <a:rPr lang="en-US" dirty="0"/>
              <a:t>Visible: Useful for tracking cloud movement, but useless when obstructed by high altitude clouds, or at night.</a:t>
            </a:r>
          </a:p>
          <a:p>
            <a:r>
              <a:rPr lang="en-US" dirty="0"/>
              <a:t>Infrared: Takes a “temperature image” of Earth</a:t>
            </a:r>
          </a:p>
          <a:p>
            <a:r>
              <a:rPr lang="en-US" dirty="0"/>
              <a:t>Dark shades indicate warm features, lighter shades indicate cold</a:t>
            </a:r>
          </a:p>
          <a:p>
            <a:r>
              <a:rPr lang="en-US" dirty="0"/>
              <a:t>Water Vapor: Darker colors indicative of drier conditions, lighter colors indicate higher water vapor content</a:t>
            </a:r>
          </a:p>
          <a:p>
            <a:endParaRPr lang="en-US" dirty="0"/>
          </a:p>
        </p:txBody>
      </p:sp>
    </p:spTree>
    <p:extLst>
      <p:ext uri="{BB962C8B-B14F-4D97-AF65-F5344CB8AC3E}">
        <p14:creationId xmlns:p14="http://schemas.microsoft.com/office/powerpoint/2010/main" val="2639339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576A-84AD-45EA-982D-65D63E60A04C}"/>
              </a:ext>
            </a:extLst>
          </p:cNvPr>
          <p:cNvSpPr>
            <a:spLocks noGrp="1"/>
          </p:cNvSpPr>
          <p:nvPr>
            <p:ph type="title"/>
          </p:nvPr>
        </p:nvSpPr>
        <p:spPr>
          <a:xfrm>
            <a:off x="838200" y="365125"/>
            <a:ext cx="10515600" cy="1325563"/>
          </a:xfrm>
        </p:spPr>
        <p:txBody>
          <a:bodyPr/>
          <a:lstStyle/>
          <a:p>
            <a:r>
              <a:rPr lang="en-US" dirty="0"/>
              <a:t>General Project Feedback</a:t>
            </a:r>
          </a:p>
        </p:txBody>
      </p:sp>
      <p:sp>
        <p:nvSpPr>
          <p:cNvPr id="3" name="Content Placeholder 2">
            <a:extLst>
              <a:ext uri="{FF2B5EF4-FFF2-40B4-BE49-F238E27FC236}">
                <a16:creationId xmlns:a16="http://schemas.microsoft.com/office/drawing/2014/main" id="{0B115127-585E-4FC4-A667-B347568D7776}"/>
              </a:ext>
            </a:extLst>
          </p:cNvPr>
          <p:cNvSpPr>
            <a:spLocks noGrp="1"/>
          </p:cNvSpPr>
          <p:nvPr>
            <p:ph idx="1"/>
          </p:nvPr>
        </p:nvSpPr>
        <p:spPr>
          <a:xfrm>
            <a:off x="838200" y="2010285"/>
            <a:ext cx="10515600" cy="4482590"/>
          </a:xfrm>
        </p:spPr>
        <p:txBody>
          <a:bodyPr>
            <a:normAutofit/>
          </a:bodyPr>
          <a:lstStyle/>
          <a:p>
            <a:r>
              <a:rPr lang="en-US" dirty="0"/>
              <a:t>Too much pathos, not enough facts/statistics/logical arguments etc.</a:t>
            </a:r>
          </a:p>
          <a:p>
            <a:r>
              <a:rPr lang="en-US" dirty="0"/>
              <a:t>Cut back on direct quotes</a:t>
            </a:r>
          </a:p>
          <a:p>
            <a:r>
              <a:rPr lang="en-US" dirty="0"/>
              <a:t>Label subtopic sections &amp; sources with your name</a:t>
            </a:r>
          </a:p>
          <a:p>
            <a:r>
              <a:rPr lang="en-US" dirty="0"/>
              <a:t>Make sure your bibliography has a consistent format</a:t>
            </a:r>
          </a:p>
          <a:p>
            <a:r>
              <a:rPr lang="en-US" dirty="0"/>
              <a:t>If you do not share your Google doc with me, you will lose points!</a:t>
            </a:r>
          </a:p>
          <a:p>
            <a:r>
              <a:rPr lang="en-US" dirty="0"/>
              <a:t>When submitting final draft, please identify group in file name (e.g. Section 0301 Group 7 Final Draft)</a:t>
            </a:r>
          </a:p>
          <a:p>
            <a:r>
              <a:rPr lang="en-US" dirty="0"/>
              <a:t>Several people had issues with submitting PDFs, stick to word docs</a:t>
            </a:r>
          </a:p>
        </p:txBody>
      </p:sp>
    </p:spTree>
    <p:extLst>
      <p:ext uri="{BB962C8B-B14F-4D97-AF65-F5344CB8AC3E}">
        <p14:creationId xmlns:p14="http://schemas.microsoft.com/office/powerpoint/2010/main" val="3647054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7D5FBA-FE7A-433D-AFE1-947AB8373C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7154" y="2621269"/>
            <a:ext cx="8504846" cy="4236731"/>
          </a:xfrm>
          <a:prstGeom prst="rect">
            <a:avLst/>
          </a:prstGeom>
        </p:spPr>
      </p:pic>
      <p:pic>
        <p:nvPicPr>
          <p:cNvPr id="5" name="Picture 4">
            <a:extLst>
              <a:ext uri="{FF2B5EF4-FFF2-40B4-BE49-F238E27FC236}">
                <a16:creationId xmlns:a16="http://schemas.microsoft.com/office/drawing/2014/main" id="{408DEE85-ACA7-4FA8-A7D4-2DC197938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3932" y="950220"/>
            <a:ext cx="1234440" cy="1606296"/>
          </a:xfrm>
          <a:prstGeom prst="rect">
            <a:avLst/>
          </a:prstGeom>
        </p:spPr>
      </p:pic>
      <p:pic>
        <p:nvPicPr>
          <p:cNvPr id="6" name="Picture 5">
            <a:extLst>
              <a:ext uri="{FF2B5EF4-FFF2-40B4-BE49-F238E27FC236}">
                <a16:creationId xmlns:a16="http://schemas.microsoft.com/office/drawing/2014/main" id="{6239B8E2-0A05-44BC-8820-4B83EDB9C6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0527"/>
            <a:ext cx="3703998" cy="4236731"/>
          </a:xfrm>
          <a:prstGeom prst="rect">
            <a:avLst/>
          </a:prstGeom>
        </p:spPr>
      </p:pic>
      <p:sp>
        <p:nvSpPr>
          <p:cNvPr id="7" name="TextBox 6">
            <a:extLst>
              <a:ext uri="{FF2B5EF4-FFF2-40B4-BE49-F238E27FC236}">
                <a16:creationId xmlns:a16="http://schemas.microsoft.com/office/drawing/2014/main" id="{8603391C-FC03-4E3C-A9B1-C25F8291832C}"/>
              </a:ext>
            </a:extLst>
          </p:cNvPr>
          <p:cNvSpPr txBox="1"/>
          <p:nvPr/>
        </p:nvSpPr>
        <p:spPr>
          <a:xfrm>
            <a:off x="5829300" y="950220"/>
            <a:ext cx="3400425" cy="769441"/>
          </a:xfrm>
          <a:prstGeom prst="rect">
            <a:avLst/>
          </a:prstGeom>
          <a:noFill/>
        </p:spPr>
        <p:txBody>
          <a:bodyPr wrap="square" rtlCol="0">
            <a:spAutoFit/>
          </a:bodyPr>
          <a:lstStyle/>
          <a:p>
            <a:r>
              <a:rPr lang="en-US" sz="4400" dirty="0">
                <a:latin typeface="+mj-lt"/>
              </a:rPr>
              <a:t>Infrared Light</a:t>
            </a:r>
          </a:p>
        </p:txBody>
      </p:sp>
    </p:spTree>
    <p:extLst>
      <p:ext uri="{BB962C8B-B14F-4D97-AF65-F5344CB8AC3E}">
        <p14:creationId xmlns:p14="http://schemas.microsoft.com/office/powerpoint/2010/main" val="1752691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9FF03-0BFE-430E-8724-CE40D50BB9DC}"/>
              </a:ext>
            </a:extLst>
          </p:cNvPr>
          <p:cNvSpPr>
            <a:spLocks noGrp="1"/>
          </p:cNvSpPr>
          <p:nvPr>
            <p:ph type="title"/>
          </p:nvPr>
        </p:nvSpPr>
        <p:spPr/>
        <p:txBody>
          <a:bodyPr/>
          <a:lstStyle/>
          <a:p>
            <a:r>
              <a:rPr lang="en-US" dirty="0"/>
              <a:t>Water Vapor</a:t>
            </a:r>
          </a:p>
        </p:txBody>
      </p:sp>
      <p:pic>
        <p:nvPicPr>
          <p:cNvPr id="4" name="Content Placeholder 3">
            <a:extLst>
              <a:ext uri="{FF2B5EF4-FFF2-40B4-BE49-F238E27FC236}">
                <a16:creationId xmlns:a16="http://schemas.microsoft.com/office/drawing/2014/main" id="{17A6A993-739E-4023-A4BF-9E972F97735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41962" y="1883626"/>
            <a:ext cx="8508076" cy="4235335"/>
          </a:xfrm>
          <a:prstGeom prst="rect">
            <a:avLst/>
          </a:prstGeom>
        </p:spPr>
      </p:pic>
    </p:spTree>
    <p:extLst>
      <p:ext uri="{BB962C8B-B14F-4D97-AF65-F5344CB8AC3E}">
        <p14:creationId xmlns:p14="http://schemas.microsoft.com/office/powerpoint/2010/main" val="1787083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6219BF6-AFF6-42E1-8CAE-C37B8D54D4B7}" type="slidenum">
              <a:rPr lang="en-US" smtClean="0"/>
              <a:pPr>
                <a:defRPr/>
              </a:pPr>
              <a:t>22</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5376" y="1253503"/>
            <a:ext cx="8245048" cy="2019300"/>
          </a:xfrm>
          <a:prstGeom prst="rect">
            <a:avLst/>
          </a:prstGeom>
        </p:spPr>
      </p:pic>
      <p:sp>
        <p:nvSpPr>
          <p:cNvPr id="4" name="TextBox 3"/>
          <p:cNvSpPr txBox="1"/>
          <p:nvPr/>
        </p:nvSpPr>
        <p:spPr>
          <a:xfrm>
            <a:off x="1912574" y="3471518"/>
            <a:ext cx="8304855" cy="2308324"/>
          </a:xfrm>
          <a:prstGeom prst="rect">
            <a:avLst/>
          </a:prstGeom>
          <a:noFill/>
        </p:spPr>
        <p:txBody>
          <a:bodyPr wrap="square" rtlCol="0">
            <a:spAutoFit/>
          </a:bodyPr>
          <a:lstStyle/>
          <a:p>
            <a:r>
              <a:rPr lang="en-US" sz="2400" b="1" dirty="0"/>
              <a:t>Geostationary satellites</a:t>
            </a:r>
            <a:r>
              <a:rPr lang="en-US" sz="2400" dirty="0"/>
              <a:t>: Orbits the Earth at the same angular speed as the Earth. They are “parked” in orbit over Earth and stay over the same location.</a:t>
            </a:r>
          </a:p>
          <a:p>
            <a:endParaRPr lang="en-US" sz="2400" dirty="0"/>
          </a:p>
          <a:p>
            <a:r>
              <a:rPr lang="en-US" sz="2400" dirty="0"/>
              <a:t>Provide a lot of information at all times but only at one location and have difficulty seeing the polar regions…</a:t>
            </a:r>
          </a:p>
        </p:txBody>
      </p:sp>
      <p:sp>
        <p:nvSpPr>
          <p:cNvPr id="5" name="TextBox 4"/>
          <p:cNvSpPr txBox="1"/>
          <p:nvPr/>
        </p:nvSpPr>
        <p:spPr>
          <a:xfrm>
            <a:off x="6932694" y="6406866"/>
            <a:ext cx="3197414" cy="307777"/>
          </a:xfrm>
          <a:prstGeom prst="rect">
            <a:avLst/>
          </a:prstGeom>
          <a:noFill/>
        </p:spPr>
        <p:txBody>
          <a:bodyPr wrap="none" rtlCol="0">
            <a:spAutoFit/>
          </a:bodyPr>
          <a:lstStyle/>
          <a:p>
            <a:r>
              <a:rPr lang="en-US" sz="1400" b="1" dirty="0"/>
              <a:t>Fig 2-19</a:t>
            </a:r>
            <a:r>
              <a:rPr lang="en-US" sz="1400" dirty="0"/>
              <a:t>  </a:t>
            </a:r>
            <a:r>
              <a:rPr lang="en-US" sz="1400" i="1" dirty="0"/>
              <a:t>Weather: A Concise Introduction</a:t>
            </a:r>
          </a:p>
        </p:txBody>
      </p:sp>
    </p:spTree>
    <p:extLst>
      <p:ext uri="{BB962C8B-B14F-4D97-AF65-F5344CB8AC3E}">
        <p14:creationId xmlns:p14="http://schemas.microsoft.com/office/powerpoint/2010/main" val="71870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6219BF6-AFF6-42E1-8CAE-C37B8D54D4B7}" type="slidenum">
              <a:rPr lang="en-US" smtClean="0"/>
              <a:pPr>
                <a:defRPr/>
              </a:pPr>
              <a:t>23</a:t>
            </a:fld>
            <a:endParaRPr lang="en-US"/>
          </a:p>
        </p:txBody>
      </p:sp>
      <p:sp>
        <p:nvSpPr>
          <p:cNvPr id="4" name="TextBox 3"/>
          <p:cNvSpPr txBox="1"/>
          <p:nvPr/>
        </p:nvSpPr>
        <p:spPr>
          <a:xfrm>
            <a:off x="1912574" y="3903318"/>
            <a:ext cx="8304855" cy="2308324"/>
          </a:xfrm>
          <a:prstGeom prst="rect">
            <a:avLst/>
          </a:prstGeom>
          <a:noFill/>
        </p:spPr>
        <p:txBody>
          <a:bodyPr wrap="square" rtlCol="0">
            <a:spAutoFit/>
          </a:bodyPr>
          <a:lstStyle/>
          <a:p>
            <a:r>
              <a:rPr lang="en-US" sz="2400" b="1" dirty="0"/>
              <a:t>Polar orbiting satellites</a:t>
            </a:r>
            <a:r>
              <a:rPr lang="en-US" sz="2400" dirty="0"/>
              <a:t>: Travel over the poles. Orbits wrap around the Earth. Need to travel quickly to provide cover the globe. Can be very high resolution because they orbit closer to the surface than geostationary satellites</a:t>
            </a:r>
          </a:p>
          <a:p>
            <a:endParaRPr lang="en-US" sz="2400" dirty="0"/>
          </a:p>
          <a:p>
            <a:r>
              <a:rPr lang="en-US" sz="2400" dirty="0"/>
              <a:t>Problems: Data gaps in time and space, only 2 observations a day</a:t>
            </a:r>
          </a:p>
        </p:txBody>
      </p:sp>
      <p:sp>
        <p:nvSpPr>
          <p:cNvPr id="5" name="TextBox 4"/>
          <p:cNvSpPr txBox="1"/>
          <p:nvPr/>
        </p:nvSpPr>
        <p:spPr>
          <a:xfrm>
            <a:off x="6932694" y="6406866"/>
            <a:ext cx="3197414" cy="307777"/>
          </a:xfrm>
          <a:prstGeom prst="rect">
            <a:avLst/>
          </a:prstGeom>
          <a:noFill/>
        </p:spPr>
        <p:txBody>
          <a:bodyPr wrap="none" rtlCol="0">
            <a:spAutoFit/>
          </a:bodyPr>
          <a:lstStyle/>
          <a:p>
            <a:r>
              <a:rPr lang="en-US" sz="1400" b="1" dirty="0"/>
              <a:t>Fig 2-24</a:t>
            </a:r>
            <a:r>
              <a:rPr lang="en-US" sz="1400" dirty="0"/>
              <a:t>  </a:t>
            </a:r>
            <a:r>
              <a:rPr lang="en-US" sz="1400" i="1" dirty="0"/>
              <a:t>Weather: A Concise Introduction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329" y="1003301"/>
            <a:ext cx="8465839" cy="2476499"/>
          </a:xfrm>
          <a:prstGeom prst="rect">
            <a:avLst/>
          </a:prstGeom>
        </p:spPr>
      </p:pic>
    </p:spTree>
    <p:extLst>
      <p:ext uri="{BB962C8B-B14F-4D97-AF65-F5344CB8AC3E}">
        <p14:creationId xmlns:p14="http://schemas.microsoft.com/office/powerpoint/2010/main" val="3503136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C6C4D5-1AC9-4893-9CCC-E811CCFE64CD}"/>
              </a:ext>
            </a:extLst>
          </p:cNvPr>
          <p:cNvPicPr>
            <a:picLocks noChangeAspect="1"/>
          </p:cNvPicPr>
          <p:nvPr/>
        </p:nvPicPr>
        <p:blipFill rotWithShape="1">
          <a:blip r:embed="rId2">
            <a:extLst>
              <a:ext uri="{28A0092B-C50C-407E-A947-70E740481C1C}">
                <a14:useLocalDpi xmlns:a14="http://schemas.microsoft.com/office/drawing/2010/main" val="0"/>
              </a:ext>
            </a:extLst>
          </a:blip>
          <a:srcRect l="30833" t="28188" r="15694" b="27954"/>
          <a:stretch/>
        </p:blipFill>
        <p:spPr>
          <a:xfrm>
            <a:off x="177800" y="497476"/>
            <a:ext cx="12014200" cy="5835469"/>
          </a:xfrm>
          <a:prstGeom prst="rect">
            <a:avLst/>
          </a:prstGeom>
        </p:spPr>
      </p:pic>
    </p:spTree>
    <p:extLst>
      <p:ext uri="{BB962C8B-B14F-4D97-AF65-F5344CB8AC3E}">
        <p14:creationId xmlns:p14="http://schemas.microsoft.com/office/powerpoint/2010/main" val="1678535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5D093-F04C-45F7-BDB0-2C7A1DCFB111}"/>
              </a:ext>
            </a:extLst>
          </p:cNvPr>
          <p:cNvSpPr>
            <a:spLocks noGrp="1"/>
          </p:cNvSpPr>
          <p:nvPr>
            <p:ph type="title"/>
          </p:nvPr>
        </p:nvSpPr>
        <p:spPr>
          <a:xfrm>
            <a:off x="914400" y="146050"/>
            <a:ext cx="10515600" cy="1325563"/>
          </a:xfrm>
        </p:spPr>
        <p:txBody>
          <a:bodyPr/>
          <a:lstStyle/>
          <a:p>
            <a:r>
              <a:rPr lang="en-US" dirty="0"/>
              <a:t>Permanent vs Trace (Variable) Gases</a:t>
            </a:r>
          </a:p>
        </p:txBody>
      </p:sp>
      <p:pic>
        <p:nvPicPr>
          <p:cNvPr id="6" name="Picture 5" descr="01p006_t01.jpg">
            <a:extLst>
              <a:ext uri="{FF2B5EF4-FFF2-40B4-BE49-F238E27FC236}">
                <a16:creationId xmlns:a16="http://schemas.microsoft.com/office/drawing/2014/main" id="{33A2A59A-4E74-4646-90A3-3722951EC840}"/>
              </a:ext>
            </a:extLst>
          </p:cNvPr>
          <p:cNvPicPr>
            <a:picLocks noChangeAspect="1"/>
          </p:cNvPicPr>
          <p:nvPr/>
        </p:nvPicPr>
        <p:blipFill>
          <a:blip r:embed="rId2" cstate="print"/>
          <a:stretch>
            <a:fillRect/>
          </a:stretch>
        </p:blipFill>
        <p:spPr>
          <a:xfrm>
            <a:off x="285750" y="1495043"/>
            <a:ext cx="11563350" cy="5180381"/>
          </a:xfrm>
          <a:prstGeom prst="rect">
            <a:avLst/>
          </a:prstGeom>
        </p:spPr>
      </p:pic>
    </p:spTree>
    <p:extLst>
      <p:ext uri="{BB962C8B-B14F-4D97-AF65-F5344CB8AC3E}">
        <p14:creationId xmlns:p14="http://schemas.microsoft.com/office/powerpoint/2010/main" val="4010838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7515F4-00A4-4E39-A172-F0D9273FC9E7}"/>
              </a:ext>
            </a:extLst>
          </p:cNvPr>
          <p:cNvSpPr>
            <a:spLocks noGrp="1"/>
          </p:cNvSpPr>
          <p:nvPr>
            <p:ph type="title"/>
          </p:nvPr>
        </p:nvSpPr>
        <p:spPr>
          <a:xfrm>
            <a:off x="1197864" y="901283"/>
            <a:ext cx="4898135" cy="1346693"/>
          </a:xfrm>
        </p:spPr>
        <p:txBody>
          <a:bodyPr>
            <a:normAutofit/>
          </a:bodyPr>
          <a:lstStyle/>
          <a:p>
            <a:r>
              <a:rPr lang="en-US" sz="4000"/>
              <a:t>Greenhouse Gases</a:t>
            </a:r>
          </a:p>
        </p:txBody>
      </p:sp>
      <p:sp>
        <p:nvSpPr>
          <p:cNvPr id="12" name="Rectangle 11">
            <a:extLst>
              <a:ext uri="{FF2B5EF4-FFF2-40B4-BE49-F238E27FC236}">
                <a16:creationId xmlns:a16="http://schemas.microsoft.com/office/drawing/2014/main" id="{067CFD9A-AD7C-42E8-898D-F51A83B12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036A0D7-73B2-4BE5-B5CD-AA9CB30499AB}"/>
              </a:ext>
            </a:extLst>
          </p:cNvPr>
          <p:cNvSpPr>
            <a:spLocks noGrp="1"/>
          </p:cNvSpPr>
          <p:nvPr>
            <p:ph idx="1"/>
          </p:nvPr>
        </p:nvSpPr>
        <p:spPr>
          <a:xfrm>
            <a:off x="1197864" y="2408844"/>
            <a:ext cx="4878978" cy="3635340"/>
          </a:xfrm>
        </p:spPr>
        <p:txBody>
          <a:bodyPr>
            <a:normAutofit/>
          </a:bodyPr>
          <a:lstStyle/>
          <a:p>
            <a:r>
              <a:rPr lang="en-US" sz="2000"/>
              <a:t>CO2</a:t>
            </a:r>
          </a:p>
          <a:p>
            <a:r>
              <a:rPr lang="en-US" sz="2000"/>
              <a:t>Methane</a:t>
            </a:r>
          </a:p>
          <a:p>
            <a:r>
              <a:rPr lang="en-US" sz="2000"/>
              <a:t>Water Vapor</a:t>
            </a:r>
          </a:p>
          <a:p>
            <a:r>
              <a:rPr lang="en-US" sz="2000"/>
              <a:t>Nitrous Oxide</a:t>
            </a:r>
          </a:p>
          <a:p>
            <a:r>
              <a:rPr lang="en-US" sz="2000"/>
              <a:t>Ozone</a:t>
            </a:r>
          </a:p>
          <a:p>
            <a:r>
              <a:rPr lang="en-US" sz="2000"/>
              <a:t>Chlorofluorocarbons</a:t>
            </a:r>
          </a:p>
          <a:p>
            <a:r>
              <a:rPr lang="en-US" sz="2000"/>
              <a:t>Hydrofluorocarbons</a:t>
            </a:r>
          </a:p>
        </p:txBody>
      </p:sp>
      <p:pic>
        <p:nvPicPr>
          <p:cNvPr id="7" name="Graphic 6" descr="Cloud">
            <a:extLst>
              <a:ext uri="{FF2B5EF4-FFF2-40B4-BE49-F238E27FC236}">
                <a16:creationId xmlns:a16="http://schemas.microsoft.com/office/drawing/2014/main" id="{AB35F59C-FB2D-42A5-83B6-46C45579A4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52330" y="1057636"/>
            <a:ext cx="4738918" cy="4738918"/>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3230963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BA93-8BBF-47A1-BBAC-F8D33158F845}"/>
              </a:ext>
            </a:extLst>
          </p:cNvPr>
          <p:cNvSpPr>
            <a:spLocks noGrp="1"/>
          </p:cNvSpPr>
          <p:nvPr>
            <p:ph type="title"/>
          </p:nvPr>
        </p:nvSpPr>
        <p:spPr/>
        <p:txBody>
          <a:bodyPr/>
          <a:lstStyle/>
          <a:p>
            <a:r>
              <a:rPr lang="en-US" dirty="0"/>
              <a:t>Keeling Curve</a:t>
            </a:r>
          </a:p>
        </p:txBody>
      </p:sp>
      <p:pic>
        <p:nvPicPr>
          <p:cNvPr id="4" name="Content Placeholder 3">
            <a:extLst>
              <a:ext uri="{FF2B5EF4-FFF2-40B4-BE49-F238E27FC236}">
                <a16:creationId xmlns:a16="http://schemas.microsoft.com/office/drawing/2014/main" id="{F76E0E29-0229-4387-B547-B1B1C0B0B6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840" y="1809749"/>
            <a:ext cx="6301010" cy="4096391"/>
          </a:xfrm>
          <a:prstGeom prst="rect">
            <a:avLst/>
          </a:prstGeom>
        </p:spPr>
      </p:pic>
      <p:pic>
        <p:nvPicPr>
          <p:cNvPr id="5" name="Picture 4">
            <a:extLst>
              <a:ext uri="{FF2B5EF4-FFF2-40B4-BE49-F238E27FC236}">
                <a16:creationId xmlns:a16="http://schemas.microsoft.com/office/drawing/2014/main" id="{9D8A6303-5BC5-43B0-A445-1C7F025A2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835" y="1690688"/>
            <a:ext cx="5909325" cy="4164624"/>
          </a:xfrm>
          <a:prstGeom prst="rect">
            <a:avLst/>
          </a:prstGeom>
        </p:spPr>
      </p:pic>
    </p:spTree>
    <p:extLst>
      <p:ext uri="{BB962C8B-B14F-4D97-AF65-F5344CB8AC3E}">
        <p14:creationId xmlns:p14="http://schemas.microsoft.com/office/powerpoint/2010/main" val="4135811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79233-BD20-4F7F-BBF4-A8AA7D3C4E66}"/>
              </a:ext>
            </a:extLst>
          </p:cNvPr>
          <p:cNvSpPr>
            <a:spLocks noGrp="1"/>
          </p:cNvSpPr>
          <p:nvPr>
            <p:ph type="title"/>
          </p:nvPr>
        </p:nvSpPr>
        <p:spPr/>
        <p:txBody>
          <a:bodyPr/>
          <a:lstStyle/>
          <a:p>
            <a:r>
              <a:rPr lang="en-US" dirty="0"/>
              <a:t>Sources of CO2, Methane, NO2</a:t>
            </a:r>
          </a:p>
        </p:txBody>
      </p:sp>
      <p:pic>
        <p:nvPicPr>
          <p:cNvPr id="4" name="Content Placeholder 3" descr="01p007_f03.jpg">
            <a:extLst>
              <a:ext uri="{FF2B5EF4-FFF2-40B4-BE49-F238E27FC236}">
                <a16:creationId xmlns:a16="http://schemas.microsoft.com/office/drawing/2014/main" id="{1F8D4E3D-57E2-4EF8-ADC9-F875F293F219}"/>
              </a:ext>
            </a:extLst>
          </p:cNvPr>
          <p:cNvPicPr>
            <a:picLocks noGrp="1" noChangeAspect="1"/>
          </p:cNvPicPr>
          <p:nvPr>
            <p:ph idx="1"/>
          </p:nvPr>
        </p:nvPicPr>
        <p:blipFill>
          <a:blip r:embed="rId2" cstate="print"/>
          <a:stretch>
            <a:fillRect/>
          </a:stretch>
        </p:blipFill>
        <p:spPr>
          <a:xfrm>
            <a:off x="572654" y="1604625"/>
            <a:ext cx="4799446" cy="4810775"/>
          </a:xfrm>
          <a:prstGeom prst="rect">
            <a:avLst/>
          </a:prstGeom>
        </p:spPr>
      </p:pic>
      <p:pic>
        <p:nvPicPr>
          <p:cNvPr id="5" name="Picture 4" descr="ch4_sources.gif">
            <a:extLst>
              <a:ext uri="{FF2B5EF4-FFF2-40B4-BE49-F238E27FC236}">
                <a16:creationId xmlns:a16="http://schemas.microsoft.com/office/drawing/2014/main" id="{169BB381-F5A4-4692-A0C8-69758A5F1559}"/>
              </a:ext>
            </a:extLst>
          </p:cNvPr>
          <p:cNvPicPr>
            <a:picLocks noChangeAspect="1"/>
          </p:cNvPicPr>
          <p:nvPr/>
        </p:nvPicPr>
        <p:blipFill>
          <a:blip r:embed="rId3" cstate="print"/>
          <a:stretch>
            <a:fillRect/>
          </a:stretch>
        </p:blipFill>
        <p:spPr>
          <a:xfrm>
            <a:off x="7962900" y="643137"/>
            <a:ext cx="3656446" cy="2785863"/>
          </a:xfrm>
          <a:prstGeom prst="rect">
            <a:avLst/>
          </a:prstGeom>
        </p:spPr>
      </p:pic>
      <p:pic>
        <p:nvPicPr>
          <p:cNvPr id="6" name="Picture 5" descr="F1.large.jpg">
            <a:extLst>
              <a:ext uri="{FF2B5EF4-FFF2-40B4-BE49-F238E27FC236}">
                <a16:creationId xmlns:a16="http://schemas.microsoft.com/office/drawing/2014/main" id="{2DC80389-E12B-4C85-BE2E-9D9E197F893F}"/>
              </a:ext>
            </a:extLst>
          </p:cNvPr>
          <p:cNvPicPr>
            <a:picLocks noChangeAspect="1"/>
          </p:cNvPicPr>
          <p:nvPr/>
        </p:nvPicPr>
        <p:blipFill>
          <a:blip r:embed="rId4" cstate="print"/>
          <a:stretch>
            <a:fillRect/>
          </a:stretch>
        </p:blipFill>
        <p:spPr>
          <a:xfrm>
            <a:off x="6324508" y="3956135"/>
            <a:ext cx="3837513" cy="2368465"/>
          </a:xfrm>
          <a:prstGeom prst="rect">
            <a:avLst/>
          </a:prstGeom>
        </p:spPr>
      </p:pic>
      <p:sp>
        <p:nvSpPr>
          <p:cNvPr id="7" name="TextBox 6">
            <a:extLst>
              <a:ext uri="{FF2B5EF4-FFF2-40B4-BE49-F238E27FC236}">
                <a16:creationId xmlns:a16="http://schemas.microsoft.com/office/drawing/2014/main" id="{12808CAC-58B2-42C1-B736-57A7432A7E91}"/>
              </a:ext>
            </a:extLst>
          </p:cNvPr>
          <p:cNvSpPr txBox="1"/>
          <p:nvPr/>
        </p:nvSpPr>
        <p:spPr>
          <a:xfrm>
            <a:off x="6424101" y="1863610"/>
            <a:ext cx="2886075" cy="369332"/>
          </a:xfrm>
          <a:prstGeom prst="rect">
            <a:avLst/>
          </a:prstGeom>
          <a:noFill/>
        </p:spPr>
        <p:txBody>
          <a:bodyPr wrap="square" rtlCol="0">
            <a:spAutoFit/>
          </a:bodyPr>
          <a:lstStyle/>
          <a:p>
            <a:r>
              <a:rPr lang="en-US" dirty="0"/>
              <a:t>Sources of Methane</a:t>
            </a:r>
          </a:p>
        </p:txBody>
      </p:sp>
      <p:sp>
        <p:nvSpPr>
          <p:cNvPr id="8" name="TextBox 7">
            <a:extLst>
              <a:ext uri="{FF2B5EF4-FFF2-40B4-BE49-F238E27FC236}">
                <a16:creationId xmlns:a16="http://schemas.microsoft.com/office/drawing/2014/main" id="{5440A371-6E29-428F-B3D4-7BDE58C8C033}"/>
              </a:ext>
            </a:extLst>
          </p:cNvPr>
          <p:cNvSpPr txBox="1"/>
          <p:nvPr/>
        </p:nvSpPr>
        <p:spPr>
          <a:xfrm>
            <a:off x="8726702" y="4498389"/>
            <a:ext cx="2128841" cy="369332"/>
          </a:xfrm>
          <a:prstGeom prst="rect">
            <a:avLst/>
          </a:prstGeom>
          <a:noFill/>
        </p:spPr>
        <p:txBody>
          <a:bodyPr wrap="square" rtlCol="0">
            <a:spAutoFit/>
          </a:bodyPr>
          <a:lstStyle/>
          <a:p>
            <a:r>
              <a:rPr lang="en-US" dirty="0"/>
              <a:t>Sources of NO2</a:t>
            </a:r>
          </a:p>
        </p:txBody>
      </p:sp>
    </p:spTree>
    <p:extLst>
      <p:ext uri="{BB962C8B-B14F-4D97-AF65-F5344CB8AC3E}">
        <p14:creationId xmlns:p14="http://schemas.microsoft.com/office/powerpoint/2010/main" val="3837341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9CB45-EE9A-4043-B161-AFB1EE575607}"/>
              </a:ext>
            </a:extLst>
          </p:cNvPr>
          <p:cNvSpPr>
            <a:spLocks noGrp="1"/>
          </p:cNvSpPr>
          <p:nvPr>
            <p:ph type="title"/>
          </p:nvPr>
        </p:nvSpPr>
        <p:spPr/>
        <p:txBody>
          <a:bodyPr/>
          <a:lstStyle/>
          <a:p>
            <a:r>
              <a:rPr lang="en-US" dirty="0"/>
              <a:t>Ozone (O3)</a:t>
            </a:r>
          </a:p>
        </p:txBody>
      </p:sp>
      <p:pic>
        <p:nvPicPr>
          <p:cNvPr id="4" name="Picture 3" descr="20080522125225466_1.jpg">
            <a:extLst>
              <a:ext uri="{FF2B5EF4-FFF2-40B4-BE49-F238E27FC236}">
                <a16:creationId xmlns:a16="http://schemas.microsoft.com/office/drawing/2014/main" id="{D9F29859-3C5B-44EE-9508-D9A3793EC62A}"/>
              </a:ext>
            </a:extLst>
          </p:cNvPr>
          <p:cNvPicPr>
            <a:picLocks noChangeAspect="1"/>
          </p:cNvPicPr>
          <p:nvPr/>
        </p:nvPicPr>
        <p:blipFill>
          <a:blip r:embed="rId2" cstate="print"/>
          <a:stretch>
            <a:fillRect/>
          </a:stretch>
        </p:blipFill>
        <p:spPr>
          <a:xfrm>
            <a:off x="6995026" y="600085"/>
            <a:ext cx="4719880" cy="5890156"/>
          </a:xfrm>
          <a:prstGeom prst="rect">
            <a:avLst/>
          </a:prstGeom>
        </p:spPr>
      </p:pic>
      <p:sp>
        <p:nvSpPr>
          <p:cNvPr id="5" name="TextBox 4">
            <a:extLst>
              <a:ext uri="{FF2B5EF4-FFF2-40B4-BE49-F238E27FC236}">
                <a16:creationId xmlns:a16="http://schemas.microsoft.com/office/drawing/2014/main" id="{731B78CC-D8C4-4401-A4D4-762BDA0E9495}"/>
              </a:ext>
            </a:extLst>
          </p:cNvPr>
          <p:cNvSpPr txBox="1"/>
          <p:nvPr/>
        </p:nvSpPr>
        <p:spPr>
          <a:xfrm>
            <a:off x="4823857" y="2433638"/>
            <a:ext cx="2544286" cy="369332"/>
          </a:xfrm>
          <a:prstGeom prst="rect">
            <a:avLst/>
          </a:prstGeom>
          <a:noFill/>
        </p:spPr>
        <p:txBody>
          <a:bodyPr wrap="none" rtlCol="0">
            <a:spAutoFit/>
          </a:bodyPr>
          <a:lstStyle/>
          <a:p>
            <a:r>
              <a:rPr lang="en-US" b="1" dirty="0"/>
              <a:t>Absorbs UV radiation</a:t>
            </a:r>
          </a:p>
        </p:txBody>
      </p:sp>
      <p:sp>
        <p:nvSpPr>
          <p:cNvPr id="6" name="TextBox 5">
            <a:extLst>
              <a:ext uri="{FF2B5EF4-FFF2-40B4-BE49-F238E27FC236}">
                <a16:creationId xmlns:a16="http://schemas.microsoft.com/office/drawing/2014/main" id="{477DBC3A-D865-4D45-AD52-8610A73C141E}"/>
              </a:ext>
            </a:extLst>
          </p:cNvPr>
          <p:cNvSpPr txBox="1"/>
          <p:nvPr/>
        </p:nvSpPr>
        <p:spPr>
          <a:xfrm>
            <a:off x="5859509" y="5789216"/>
            <a:ext cx="1056700" cy="369332"/>
          </a:xfrm>
          <a:prstGeom prst="rect">
            <a:avLst/>
          </a:prstGeom>
          <a:noFill/>
        </p:spPr>
        <p:txBody>
          <a:bodyPr wrap="none" rtlCol="0">
            <a:spAutoFit/>
          </a:bodyPr>
          <a:lstStyle/>
          <a:p>
            <a:r>
              <a:rPr lang="en-US" b="1" dirty="0"/>
              <a:t>Smog!!!</a:t>
            </a:r>
          </a:p>
        </p:txBody>
      </p:sp>
      <p:sp>
        <p:nvSpPr>
          <p:cNvPr id="7" name="TextBox 6">
            <a:extLst>
              <a:ext uri="{FF2B5EF4-FFF2-40B4-BE49-F238E27FC236}">
                <a16:creationId xmlns:a16="http://schemas.microsoft.com/office/drawing/2014/main" id="{1DFA507D-B3D7-4DB6-B7BC-7C8EF5268CAF}"/>
              </a:ext>
            </a:extLst>
          </p:cNvPr>
          <p:cNvSpPr txBox="1"/>
          <p:nvPr/>
        </p:nvSpPr>
        <p:spPr>
          <a:xfrm>
            <a:off x="542925" y="1885950"/>
            <a:ext cx="33147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In the stratosphere: ozone absorbs UV radiation and protects us </a:t>
            </a:r>
          </a:p>
          <a:p>
            <a:pPr marL="285750" indent="-285750">
              <a:buFont typeface="Arial" panose="020B0604020202020204" pitchFamily="34" charset="0"/>
              <a:buChar char="•"/>
            </a:pPr>
            <a:r>
              <a:rPr lang="en-US" dirty="0"/>
              <a:t>In the upper troposphere: ozone acts as a greenhouse gas</a:t>
            </a:r>
          </a:p>
          <a:p>
            <a:pPr marL="285750" indent="-285750">
              <a:buFont typeface="Arial" panose="020B0604020202020204" pitchFamily="34" charset="0"/>
              <a:buChar char="•"/>
            </a:pPr>
            <a:r>
              <a:rPr lang="en-US" dirty="0"/>
              <a:t>Near the surface: ozone leads to smog and thus poor air quality</a:t>
            </a:r>
          </a:p>
        </p:txBody>
      </p:sp>
    </p:spTree>
    <p:extLst>
      <p:ext uri="{BB962C8B-B14F-4D97-AF65-F5344CB8AC3E}">
        <p14:creationId xmlns:p14="http://schemas.microsoft.com/office/powerpoint/2010/main" val="144285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576A-84AD-45EA-982D-65D63E60A04C}"/>
              </a:ext>
            </a:extLst>
          </p:cNvPr>
          <p:cNvSpPr>
            <a:spLocks noGrp="1"/>
          </p:cNvSpPr>
          <p:nvPr>
            <p:ph type="title"/>
          </p:nvPr>
        </p:nvSpPr>
        <p:spPr>
          <a:xfrm>
            <a:off x="838200" y="365125"/>
            <a:ext cx="10515600" cy="1325563"/>
          </a:xfrm>
        </p:spPr>
        <p:txBody>
          <a:bodyPr/>
          <a:lstStyle/>
          <a:p>
            <a:r>
              <a:rPr lang="en-US" dirty="0"/>
              <a:t>General Project Feedback</a:t>
            </a:r>
          </a:p>
        </p:txBody>
      </p:sp>
      <p:sp>
        <p:nvSpPr>
          <p:cNvPr id="3" name="Content Placeholder 2">
            <a:extLst>
              <a:ext uri="{FF2B5EF4-FFF2-40B4-BE49-F238E27FC236}">
                <a16:creationId xmlns:a16="http://schemas.microsoft.com/office/drawing/2014/main" id="{0B115127-585E-4FC4-A667-B347568D7776}"/>
              </a:ext>
            </a:extLst>
          </p:cNvPr>
          <p:cNvSpPr>
            <a:spLocks noGrp="1"/>
          </p:cNvSpPr>
          <p:nvPr>
            <p:ph idx="1"/>
          </p:nvPr>
        </p:nvSpPr>
        <p:spPr>
          <a:xfrm>
            <a:off x="838200" y="2045796"/>
            <a:ext cx="10515600" cy="3911122"/>
          </a:xfrm>
        </p:spPr>
        <p:txBody>
          <a:bodyPr>
            <a:normAutofit/>
          </a:bodyPr>
          <a:lstStyle/>
          <a:p>
            <a:r>
              <a:rPr lang="en-US" dirty="0"/>
              <a:t>Remember you need to speak for 2 min 30 seconds ± 15 seconds</a:t>
            </a:r>
          </a:p>
          <a:p>
            <a:pPr lvl="1"/>
            <a:r>
              <a:rPr lang="en-US" dirty="0"/>
              <a:t>Note this doesn’t mean you need to cut down your papers. Just decide what’s most important in your papers and present that</a:t>
            </a:r>
          </a:p>
          <a:p>
            <a:r>
              <a:rPr lang="en-US" dirty="0"/>
              <a:t>You don’t have to memorize your entire part, in fact I encourage you not to!</a:t>
            </a:r>
          </a:p>
          <a:p>
            <a:r>
              <a:rPr lang="en-US" dirty="0"/>
              <a:t>Remember note cards will lose you points, but if you feel you absolutely need them, keep them to a minimum</a:t>
            </a:r>
          </a:p>
          <a:p>
            <a:r>
              <a:rPr lang="en-US" dirty="0"/>
              <a:t>Today: coordinate with your opposing team to make sure </a:t>
            </a:r>
            <a:r>
              <a:rPr lang="en-US"/>
              <a:t>you’re subtopics match up</a:t>
            </a:r>
            <a:endParaRPr lang="en-US" dirty="0"/>
          </a:p>
        </p:txBody>
      </p:sp>
    </p:spTree>
    <p:extLst>
      <p:ext uri="{BB962C8B-B14F-4D97-AF65-F5344CB8AC3E}">
        <p14:creationId xmlns:p14="http://schemas.microsoft.com/office/powerpoint/2010/main" val="694826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AFA4A-BF08-4FFB-8E82-AE335D1095E5}"/>
              </a:ext>
            </a:extLst>
          </p:cNvPr>
          <p:cNvSpPr>
            <a:spLocks noGrp="1"/>
          </p:cNvSpPr>
          <p:nvPr>
            <p:ph type="title"/>
          </p:nvPr>
        </p:nvSpPr>
        <p:spPr>
          <a:xfrm>
            <a:off x="838200" y="1374775"/>
            <a:ext cx="2457450" cy="1325563"/>
          </a:xfrm>
        </p:spPr>
        <p:txBody>
          <a:bodyPr/>
          <a:lstStyle/>
          <a:p>
            <a:r>
              <a:rPr lang="en-US" dirty="0"/>
              <a:t>Aerosols</a:t>
            </a:r>
          </a:p>
        </p:txBody>
      </p:sp>
      <p:sp>
        <p:nvSpPr>
          <p:cNvPr id="3" name="Content Placeholder 2">
            <a:extLst>
              <a:ext uri="{FF2B5EF4-FFF2-40B4-BE49-F238E27FC236}">
                <a16:creationId xmlns:a16="http://schemas.microsoft.com/office/drawing/2014/main" id="{B866693E-1D13-4951-9C8E-659A61FD4BF6}"/>
              </a:ext>
            </a:extLst>
          </p:cNvPr>
          <p:cNvSpPr>
            <a:spLocks noGrp="1"/>
          </p:cNvSpPr>
          <p:nvPr>
            <p:ph idx="1"/>
          </p:nvPr>
        </p:nvSpPr>
        <p:spPr>
          <a:xfrm>
            <a:off x="838200" y="4664075"/>
            <a:ext cx="10515600" cy="1603375"/>
          </a:xfrm>
        </p:spPr>
        <p:txBody>
          <a:bodyPr/>
          <a:lstStyle/>
          <a:p>
            <a:r>
              <a:rPr lang="en-US" dirty="0"/>
              <a:t>Provide a net cooling effect on the atmosphere</a:t>
            </a:r>
          </a:p>
          <a:p>
            <a:r>
              <a:rPr lang="en-US" dirty="0"/>
              <a:t>However, effect on air quality is significant and detrimental to warrant aerosol clean up and prevention</a:t>
            </a:r>
          </a:p>
          <a:p>
            <a:pPr marL="0" indent="0">
              <a:buNone/>
            </a:pPr>
            <a:endParaRPr lang="en-US" dirty="0"/>
          </a:p>
          <a:p>
            <a:pPr marL="0" indent="0">
              <a:buNone/>
            </a:pPr>
            <a:endParaRPr lang="en-US" dirty="0"/>
          </a:p>
        </p:txBody>
      </p:sp>
      <p:pic>
        <p:nvPicPr>
          <p:cNvPr id="5" name="Picture 2" descr="Macintosh HD:Applications:Microsoft Office 2004:Office:PPT_IB_SupportFiles:Images:89275_CH01_FIG10.jpg">
            <a:extLst>
              <a:ext uri="{FF2B5EF4-FFF2-40B4-BE49-F238E27FC236}">
                <a16:creationId xmlns:a16="http://schemas.microsoft.com/office/drawing/2014/main" id="{D45BC1B7-BC9F-46CE-9F40-FF3E12DD8879}"/>
              </a:ext>
            </a:extLst>
          </p:cNvPr>
          <p:cNvPicPr>
            <a:picLocks noChangeAspect="1" noChangeArrowheads="1"/>
          </p:cNvPicPr>
          <p:nvPr/>
        </p:nvPicPr>
        <p:blipFill>
          <a:blip r:embed="rId2" cstate="print"/>
          <a:srcRect/>
          <a:stretch>
            <a:fillRect/>
          </a:stretch>
        </p:blipFill>
        <p:spPr bwMode="auto">
          <a:xfrm>
            <a:off x="3295650" y="280987"/>
            <a:ext cx="8229600" cy="4164013"/>
          </a:xfrm>
          <a:prstGeom prst="rect">
            <a:avLst/>
          </a:prstGeom>
          <a:noFill/>
          <a:ln w="9525">
            <a:noFill/>
            <a:miter lim="800000"/>
            <a:headEnd/>
            <a:tailEnd/>
          </a:ln>
        </p:spPr>
      </p:pic>
    </p:spTree>
    <p:extLst>
      <p:ext uri="{BB962C8B-B14F-4D97-AF65-F5344CB8AC3E}">
        <p14:creationId xmlns:p14="http://schemas.microsoft.com/office/powerpoint/2010/main" val="4151752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33145-FC0D-4A0D-8685-6A8693E8C708}"/>
              </a:ext>
            </a:extLst>
          </p:cNvPr>
          <p:cNvSpPr>
            <a:spLocks noGrp="1"/>
          </p:cNvSpPr>
          <p:nvPr>
            <p:ph type="title"/>
          </p:nvPr>
        </p:nvSpPr>
        <p:spPr>
          <a:xfrm>
            <a:off x="838200" y="365125"/>
            <a:ext cx="6099048" cy="1325563"/>
          </a:xfrm>
        </p:spPr>
        <p:txBody>
          <a:bodyPr/>
          <a:lstStyle/>
          <a:p>
            <a:r>
              <a:rPr lang="en-US" dirty="0"/>
              <a:t>Layers of the Atmosphere</a:t>
            </a:r>
          </a:p>
        </p:txBody>
      </p:sp>
      <p:sp>
        <p:nvSpPr>
          <p:cNvPr id="3" name="Content Placeholder 2">
            <a:extLst>
              <a:ext uri="{FF2B5EF4-FFF2-40B4-BE49-F238E27FC236}">
                <a16:creationId xmlns:a16="http://schemas.microsoft.com/office/drawing/2014/main" id="{E7894731-5EEE-4F2B-BF36-A26F7984F256}"/>
              </a:ext>
            </a:extLst>
          </p:cNvPr>
          <p:cNvSpPr>
            <a:spLocks noGrp="1"/>
          </p:cNvSpPr>
          <p:nvPr>
            <p:ph idx="1"/>
          </p:nvPr>
        </p:nvSpPr>
        <p:spPr>
          <a:xfrm>
            <a:off x="838200" y="1500326"/>
            <a:ext cx="5705475" cy="4676637"/>
          </a:xfrm>
        </p:spPr>
        <p:txBody>
          <a:bodyPr/>
          <a:lstStyle/>
          <a:p>
            <a:r>
              <a:rPr lang="en-US" dirty="0"/>
              <a:t>Troposphere makes up first ~10 km, from, about 1000 </a:t>
            </a:r>
            <a:r>
              <a:rPr lang="en-US" dirty="0" err="1"/>
              <a:t>hPA</a:t>
            </a:r>
            <a:r>
              <a:rPr lang="en-US" dirty="0"/>
              <a:t> to 200 </a:t>
            </a:r>
            <a:r>
              <a:rPr lang="en-US" dirty="0" err="1"/>
              <a:t>hPA</a:t>
            </a:r>
            <a:endParaRPr lang="en-US" dirty="0"/>
          </a:p>
          <a:p>
            <a:r>
              <a:rPr lang="en-US" dirty="0"/>
              <a:t>Temperature drops at an “average environmental lapse rate”</a:t>
            </a:r>
          </a:p>
          <a:p>
            <a:r>
              <a:rPr lang="en-US" dirty="0"/>
              <a:t>Ends at boundary layer called Tropopause</a:t>
            </a:r>
          </a:p>
          <a:p>
            <a:r>
              <a:rPr lang="en-US" dirty="0"/>
              <a:t>Stratosphere extends from 10 to 50 km, about 200 </a:t>
            </a:r>
            <a:r>
              <a:rPr lang="en-US" dirty="0" err="1"/>
              <a:t>hPA</a:t>
            </a:r>
            <a:r>
              <a:rPr lang="en-US" dirty="0"/>
              <a:t> to 1 </a:t>
            </a:r>
            <a:r>
              <a:rPr lang="en-US" dirty="0" err="1"/>
              <a:t>hPA</a:t>
            </a:r>
            <a:endParaRPr lang="en-US" dirty="0"/>
          </a:p>
          <a:p>
            <a:r>
              <a:rPr lang="en-US" dirty="0"/>
              <a:t>Temperature </a:t>
            </a:r>
            <a:r>
              <a:rPr lang="en-US" u="sng" dirty="0"/>
              <a:t>rises</a:t>
            </a:r>
            <a:r>
              <a:rPr lang="en-US" dirty="0"/>
              <a:t> through stratosphere (temp. inversion)</a:t>
            </a:r>
          </a:p>
        </p:txBody>
      </p:sp>
      <p:pic>
        <p:nvPicPr>
          <p:cNvPr id="4" name="Picture 3" descr="01p012_f09.jpg">
            <a:extLst>
              <a:ext uri="{FF2B5EF4-FFF2-40B4-BE49-F238E27FC236}">
                <a16:creationId xmlns:a16="http://schemas.microsoft.com/office/drawing/2014/main" id="{899FD0D2-BADA-4D34-966A-0A7CD672A87C}"/>
              </a:ext>
            </a:extLst>
          </p:cNvPr>
          <p:cNvPicPr>
            <a:picLocks noChangeAspect="1"/>
          </p:cNvPicPr>
          <p:nvPr/>
        </p:nvPicPr>
        <p:blipFill>
          <a:blip r:embed="rId2" cstate="print"/>
          <a:stretch>
            <a:fillRect/>
          </a:stretch>
        </p:blipFill>
        <p:spPr>
          <a:xfrm>
            <a:off x="6937248" y="300103"/>
            <a:ext cx="4908804" cy="6192772"/>
          </a:xfrm>
          <a:prstGeom prst="rect">
            <a:avLst/>
          </a:prstGeom>
        </p:spPr>
      </p:pic>
    </p:spTree>
    <p:extLst>
      <p:ext uri="{BB962C8B-B14F-4D97-AF65-F5344CB8AC3E}">
        <p14:creationId xmlns:p14="http://schemas.microsoft.com/office/powerpoint/2010/main" val="1481506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txBox="1">
            <a:spLocks noChangeArrowheads="1"/>
          </p:cNvSpPr>
          <p:nvPr/>
        </p:nvSpPr>
        <p:spPr bwMode="auto">
          <a:xfrm>
            <a:off x="1981200" y="-217488"/>
            <a:ext cx="82296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a:solidFill>
                  <a:schemeClr val="tx2"/>
                </a:solidFill>
                <a:latin typeface="+mj-lt"/>
                <a:ea typeface="+mj-ea"/>
                <a:cs typeface="+mj-cs"/>
              </a:rPr>
              <a:t>Temperature and Density</a:t>
            </a:r>
          </a:p>
        </p:txBody>
      </p:sp>
      <p:sp>
        <p:nvSpPr>
          <p:cNvPr id="7" name="TextBox 6"/>
          <p:cNvSpPr txBox="1"/>
          <p:nvPr/>
        </p:nvSpPr>
        <p:spPr>
          <a:xfrm>
            <a:off x="1934826" y="1524001"/>
            <a:ext cx="8277522" cy="3785652"/>
          </a:xfrm>
          <a:prstGeom prst="rect">
            <a:avLst/>
          </a:prstGeom>
          <a:solidFill>
            <a:schemeClr val="bg1"/>
          </a:solidFill>
        </p:spPr>
        <p:txBody>
          <a:bodyPr wrap="none" rtlCol="0">
            <a:spAutoFit/>
          </a:bodyPr>
          <a:lstStyle/>
          <a:p>
            <a:pPr algn="ctr"/>
            <a:r>
              <a:rPr lang="en-US" sz="2400" b="1" dirty="0"/>
              <a:t>Ideal Gas Law</a:t>
            </a:r>
          </a:p>
          <a:p>
            <a:endParaRPr lang="en-US" sz="2400" b="1" dirty="0"/>
          </a:p>
          <a:p>
            <a:pPr algn="ctr"/>
            <a:r>
              <a:rPr lang="en-US" sz="2400" b="1" dirty="0"/>
              <a:t>pressure </a:t>
            </a:r>
            <a:r>
              <a:rPr lang="en-US" sz="2400" b="1" dirty="0">
                <a:sym typeface="Symbol"/>
              </a:rPr>
              <a:t> volume = constant  temperature</a:t>
            </a:r>
          </a:p>
          <a:p>
            <a:pPr algn="ctr"/>
            <a:endParaRPr lang="en-US" sz="2400" b="1" dirty="0">
              <a:sym typeface="Symbol"/>
            </a:endParaRPr>
          </a:p>
          <a:p>
            <a:pPr algn="ctr"/>
            <a:r>
              <a:rPr lang="en-US" sz="2400" b="1" dirty="0" err="1">
                <a:sym typeface="Symbol"/>
              </a:rPr>
              <a:t>pV</a:t>
            </a:r>
            <a:r>
              <a:rPr lang="en-US" sz="2400" b="1" dirty="0"/>
              <a:t> = </a:t>
            </a:r>
            <a:r>
              <a:rPr lang="en-US" sz="2400" b="1" dirty="0" err="1"/>
              <a:t>nRT</a:t>
            </a:r>
            <a:endParaRPr lang="en-US" sz="2400" b="1" dirty="0"/>
          </a:p>
          <a:p>
            <a:endParaRPr lang="en-US" sz="2400" b="1" dirty="0">
              <a:sym typeface="Symbol"/>
            </a:endParaRPr>
          </a:p>
          <a:p>
            <a:endParaRPr lang="en-US" sz="2400" b="1" dirty="0">
              <a:sym typeface="Symbol"/>
            </a:endParaRPr>
          </a:p>
          <a:p>
            <a:r>
              <a:rPr lang="en-US" sz="2400" b="1" dirty="0">
                <a:sym typeface="Symbol"/>
              </a:rPr>
              <a:t>For example, as pressure falls, either temperature decreases or </a:t>
            </a:r>
          </a:p>
          <a:p>
            <a:r>
              <a:rPr lang="en-US" sz="2400" b="1" dirty="0">
                <a:sym typeface="Symbol"/>
              </a:rPr>
              <a:t>	volume increases (or both)</a:t>
            </a:r>
          </a:p>
          <a:p>
            <a:endParaRPr lang="en-US" sz="2400" b="1" dirty="0"/>
          </a:p>
        </p:txBody>
      </p:sp>
    </p:spTree>
    <p:extLst>
      <p:ext uri="{BB962C8B-B14F-4D97-AF65-F5344CB8AC3E}">
        <p14:creationId xmlns:p14="http://schemas.microsoft.com/office/powerpoint/2010/main" val="1415685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txBox="1">
            <a:spLocks noChangeArrowheads="1"/>
          </p:cNvSpPr>
          <p:nvPr/>
        </p:nvSpPr>
        <p:spPr bwMode="auto">
          <a:xfrm>
            <a:off x="1981200" y="-28296"/>
            <a:ext cx="82296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a:solidFill>
                  <a:schemeClr val="tx2"/>
                </a:solidFill>
                <a:latin typeface="+mj-lt"/>
                <a:ea typeface="+mj-ea"/>
                <a:cs typeface="+mj-cs"/>
              </a:rPr>
              <a:t>Understanding Pressure</a:t>
            </a:r>
          </a:p>
        </p:txBody>
      </p:sp>
      <p:sp>
        <p:nvSpPr>
          <p:cNvPr id="7" name="TextBox 6"/>
          <p:cNvSpPr txBox="1"/>
          <p:nvPr/>
        </p:nvSpPr>
        <p:spPr>
          <a:xfrm>
            <a:off x="2046234" y="1524001"/>
            <a:ext cx="8161017" cy="4893647"/>
          </a:xfrm>
          <a:prstGeom prst="rect">
            <a:avLst/>
          </a:prstGeom>
          <a:solidFill>
            <a:schemeClr val="bg1"/>
          </a:solidFill>
        </p:spPr>
        <p:txBody>
          <a:bodyPr wrap="none" rtlCol="0">
            <a:spAutoFit/>
          </a:bodyPr>
          <a:lstStyle/>
          <a:p>
            <a:pPr algn="ctr"/>
            <a:r>
              <a:rPr lang="en-US" sz="2400" b="1" dirty="0"/>
              <a:t>Ideal Gas Law</a:t>
            </a:r>
          </a:p>
          <a:p>
            <a:endParaRPr lang="en-US" sz="2400" b="1" dirty="0"/>
          </a:p>
          <a:p>
            <a:r>
              <a:rPr lang="en-US" sz="2400" b="1" dirty="0"/>
              <a:t>	pressure = density </a:t>
            </a:r>
            <a:r>
              <a:rPr lang="en-US" sz="2400" b="1" dirty="0">
                <a:sym typeface="Symbol"/>
              </a:rPr>
              <a:t> temperature  constant</a:t>
            </a:r>
          </a:p>
          <a:p>
            <a:endParaRPr lang="en-US" sz="2400" b="1" dirty="0">
              <a:sym typeface="Symbol"/>
            </a:endParaRPr>
          </a:p>
          <a:p>
            <a:r>
              <a:rPr lang="en-US" sz="2400" b="1" dirty="0">
                <a:sym typeface="Symbol"/>
              </a:rPr>
              <a:t>	sometimes written as</a:t>
            </a:r>
          </a:p>
          <a:p>
            <a:endParaRPr lang="en-US" sz="2400" b="1" dirty="0">
              <a:sym typeface="Symbol"/>
            </a:endParaRPr>
          </a:p>
          <a:p>
            <a:r>
              <a:rPr lang="en-GB" sz="2400" b="1" dirty="0"/>
              <a:t>			p=</a:t>
            </a:r>
            <a:r>
              <a:rPr lang="en-GB" sz="2400" b="1" dirty="0" err="1"/>
              <a:t>Nk</a:t>
            </a:r>
            <a:r>
              <a:rPr lang="en-GB" sz="2400" b="1" baseline="-25000" dirty="0" err="1"/>
              <a:t>b</a:t>
            </a:r>
            <a:r>
              <a:rPr lang="en-GB" sz="2400" b="1" dirty="0" err="1"/>
              <a:t>T</a:t>
            </a:r>
            <a:endParaRPr lang="en-US" sz="2400" dirty="0"/>
          </a:p>
          <a:p>
            <a:r>
              <a:rPr lang="en-US" sz="2400" dirty="0"/>
              <a:t>where</a:t>
            </a:r>
          </a:p>
          <a:p>
            <a:r>
              <a:rPr lang="en-US" sz="2400" dirty="0"/>
              <a:t>	p = pressure (mbar)</a:t>
            </a:r>
          </a:p>
          <a:p>
            <a:r>
              <a:rPr lang="en-US" sz="2400" dirty="0"/>
              <a:t>	N = number density (or concentration) (</a:t>
            </a:r>
            <a:r>
              <a:rPr lang="en-GB" sz="2400" dirty="0"/>
              <a:t>molecules / cm</a:t>
            </a:r>
            <a:r>
              <a:rPr lang="en-GB" sz="2400" baseline="30000" dirty="0"/>
              <a:t>3</a:t>
            </a:r>
            <a:r>
              <a:rPr lang="en-GB" sz="2400" dirty="0"/>
              <a:t>)</a:t>
            </a:r>
            <a:endParaRPr lang="en-US" sz="2400" dirty="0"/>
          </a:p>
          <a:p>
            <a:r>
              <a:rPr lang="en-US" sz="2400" dirty="0"/>
              <a:t>	K</a:t>
            </a:r>
            <a:r>
              <a:rPr lang="en-US" sz="2400" baseline="-25000" dirty="0"/>
              <a:t>b</a:t>
            </a:r>
            <a:r>
              <a:rPr lang="en-US" sz="2400" dirty="0"/>
              <a:t> = Boltzmann’s constant (</a:t>
            </a:r>
            <a:r>
              <a:rPr lang="en-GB" sz="2400" dirty="0"/>
              <a:t>1.38 x 10</a:t>
            </a:r>
            <a:r>
              <a:rPr lang="en-GB" sz="2400" baseline="30000" dirty="0"/>
              <a:t>-19</a:t>
            </a:r>
            <a:r>
              <a:rPr lang="en-GB" sz="2400" dirty="0"/>
              <a:t> mbar • K</a:t>
            </a:r>
            <a:r>
              <a:rPr lang="en-GB" sz="2400" baseline="30000" dirty="0"/>
              <a:t>-1 </a:t>
            </a:r>
            <a:r>
              <a:rPr lang="en-GB" sz="2400" dirty="0"/>
              <a:t>• cm</a:t>
            </a:r>
            <a:r>
              <a:rPr lang="en-GB" sz="2400" baseline="30000" dirty="0"/>
              <a:t>3</a:t>
            </a:r>
            <a:r>
              <a:rPr lang="en-GB" sz="2400" dirty="0"/>
              <a:t>)</a:t>
            </a:r>
            <a:endParaRPr lang="en-US" sz="2400" dirty="0"/>
          </a:p>
          <a:p>
            <a:r>
              <a:rPr lang="en-US" sz="2400" dirty="0"/>
              <a:t>	T = temperature (Kelvin)</a:t>
            </a:r>
          </a:p>
          <a:p>
            <a:endParaRPr lang="en-US" sz="2400" b="1" dirty="0"/>
          </a:p>
        </p:txBody>
      </p:sp>
      <p:sp>
        <p:nvSpPr>
          <p:cNvPr id="4" name="Slide Number Placeholder 3"/>
          <p:cNvSpPr>
            <a:spLocks noGrp="1"/>
          </p:cNvSpPr>
          <p:nvPr>
            <p:ph type="sldNum" sz="quarter" idx="10"/>
          </p:nvPr>
        </p:nvSpPr>
        <p:spPr/>
        <p:txBody>
          <a:bodyPr/>
          <a:lstStyle/>
          <a:p>
            <a:pPr>
              <a:defRPr/>
            </a:pPr>
            <a:fld id="{B6219BF6-AFF6-42E1-8CAE-C37B8D54D4B7}" type="slidenum">
              <a:rPr lang="en-US" smtClean="0"/>
              <a:pPr>
                <a:defRPr/>
              </a:pPr>
              <a:t>33</a:t>
            </a:fld>
            <a:endParaRPr lang="en-US"/>
          </a:p>
        </p:txBody>
      </p:sp>
    </p:spTree>
    <p:extLst>
      <p:ext uri="{BB962C8B-B14F-4D97-AF65-F5344CB8AC3E}">
        <p14:creationId xmlns:p14="http://schemas.microsoft.com/office/powerpoint/2010/main" val="311516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txBox="1">
            <a:spLocks noChangeArrowheads="1"/>
          </p:cNvSpPr>
          <p:nvPr/>
        </p:nvSpPr>
        <p:spPr bwMode="auto">
          <a:xfrm>
            <a:off x="1981200" y="-217488"/>
            <a:ext cx="82296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a:solidFill>
                  <a:schemeClr val="tx2"/>
                </a:solidFill>
                <a:latin typeface="+mj-lt"/>
                <a:ea typeface="+mj-ea"/>
                <a:cs typeface="+mj-cs"/>
              </a:rPr>
              <a:t>Temperature and Density</a:t>
            </a:r>
          </a:p>
        </p:txBody>
      </p:sp>
      <p:sp>
        <p:nvSpPr>
          <p:cNvPr id="7" name="TextBox 6"/>
          <p:cNvSpPr txBox="1"/>
          <p:nvPr/>
        </p:nvSpPr>
        <p:spPr>
          <a:xfrm>
            <a:off x="3204789" y="1524000"/>
            <a:ext cx="5843907" cy="3785652"/>
          </a:xfrm>
          <a:prstGeom prst="rect">
            <a:avLst/>
          </a:prstGeom>
          <a:solidFill>
            <a:schemeClr val="bg1"/>
          </a:solidFill>
        </p:spPr>
        <p:txBody>
          <a:bodyPr wrap="none" rtlCol="0">
            <a:spAutoFit/>
          </a:bodyPr>
          <a:lstStyle/>
          <a:p>
            <a:pPr algn="ctr"/>
            <a:r>
              <a:rPr lang="en-US" sz="2400" b="1" dirty="0"/>
              <a:t>Ideal Gas Law</a:t>
            </a:r>
          </a:p>
          <a:p>
            <a:endParaRPr lang="en-US" sz="2400" b="1" dirty="0"/>
          </a:p>
          <a:p>
            <a:r>
              <a:rPr lang="en-US" sz="2400" b="1" dirty="0"/>
              <a:t>pressure = density </a:t>
            </a:r>
            <a:r>
              <a:rPr lang="en-US" sz="2400" b="1" dirty="0">
                <a:sym typeface="Symbol"/>
              </a:rPr>
              <a:t> temperature  constant</a:t>
            </a:r>
          </a:p>
          <a:p>
            <a:endParaRPr lang="en-US" sz="2400" b="1" dirty="0">
              <a:sym typeface="Symbol"/>
            </a:endParaRPr>
          </a:p>
          <a:p>
            <a:endParaRPr lang="en-US" sz="2400" b="1" dirty="0">
              <a:sym typeface="Symbol"/>
            </a:endParaRPr>
          </a:p>
          <a:p>
            <a:r>
              <a:rPr lang="en-US" sz="2400" b="1" dirty="0">
                <a:sym typeface="Symbol"/>
              </a:rPr>
              <a:t>density = 	        pressure</a:t>
            </a:r>
          </a:p>
          <a:p>
            <a:r>
              <a:rPr lang="en-US" sz="2400" b="1" dirty="0">
                <a:sym typeface="Symbol"/>
              </a:rPr>
              <a:t>	      temperature  constant</a:t>
            </a:r>
          </a:p>
          <a:p>
            <a:endParaRPr lang="en-US" sz="2400" b="1" dirty="0">
              <a:sym typeface="Symbol"/>
            </a:endParaRPr>
          </a:p>
          <a:p>
            <a:r>
              <a:rPr lang="en-US" sz="2400" b="1" dirty="0">
                <a:sym typeface="Symbol"/>
              </a:rPr>
              <a:t>As temperature rises, density falls</a:t>
            </a:r>
          </a:p>
          <a:p>
            <a:endParaRPr lang="en-US" sz="2400" b="1" dirty="0"/>
          </a:p>
        </p:txBody>
      </p:sp>
      <p:cxnSp>
        <p:nvCxnSpPr>
          <p:cNvPr id="9" name="Straight Connector 8"/>
          <p:cNvCxnSpPr/>
          <p:nvPr/>
        </p:nvCxnSpPr>
        <p:spPr>
          <a:xfrm>
            <a:off x="4543703" y="3790950"/>
            <a:ext cx="3492695" cy="12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509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txBox="1">
            <a:spLocks noChangeArrowheads="1"/>
          </p:cNvSpPr>
          <p:nvPr/>
        </p:nvSpPr>
        <p:spPr bwMode="auto">
          <a:xfrm>
            <a:off x="1981200" y="-217488"/>
            <a:ext cx="82296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a:solidFill>
                  <a:schemeClr val="tx2"/>
                </a:solidFill>
                <a:latin typeface="+mj-lt"/>
                <a:ea typeface="+mj-ea"/>
                <a:cs typeface="+mj-cs"/>
              </a:rPr>
              <a:t>Temperature and Density</a:t>
            </a:r>
          </a:p>
        </p:txBody>
      </p:sp>
      <p:pic>
        <p:nvPicPr>
          <p:cNvPr id="5" name="Picture 4" descr="pressure_volume.jpg"/>
          <p:cNvPicPr>
            <a:picLocks noChangeAspect="1"/>
          </p:cNvPicPr>
          <p:nvPr/>
        </p:nvPicPr>
        <p:blipFill>
          <a:blip r:embed="rId3" cstate="print"/>
          <a:srcRect t="47213"/>
          <a:stretch>
            <a:fillRect/>
          </a:stretch>
        </p:blipFill>
        <p:spPr>
          <a:xfrm>
            <a:off x="2356761" y="941208"/>
            <a:ext cx="7462604" cy="3286567"/>
          </a:xfrm>
          <a:prstGeom prst="rect">
            <a:avLst/>
          </a:prstGeom>
        </p:spPr>
      </p:pic>
      <p:sp>
        <p:nvSpPr>
          <p:cNvPr id="8" name="Rectangle 7"/>
          <p:cNvSpPr/>
          <p:nvPr/>
        </p:nvSpPr>
        <p:spPr>
          <a:xfrm>
            <a:off x="5200650" y="6382435"/>
            <a:ext cx="5543550" cy="338554"/>
          </a:xfrm>
          <a:prstGeom prst="rect">
            <a:avLst/>
          </a:prstGeom>
        </p:spPr>
        <p:txBody>
          <a:bodyPr wrap="square">
            <a:spAutoFit/>
          </a:bodyPr>
          <a:lstStyle/>
          <a:p>
            <a:r>
              <a:rPr lang="en-US" sz="1600" b="1" dirty="0"/>
              <a:t>http://www.our-planet-earth.net/learning/3c.html</a:t>
            </a:r>
          </a:p>
        </p:txBody>
      </p:sp>
      <p:sp>
        <p:nvSpPr>
          <p:cNvPr id="7" name="TextBox 6"/>
          <p:cNvSpPr txBox="1"/>
          <p:nvPr/>
        </p:nvSpPr>
        <p:spPr>
          <a:xfrm>
            <a:off x="2404370" y="4296722"/>
            <a:ext cx="7359510" cy="1938992"/>
          </a:xfrm>
          <a:prstGeom prst="rect">
            <a:avLst/>
          </a:prstGeom>
          <a:solidFill>
            <a:schemeClr val="bg1"/>
          </a:solidFill>
          <a:ln w="38100">
            <a:solidFill>
              <a:schemeClr val="tx1"/>
            </a:solidFill>
          </a:ln>
        </p:spPr>
        <p:txBody>
          <a:bodyPr wrap="square" rtlCol="0">
            <a:spAutoFit/>
          </a:bodyPr>
          <a:lstStyle/>
          <a:p>
            <a:r>
              <a:rPr lang="en-US" sz="2400" b="1" dirty="0"/>
              <a:t>As temperature rises and the parcel expands the  air inside the parcel gets less dense </a:t>
            </a:r>
          </a:p>
          <a:p>
            <a:endParaRPr lang="en-US" sz="2400" b="1" dirty="0"/>
          </a:p>
          <a:p>
            <a:pPr algn="ctr"/>
            <a:r>
              <a:rPr lang="en-US" sz="2400" b="1" dirty="0"/>
              <a:t>(all of the air molecules are spread out over a larger volume)</a:t>
            </a:r>
          </a:p>
        </p:txBody>
      </p:sp>
    </p:spTree>
    <p:extLst>
      <p:ext uri="{BB962C8B-B14F-4D97-AF65-F5344CB8AC3E}">
        <p14:creationId xmlns:p14="http://schemas.microsoft.com/office/powerpoint/2010/main" val="3971153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0203"/>
          <p:cNvPicPr>
            <a:picLocks noChangeAspect="1" noChangeArrowheads="1"/>
          </p:cNvPicPr>
          <p:nvPr/>
        </p:nvPicPr>
        <p:blipFill>
          <a:blip r:embed="rId2" cstate="print"/>
          <a:srcRect/>
          <a:stretch>
            <a:fillRect/>
          </a:stretch>
        </p:blipFill>
        <p:spPr bwMode="auto">
          <a:xfrm>
            <a:off x="1612900" y="635000"/>
            <a:ext cx="8966200" cy="5765800"/>
          </a:xfrm>
          <a:prstGeom prst="rect">
            <a:avLst/>
          </a:prstGeom>
          <a:noFill/>
          <a:ln w="9525">
            <a:noFill/>
            <a:miter lim="800000"/>
            <a:headEnd/>
            <a:tailEnd/>
          </a:ln>
        </p:spPr>
      </p:pic>
      <p:sp>
        <p:nvSpPr>
          <p:cNvPr id="6" name="Slide Number Placeholder 2"/>
          <p:cNvSpPr>
            <a:spLocks noGrp="1"/>
          </p:cNvSpPr>
          <p:nvPr>
            <p:ph type="sldNum" sz="quarter" idx="10"/>
          </p:nvPr>
        </p:nvSpPr>
        <p:spPr/>
        <p:txBody>
          <a:bodyPr/>
          <a:lstStyle/>
          <a:p>
            <a:pPr>
              <a:defRPr/>
            </a:pPr>
            <a:fld id="{B809F1A1-4997-4708-BF80-69DDD69454DA}" type="slidenum">
              <a:rPr lang="en-US"/>
              <a:pPr>
                <a:defRPr/>
              </a:pPr>
              <a:t>36</a:t>
            </a:fld>
            <a:endParaRPr lang="en-US"/>
          </a:p>
        </p:txBody>
      </p:sp>
      <p:sp>
        <p:nvSpPr>
          <p:cNvPr id="4101" name="Rectangle 2052"/>
          <p:cNvSpPr>
            <a:spLocks noGrp="1" noChangeArrowheads="1"/>
          </p:cNvSpPr>
          <p:nvPr>
            <p:ph type="title"/>
          </p:nvPr>
        </p:nvSpPr>
        <p:spPr>
          <a:xfrm>
            <a:off x="1119188" y="-209550"/>
            <a:ext cx="9823451" cy="1143000"/>
          </a:xfrm>
          <a:noFill/>
        </p:spPr>
        <p:txBody>
          <a:bodyPr/>
          <a:lstStyle/>
          <a:p>
            <a:pPr eaLnBrk="1" hangingPunct="1"/>
            <a:r>
              <a:rPr lang="en-US" sz="2400" b="1" dirty="0"/>
              <a:t>Energy Transfer </a:t>
            </a:r>
          </a:p>
        </p:txBody>
      </p:sp>
      <p:sp>
        <p:nvSpPr>
          <p:cNvPr id="8" name="TextBox 7"/>
          <p:cNvSpPr txBox="1"/>
          <p:nvPr/>
        </p:nvSpPr>
        <p:spPr>
          <a:xfrm>
            <a:off x="7761194" y="6314302"/>
            <a:ext cx="2332113" cy="276999"/>
          </a:xfrm>
          <a:prstGeom prst="rect">
            <a:avLst/>
          </a:prstGeom>
          <a:noFill/>
        </p:spPr>
        <p:txBody>
          <a:bodyPr wrap="none" rtlCol="0">
            <a:spAutoFit/>
          </a:bodyPr>
          <a:lstStyle/>
          <a:p>
            <a:r>
              <a:rPr lang="en-US" sz="1200" b="1" dirty="0"/>
              <a:t>Fig 2.3: </a:t>
            </a:r>
            <a:r>
              <a:rPr lang="en-US" sz="1200" b="1" i="1" dirty="0"/>
              <a:t>Essentials of Meteorology</a:t>
            </a:r>
          </a:p>
        </p:txBody>
      </p:sp>
    </p:spTree>
    <p:extLst>
      <p:ext uri="{BB962C8B-B14F-4D97-AF65-F5344CB8AC3E}">
        <p14:creationId xmlns:p14="http://schemas.microsoft.com/office/powerpoint/2010/main" val="3497876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0"/>
          </p:nvPr>
        </p:nvSpPr>
        <p:spPr/>
        <p:txBody>
          <a:bodyPr/>
          <a:lstStyle/>
          <a:p>
            <a:pPr>
              <a:defRPr/>
            </a:pPr>
            <a:fld id="{B809F1A1-4997-4708-BF80-69DDD69454DA}" type="slidenum">
              <a:rPr lang="en-US"/>
              <a:pPr>
                <a:defRPr/>
              </a:pPr>
              <a:t>37</a:t>
            </a:fld>
            <a:endParaRPr lang="en-US"/>
          </a:p>
        </p:txBody>
      </p:sp>
      <p:sp>
        <p:nvSpPr>
          <p:cNvPr id="4101" name="Rectangle 2052"/>
          <p:cNvSpPr>
            <a:spLocks noGrp="1" noChangeArrowheads="1"/>
          </p:cNvSpPr>
          <p:nvPr>
            <p:ph type="title"/>
          </p:nvPr>
        </p:nvSpPr>
        <p:spPr>
          <a:xfrm>
            <a:off x="1119188" y="-209550"/>
            <a:ext cx="9823451" cy="1143000"/>
          </a:xfrm>
          <a:noFill/>
        </p:spPr>
        <p:txBody>
          <a:bodyPr/>
          <a:lstStyle/>
          <a:p>
            <a:pPr eaLnBrk="1" hangingPunct="1"/>
            <a:r>
              <a:rPr lang="en-US" sz="2400" b="1" dirty="0"/>
              <a:t>Energy Transfer: Conduction </a:t>
            </a:r>
          </a:p>
        </p:txBody>
      </p:sp>
      <p:sp>
        <p:nvSpPr>
          <p:cNvPr id="8" name="TextBox 7"/>
          <p:cNvSpPr txBox="1"/>
          <p:nvPr/>
        </p:nvSpPr>
        <p:spPr>
          <a:xfrm>
            <a:off x="682286" y="1451129"/>
            <a:ext cx="5413714" cy="3416320"/>
          </a:xfrm>
          <a:prstGeom prst="rect">
            <a:avLst/>
          </a:prstGeom>
          <a:solidFill>
            <a:schemeClr val="bg1"/>
          </a:solidFill>
        </p:spPr>
        <p:txBody>
          <a:bodyPr wrap="square" rtlCol="0">
            <a:spAutoFit/>
          </a:bodyPr>
          <a:lstStyle/>
          <a:p>
            <a:pPr>
              <a:buFont typeface="Arial" pitchFamily="34" charset="0"/>
              <a:buChar char="•"/>
            </a:pPr>
            <a:r>
              <a:rPr lang="en-US" sz="2400" b="1" dirty="0"/>
              <a:t> Conduction – requires contact, energy transferred  </a:t>
            </a:r>
          </a:p>
          <a:p>
            <a:r>
              <a:rPr lang="en-US" sz="2400" b="1" dirty="0"/>
              <a:t>      from molecule to molecule</a:t>
            </a:r>
          </a:p>
          <a:p>
            <a:pPr>
              <a:buFont typeface="Arial" pitchFamily="34" charset="0"/>
              <a:buChar char="•"/>
            </a:pPr>
            <a:endParaRPr lang="en-US" sz="2400" b="1" dirty="0"/>
          </a:p>
          <a:p>
            <a:pPr>
              <a:buFont typeface="Arial" pitchFamily="34" charset="0"/>
              <a:buChar char="•"/>
            </a:pPr>
            <a:r>
              <a:rPr lang="en-US" sz="2400" b="1" dirty="0"/>
              <a:t> Air is not a good conductor</a:t>
            </a:r>
          </a:p>
          <a:p>
            <a:pPr>
              <a:buFont typeface="Arial" pitchFamily="34" charset="0"/>
              <a:buChar char="•"/>
            </a:pPr>
            <a:endParaRPr lang="en-US" sz="2400" b="1" dirty="0"/>
          </a:p>
          <a:p>
            <a:pPr>
              <a:buFont typeface="Arial" pitchFamily="34" charset="0"/>
              <a:buChar char="•"/>
            </a:pPr>
            <a:r>
              <a:rPr lang="en-US" sz="2400" b="1" dirty="0"/>
              <a:t> Metals are excellent conductors</a:t>
            </a:r>
          </a:p>
          <a:p>
            <a:pPr>
              <a:buFont typeface="Arial" pitchFamily="34" charset="0"/>
              <a:buChar char="•"/>
            </a:pPr>
            <a:endParaRPr lang="en-US" sz="2400" b="1" dirty="0"/>
          </a:p>
          <a:p>
            <a:pPr>
              <a:buFont typeface="Arial" pitchFamily="34" charset="0"/>
              <a:buChar char="•"/>
            </a:pPr>
            <a:r>
              <a:rPr lang="en-US" sz="2400" b="1" dirty="0"/>
              <a:t> Very important at Earth’s surface</a:t>
            </a:r>
          </a:p>
        </p:txBody>
      </p:sp>
      <p:pic>
        <p:nvPicPr>
          <p:cNvPr id="9" name="Picture 8">
            <a:extLst>
              <a:ext uri="{FF2B5EF4-FFF2-40B4-BE49-F238E27FC236}">
                <a16:creationId xmlns:a16="http://schemas.microsoft.com/office/drawing/2014/main" id="{55C4BA39-0B82-4021-8E53-8001DF893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9166" y="1451129"/>
            <a:ext cx="5032489" cy="4156330"/>
          </a:xfrm>
          <a:prstGeom prst="rect">
            <a:avLst/>
          </a:prstGeom>
        </p:spPr>
      </p:pic>
    </p:spTree>
    <p:extLst>
      <p:ext uri="{BB962C8B-B14F-4D97-AF65-F5344CB8AC3E}">
        <p14:creationId xmlns:p14="http://schemas.microsoft.com/office/powerpoint/2010/main" val="913889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0"/>
          </p:nvPr>
        </p:nvSpPr>
        <p:spPr/>
        <p:txBody>
          <a:bodyPr/>
          <a:lstStyle/>
          <a:p>
            <a:pPr>
              <a:defRPr/>
            </a:pPr>
            <a:fld id="{B809F1A1-4997-4708-BF80-69DDD69454DA}" type="slidenum">
              <a:rPr lang="en-US"/>
              <a:pPr>
                <a:defRPr/>
              </a:pPr>
              <a:t>38</a:t>
            </a:fld>
            <a:endParaRPr lang="en-US"/>
          </a:p>
        </p:txBody>
      </p:sp>
      <p:sp>
        <p:nvSpPr>
          <p:cNvPr id="4101" name="Rectangle 2052"/>
          <p:cNvSpPr>
            <a:spLocks noGrp="1" noChangeArrowheads="1"/>
          </p:cNvSpPr>
          <p:nvPr>
            <p:ph type="title"/>
          </p:nvPr>
        </p:nvSpPr>
        <p:spPr>
          <a:xfrm>
            <a:off x="1119188" y="-209550"/>
            <a:ext cx="9823451" cy="1143000"/>
          </a:xfrm>
          <a:noFill/>
        </p:spPr>
        <p:txBody>
          <a:bodyPr/>
          <a:lstStyle/>
          <a:p>
            <a:pPr eaLnBrk="1" hangingPunct="1"/>
            <a:r>
              <a:rPr lang="en-US" sz="2400" b="1" dirty="0"/>
              <a:t>Energy Transfer: Convection </a:t>
            </a:r>
          </a:p>
        </p:txBody>
      </p:sp>
      <p:sp>
        <p:nvSpPr>
          <p:cNvPr id="8" name="TextBox 7"/>
          <p:cNvSpPr txBox="1"/>
          <p:nvPr/>
        </p:nvSpPr>
        <p:spPr>
          <a:xfrm>
            <a:off x="596468" y="1314480"/>
            <a:ext cx="5706677" cy="4524315"/>
          </a:xfrm>
          <a:prstGeom prst="rect">
            <a:avLst/>
          </a:prstGeom>
          <a:solidFill>
            <a:schemeClr val="bg1"/>
          </a:solidFill>
        </p:spPr>
        <p:txBody>
          <a:bodyPr wrap="square" rtlCol="0">
            <a:spAutoFit/>
          </a:bodyPr>
          <a:lstStyle/>
          <a:p>
            <a:pPr>
              <a:buFont typeface="Arial" pitchFamily="34" charset="0"/>
              <a:buChar char="•"/>
            </a:pPr>
            <a:r>
              <a:rPr lang="en-US" sz="2400" b="1" dirty="0"/>
              <a:t> Convection – energy transferred by vertical movement of fluids (air is considered a fluid)</a:t>
            </a:r>
          </a:p>
          <a:p>
            <a:pPr>
              <a:buFont typeface="Arial" pitchFamily="34" charset="0"/>
              <a:buChar char="•"/>
            </a:pPr>
            <a:endParaRPr lang="en-US" sz="2400" b="1" dirty="0"/>
          </a:p>
          <a:p>
            <a:pPr>
              <a:buFont typeface="Arial" pitchFamily="34" charset="0"/>
              <a:buChar char="•"/>
            </a:pPr>
            <a:r>
              <a:rPr lang="en-US" sz="2400" b="1" dirty="0"/>
              <a:t> Surface energy transferred upward by convection</a:t>
            </a:r>
          </a:p>
          <a:p>
            <a:pPr>
              <a:buFont typeface="Arial" pitchFamily="34" charset="0"/>
              <a:buChar char="•"/>
            </a:pPr>
            <a:endParaRPr lang="en-US" sz="2400" b="1" dirty="0"/>
          </a:p>
          <a:p>
            <a:pPr>
              <a:buFont typeface="Arial" pitchFamily="34" charset="0"/>
              <a:buChar char="•"/>
            </a:pPr>
            <a:r>
              <a:rPr lang="en-US" sz="2400" b="1" dirty="0"/>
              <a:t> “Hot air rises and cool air sinks”</a:t>
            </a:r>
          </a:p>
          <a:p>
            <a:pPr>
              <a:buFont typeface="Arial" pitchFamily="34" charset="0"/>
              <a:buChar char="•"/>
            </a:pPr>
            <a:endParaRPr lang="en-US" sz="2400" b="1" dirty="0"/>
          </a:p>
          <a:p>
            <a:pPr>
              <a:buFont typeface="Arial" pitchFamily="34" charset="0"/>
              <a:buChar char="•"/>
            </a:pPr>
            <a:r>
              <a:rPr lang="en-US" sz="2400" b="1" dirty="0"/>
              <a:t> Lava lamps are a good example of convection</a:t>
            </a:r>
          </a:p>
          <a:p>
            <a:endParaRPr lang="en-US" sz="2400" b="1" dirty="0"/>
          </a:p>
        </p:txBody>
      </p:sp>
      <p:pic>
        <p:nvPicPr>
          <p:cNvPr id="9" name="Picture 8">
            <a:extLst>
              <a:ext uri="{FF2B5EF4-FFF2-40B4-BE49-F238E27FC236}">
                <a16:creationId xmlns:a16="http://schemas.microsoft.com/office/drawing/2014/main" id="{7BD4615D-E8E3-439E-9507-08306DCA6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5929" y="1537744"/>
            <a:ext cx="6442149" cy="4350837"/>
          </a:xfrm>
          <a:prstGeom prst="rect">
            <a:avLst/>
          </a:prstGeom>
        </p:spPr>
      </p:pic>
    </p:spTree>
    <p:extLst>
      <p:ext uri="{BB962C8B-B14F-4D97-AF65-F5344CB8AC3E}">
        <p14:creationId xmlns:p14="http://schemas.microsoft.com/office/powerpoint/2010/main" val="297919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052"/>
          <p:cNvSpPr>
            <a:spLocks noGrp="1" noChangeArrowheads="1"/>
          </p:cNvSpPr>
          <p:nvPr>
            <p:ph type="title"/>
          </p:nvPr>
        </p:nvSpPr>
        <p:spPr>
          <a:xfrm>
            <a:off x="1119188" y="-209550"/>
            <a:ext cx="9823451" cy="1143000"/>
          </a:xfrm>
          <a:noFill/>
        </p:spPr>
        <p:txBody>
          <a:bodyPr/>
          <a:lstStyle/>
          <a:p>
            <a:pPr eaLnBrk="1" hangingPunct="1"/>
            <a:r>
              <a:rPr lang="en-US" sz="2400" b="1" dirty="0"/>
              <a:t>Energy Transfer: Convection </a:t>
            </a:r>
          </a:p>
        </p:txBody>
      </p:sp>
      <p:pic>
        <p:nvPicPr>
          <p:cNvPr id="11" name="Picture 10" descr="02p034_f07.jpg"/>
          <p:cNvPicPr>
            <a:picLocks noChangeAspect="1"/>
          </p:cNvPicPr>
          <p:nvPr/>
        </p:nvPicPr>
        <p:blipFill>
          <a:blip r:embed="rId2" cstate="print"/>
          <a:stretch>
            <a:fillRect/>
          </a:stretch>
        </p:blipFill>
        <p:spPr>
          <a:xfrm>
            <a:off x="1435332" y="795927"/>
            <a:ext cx="9356848" cy="4846847"/>
          </a:xfrm>
          <a:prstGeom prst="rect">
            <a:avLst/>
          </a:prstGeom>
        </p:spPr>
      </p:pic>
      <p:sp>
        <p:nvSpPr>
          <p:cNvPr id="13" name="TextBox 12"/>
          <p:cNvSpPr txBox="1"/>
          <p:nvPr/>
        </p:nvSpPr>
        <p:spPr>
          <a:xfrm>
            <a:off x="3648599" y="5868657"/>
            <a:ext cx="4894802" cy="400110"/>
          </a:xfrm>
          <a:prstGeom prst="rect">
            <a:avLst/>
          </a:prstGeom>
          <a:noFill/>
        </p:spPr>
        <p:txBody>
          <a:bodyPr wrap="none" rtlCol="0">
            <a:spAutoFit/>
          </a:bodyPr>
          <a:lstStyle/>
          <a:p>
            <a:r>
              <a:rPr lang="en-US" sz="2000" b="1" dirty="0"/>
              <a:t>Rising, hot air creates convective circulation </a:t>
            </a:r>
          </a:p>
        </p:txBody>
      </p:sp>
    </p:spTree>
    <p:extLst>
      <p:ext uri="{BB962C8B-B14F-4D97-AF65-F5344CB8AC3E}">
        <p14:creationId xmlns:p14="http://schemas.microsoft.com/office/powerpoint/2010/main" val="1888140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FD326-A508-442F-A296-CBD4F93D661D}"/>
              </a:ext>
            </a:extLst>
          </p:cNvPr>
          <p:cNvSpPr>
            <a:spLocks noGrp="1"/>
          </p:cNvSpPr>
          <p:nvPr>
            <p:ph type="title"/>
          </p:nvPr>
        </p:nvSpPr>
        <p:spPr>
          <a:xfrm>
            <a:off x="838200" y="346830"/>
            <a:ext cx="10515600" cy="1325563"/>
          </a:xfrm>
        </p:spPr>
        <p:txBody>
          <a:bodyPr/>
          <a:lstStyle/>
          <a:p>
            <a:r>
              <a:rPr lang="en-US" dirty="0"/>
              <a:t>Overall Format</a:t>
            </a:r>
          </a:p>
        </p:txBody>
      </p:sp>
      <p:sp>
        <p:nvSpPr>
          <p:cNvPr id="3" name="Content Placeholder 2">
            <a:extLst>
              <a:ext uri="{FF2B5EF4-FFF2-40B4-BE49-F238E27FC236}">
                <a16:creationId xmlns:a16="http://schemas.microsoft.com/office/drawing/2014/main" id="{807FC89E-71AE-4E27-A09A-A0599DF5DE79}"/>
              </a:ext>
            </a:extLst>
          </p:cNvPr>
          <p:cNvSpPr>
            <a:spLocks noGrp="1"/>
          </p:cNvSpPr>
          <p:nvPr>
            <p:ph idx="1"/>
          </p:nvPr>
        </p:nvSpPr>
        <p:spPr>
          <a:xfrm>
            <a:off x="838200" y="1495379"/>
            <a:ext cx="10170111" cy="4353009"/>
          </a:xfrm>
        </p:spPr>
        <p:txBody>
          <a:bodyPr numCol="2">
            <a:normAutofit/>
          </a:bodyPr>
          <a:lstStyle/>
          <a:p>
            <a:pPr marL="914400" lvl="1" indent="-457200">
              <a:buFont typeface="+mj-lt"/>
              <a:buAutoNum type="arabicPeriod"/>
            </a:pPr>
            <a:r>
              <a:rPr lang="en-US" b="1" dirty="0"/>
              <a:t>Introduction</a:t>
            </a:r>
            <a:r>
              <a:rPr lang="en-US" dirty="0"/>
              <a:t> </a:t>
            </a:r>
          </a:p>
          <a:p>
            <a:pPr lvl="2"/>
            <a:r>
              <a:rPr lang="en-US" dirty="0"/>
              <a:t>1</a:t>
            </a:r>
            <a:r>
              <a:rPr lang="en-US" baseline="30000" dirty="0"/>
              <a:t>st</a:t>
            </a:r>
            <a:r>
              <a:rPr lang="en-US" dirty="0"/>
              <a:t> Supportive Speaker</a:t>
            </a:r>
          </a:p>
          <a:p>
            <a:pPr lvl="2"/>
            <a:r>
              <a:rPr lang="en-US" dirty="0"/>
              <a:t>1</a:t>
            </a:r>
            <a:r>
              <a:rPr lang="en-US" baseline="30000" dirty="0"/>
              <a:t>st</a:t>
            </a:r>
            <a:r>
              <a:rPr lang="en-US" dirty="0"/>
              <a:t> opposing Speaker</a:t>
            </a:r>
          </a:p>
          <a:p>
            <a:pPr marL="914400" lvl="1" indent="-457200">
              <a:buFont typeface="+mj-lt"/>
              <a:buAutoNum type="arabicPeriod"/>
            </a:pPr>
            <a:r>
              <a:rPr lang="en-US" b="1" dirty="0"/>
              <a:t>Sub-Topic A</a:t>
            </a:r>
          </a:p>
          <a:p>
            <a:pPr lvl="2"/>
            <a:r>
              <a:rPr lang="en-US" dirty="0"/>
              <a:t>2</a:t>
            </a:r>
            <a:r>
              <a:rPr lang="en-US" baseline="30000" dirty="0"/>
              <a:t>nd</a:t>
            </a:r>
            <a:r>
              <a:rPr lang="en-US" dirty="0"/>
              <a:t> Supportive Speaker</a:t>
            </a:r>
          </a:p>
          <a:p>
            <a:pPr lvl="2"/>
            <a:r>
              <a:rPr lang="en-US" dirty="0"/>
              <a:t>2</a:t>
            </a:r>
            <a:r>
              <a:rPr lang="en-US" baseline="30000" dirty="0"/>
              <a:t>nd</a:t>
            </a:r>
            <a:r>
              <a:rPr lang="en-US" dirty="0"/>
              <a:t> Opposing Speaker</a:t>
            </a:r>
          </a:p>
          <a:p>
            <a:pPr lvl="2"/>
            <a:r>
              <a:rPr lang="en-US" dirty="0"/>
              <a:t>Q&amp;A</a:t>
            </a:r>
          </a:p>
          <a:p>
            <a:pPr marL="914400" lvl="1" indent="-457200">
              <a:buFont typeface="+mj-lt"/>
              <a:buAutoNum type="arabicPeriod"/>
            </a:pPr>
            <a:r>
              <a:rPr lang="en-US" b="1" dirty="0"/>
              <a:t>Sub-Topic B</a:t>
            </a:r>
          </a:p>
          <a:p>
            <a:pPr lvl="2"/>
            <a:r>
              <a:rPr lang="en-US" dirty="0"/>
              <a:t>3</a:t>
            </a:r>
            <a:r>
              <a:rPr lang="en-US" baseline="30000" dirty="0"/>
              <a:t>rd</a:t>
            </a:r>
            <a:r>
              <a:rPr lang="en-US" dirty="0"/>
              <a:t> supporting Speaker</a:t>
            </a:r>
          </a:p>
          <a:p>
            <a:pPr lvl="2"/>
            <a:r>
              <a:rPr lang="en-US" dirty="0"/>
              <a:t>3</a:t>
            </a:r>
            <a:r>
              <a:rPr lang="en-US" baseline="30000" dirty="0"/>
              <a:t>rd</a:t>
            </a:r>
            <a:r>
              <a:rPr lang="en-US" dirty="0"/>
              <a:t> opposing Speaker</a:t>
            </a:r>
          </a:p>
          <a:p>
            <a:pPr lvl="2"/>
            <a:r>
              <a:rPr lang="en-US" dirty="0"/>
              <a:t>Q&amp;A</a:t>
            </a:r>
          </a:p>
          <a:p>
            <a:pPr marL="914400" lvl="1" indent="-457200">
              <a:buFont typeface="+mj-lt"/>
              <a:buAutoNum type="arabicPeriod"/>
            </a:pPr>
            <a:endParaRPr lang="en-US" b="1" dirty="0"/>
          </a:p>
          <a:p>
            <a:pPr marL="914400" lvl="1" indent="-457200">
              <a:buFont typeface="+mj-lt"/>
              <a:buAutoNum type="arabicPeriod"/>
            </a:pPr>
            <a:r>
              <a:rPr lang="en-US" b="1" dirty="0"/>
              <a:t>Sub-Topic C</a:t>
            </a:r>
          </a:p>
          <a:p>
            <a:pPr lvl="2"/>
            <a:r>
              <a:rPr lang="en-US" dirty="0"/>
              <a:t>4</a:t>
            </a:r>
            <a:r>
              <a:rPr lang="en-US" baseline="30000" dirty="0"/>
              <a:t>th</a:t>
            </a:r>
            <a:r>
              <a:rPr lang="en-US" dirty="0"/>
              <a:t> supporting Speaker</a:t>
            </a:r>
          </a:p>
          <a:p>
            <a:pPr lvl="2"/>
            <a:r>
              <a:rPr lang="en-US" dirty="0"/>
              <a:t>4</a:t>
            </a:r>
            <a:r>
              <a:rPr lang="en-US" baseline="30000" dirty="0"/>
              <a:t>th</a:t>
            </a:r>
            <a:r>
              <a:rPr lang="en-US" dirty="0"/>
              <a:t> opposing Speaker</a:t>
            </a:r>
          </a:p>
          <a:p>
            <a:pPr lvl="2"/>
            <a:r>
              <a:rPr lang="en-US" dirty="0"/>
              <a:t>Q&amp;A</a:t>
            </a:r>
          </a:p>
          <a:p>
            <a:pPr marL="914400" lvl="1" indent="-457200">
              <a:buFont typeface="+mj-lt"/>
              <a:buAutoNum type="arabicPeriod"/>
            </a:pPr>
            <a:r>
              <a:rPr lang="en-US" b="1" dirty="0"/>
              <a:t>Conclusion</a:t>
            </a:r>
          </a:p>
          <a:p>
            <a:pPr lvl="2"/>
            <a:r>
              <a:rPr lang="en-US" dirty="0"/>
              <a:t>5</a:t>
            </a:r>
            <a:r>
              <a:rPr lang="en-US" baseline="30000" dirty="0"/>
              <a:t>th</a:t>
            </a:r>
            <a:r>
              <a:rPr lang="en-US" dirty="0"/>
              <a:t> supporting Speaker</a:t>
            </a:r>
          </a:p>
          <a:p>
            <a:pPr lvl="2"/>
            <a:r>
              <a:rPr lang="en-US" dirty="0"/>
              <a:t>5</a:t>
            </a:r>
            <a:r>
              <a:rPr lang="en-US" baseline="30000" dirty="0"/>
              <a:t>th</a:t>
            </a:r>
            <a:r>
              <a:rPr lang="en-US" dirty="0"/>
              <a:t> opposing Speaker</a:t>
            </a:r>
          </a:p>
          <a:p>
            <a:pPr lvl="1"/>
            <a:r>
              <a:rPr lang="en-US" dirty="0"/>
              <a:t>Open discussion</a:t>
            </a:r>
          </a:p>
          <a:p>
            <a:pPr marL="457200" lvl="1" indent="0">
              <a:buNone/>
            </a:pPr>
            <a:endParaRPr lang="en-US" dirty="0"/>
          </a:p>
          <a:p>
            <a:pPr lvl="1"/>
            <a:endParaRPr lang="en-US" dirty="0"/>
          </a:p>
          <a:p>
            <a:pPr lvl="1"/>
            <a:endParaRPr lang="en-US" dirty="0"/>
          </a:p>
        </p:txBody>
      </p:sp>
      <p:sp>
        <p:nvSpPr>
          <p:cNvPr id="4" name="TextBox 3">
            <a:extLst>
              <a:ext uri="{FF2B5EF4-FFF2-40B4-BE49-F238E27FC236}">
                <a16:creationId xmlns:a16="http://schemas.microsoft.com/office/drawing/2014/main" id="{D6EE6918-EBD4-479A-A86E-F5F73A5B201C}"/>
              </a:ext>
            </a:extLst>
          </p:cNvPr>
          <p:cNvSpPr txBox="1"/>
          <p:nvPr/>
        </p:nvSpPr>
        <p:spPr>
          <a:xfrm>
            <a:off x="1183689" y="5848388"/>
            <a:ext cx="9442142" cy="369332"/>
          </a:xfrm>
          <a:prstGeom prst="rect">
            <a:avLst/>
          </a:prstGeom>
          <a:noFill/>
        </p:spPr>
        <p:txBody>
          <a:bodyPr wrap="square" rtlCol="0">
            <a:spAutoFit/>
          </a:bodyPr>
          <a:lstStyle/>
          <a:p>
            <a:r>
              <a:rPr lang="en-US" u="sng" dirty="0"/>
              <a:t>2.5 minutes ± 15 seconds per speaker, 3 minutes per Q&amp;A, 5 minutes for open discussion</a:t>
            </a:r>
          </a:p>
        </p:txBody>
      </p:sp>
    </p:spTree>
    <p:extLst>
      <p:ext uri="{BB962C8B-B14F-4D97-AF65-F5344CB8AC3E}">
        <p14:creationId xmlns:p14="http://schemas.microsoft.com/office/powerpoint/2010/main" val="2276228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6348C-E883-4A83-840C-A3B6D8392BBE}"/>
              </a:ext>
            </a:extLst>
          </p:cNvPr>
          <p:cNvSpPr>
            <a:spLocks noGrp="1"/>
          </p:cNvSpPr>
          <p:nvPr>
            <p:ph type="title"/>
          </p:nvPr>
        </p:nvSpPr>
        <p:spPr/>
        <p:txBody>
          <a:bodyPr/>
          <a:lstStyle/>
          <a:p>
            <a:r>
              <a:rPr lang="en-US" dirty="0"/>
              <a:t>Electromagnetic Spectrum</a:t>
            </a:r>
          </a:p>
        </p:txBody>
      </p:sp>
      <p:pic>
        <p:nvPicPr>
          <p:cNvPr id="4" name="Picture 2" descr="Macintosh HD:Applications:Microsoft Office 2004:Office:PPT_IB_SupportFiles:Images:89275_CH02_FIG07.jpg">
            <a:extLst>
              <a:ext uri="{FF2B5EF4-FFF2-40B4-BE49-F238E27FC236}">
                <a16:creationId xmlns:a16="http://schemas.microsoft.com/office/drawing/2014/main" id="{818D8F85-6425-4EF8-A2F6-3942DEA064C4}"/>
              </a:ext>
            </a:extLst>
          </p:cNvPr>
          <p:cNvPicPr>
            <a:picLocks noGrp="1" noChangeAspect="1" noChangeArrowheads="1"/>
          </p:cNvPicPr>
          <p:nvPr>
            <p:ph idx="1"/>
          </p:nvPr>
        </p:nvPicPr>
        <p:blipFill>
          <a:blip r:embed="rId2" cstate="print"/>
          <a:srcRect/>
          <a:stretch>
            <a:fillRect/>
          </a:stretch>
        </p:blipFill>
        <p:spPr bwMode="auto">
          <a:xfrm>
            <a:off x="1928621" y="1399766"/>
            <a:ext cx="8691753" cy="5200163"/>
          </a:xfrm>
          <a:prstGeom prst="rect">
            <a:avLst/>
          </a:prstGeom>
          <a:noFill/>
          <a:ln w="9525">
            <a:noFill/>
            <a:miter lim="800000"/>
            <a:headEnd/>
            <a:tailEnd/>
          </a:ln>
        </p:spPr>
      </p:pic>
    </p:spTree>
    <p:extLst>
      <p:ext uri="{BB962C8B-B14F-4D97-AF65-F5344CB8AC3E}">
        <p14:creationId xmlns:p14="http://schemas.microsoft.com/office/powerpoint/2010/main" val="594662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FEB2-F252-4B39-9A40-CB30A7A48404}"/>
              </a:ext>
            </a:extLst>
          </p:cNvPr>
          <p:cNvSpPr>
            <a:spLocks noGrp="1"/>
          </p:cNvSpPr>
          <p:nvPr>
            <p:ph type="title"/>
          </p:nvPr>
        </p:nvSpPr>
        <p:spPr/>
        <p:txBody>
          <a:bodyPr/>
          <a:lstStyle/>
          <a:p>
            <a:r>
              <a:rPr lang="en-US" dirty="0"/>
              <a:t>Albedo</a:t>
            </a:r>
          </a:p>
        </p:txBody>
      </p:sp>
      <p:pic>
        <p:nvPicPr>
          <p:cNvPr id="4" name="Content Placeholder 3" descr="albedo-1.jpg">
            <a:extLst>
              <a:ext uri="{FF2B5EF4-FFF2-40B4-BE49-F238E27FC236}">
                <a16:creationId xmlns:a16="http://schemas.microsoft.com/office/drawing/2014/main" id="{F8C2BE2C-5781-44A0-912B-E8A0768435A9}"/>
              </a:ext>
            </a:extLst>
          </p:cNvPr>
          <p:cNvPicPr>
            <a:picLocks noGrp="1" noChangeAspect="1"/>
          </p:cNvPicPr>
          <p:nvPr>
            <p:ph idx="1"/>
          </p:nvPr>
        </p:nvPicPr>
        <p:blipFill>
          <a:blip r:embed="rId2" cstate="print"/>
          <a:stretch>
            <a:fillRect/>
          </a:stretch>
        </p:blipFill>
        <p:spPr>
          <a:xfrm>
            <a:off x="3481907" y="1047750"/>
            <a:ext cx="7740702" cy="5193506"/>
          </a:xfrm>
          <a:prstGeom prst="rect">
            <a:avLst/>
          </a:prstGeom>
        </p:spPr>
      </p:pic>
      <p:sp>
        <p:nvSpPr>
          <p:cNvPr id="5" name="TextBox 4">
            <a:extLst>
              <a:ext uri="{FF2B5EF4-FFF2-40B4-BE49-F238E27FC236}">
                <a16:creationId xmlns:a16="http://schemas.microsoft.com/office/drawing/2014/main" id="{63476F9F-283E-4DD6-B885-69B94CC1A485}"/>
              </a:ext>
            </a:extLst>
          </p:cNvPr>
          <p:cNvSpPr txBox="1"/>
          <p:nvPr/>
        </p:nvSpPr>
        <p:spPr>
          <a:xfrm>
            <a:off x="466725" y="1943100"/>
            <a:ext cx="2705100"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100% albedo – totally reflective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0% albedo – perfect black body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Earth average is around 31%</a:t>
            </a:r>
          </a:p>
        </p:txBody>
      </p:sp>
    </p:spTree>
    <p:extLst>
      <p:ext uri="{BB962C8B-B14F-4D97-AF65-F5344CB8AC3E}">
        <p14:creationId xmlns:p14="http://schemas.microsoft.com/office/powerpoint/2010/main" val="3003941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7678" y="114300"/>
            <a:ext cx="7376699" cy="523220"/>
          </a:xfrm>
          <a:prstGeom prst="rect">
            <a:avLst/>
          </a:prstGeom>
          <a:noFill/>
        </p:spPr>
        <p:txBody>
          <a:bodyPr wrap="none" rtlCol="0">
            <a:spAutoFit/>
          </a:bodyPr>
          <a:lstStyle/>
          <a:p>
            <a:pPr algn="ctr"/>
            <a:r>
              <a:rPr lang="en-US" sz="2800" b="1" dirty="0"/>
              <a:t>How does energy interact with the atmosphere?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3734" y="900751"/>
            <a:ext cx="8702254" cy="3818423"/>
          </a:xfrm>
          <a:prstGeom prst="rect">
            <a:avLst/>
          </a:prstGeom>
        </p:spPr>
      </p:pic>
      <p:sp>
        <p:nvSpPr>
          <p:cNvPr id="8" name="TextBox 7"/>
          <p:cNvSpPr txBox="1"/>
          <p:nvPr/>
        </p:nvSpPr>
        <p:spPr>
          <a:xfrm>
            <a:off x="2722956" y="4804982"/>
            <a:ext cx="6730396" cy="830997"/>
          </a:xfrm>
          <a:prstGeom prst="rect">
            <a:avLst/>
          </a:prstGeom>
          <a:noFill/>
        </p:spPr>
        <p:txBody>
          <a:bodyPr wrap="square" rtlCol="0">
            <a:spAutoFit/>
          </a:bodyPr>
          <a:lstStyle/>
          <a:p>
            <a:pPr algn="ctr"/>
            <a:r>
              <a:rPr lang="en-US" sz="2400" b="1" dirty="0"/>
              <a:t>The atmosphere absorbs energy only at certain wavelengths and transmits at others </a:t>
            </a:r>
          </a:p>
        </p:txBody>
      </p:sp>
    </p:spTree>
    <p:extLst>
      <p:ext uri="{BB962C8B-B14F-4D97-AF65-F5344CB8AC3E}">
        <p14:creationId xmlns:p14="http://schemas.microsoft.com/office/powerpoint/2010/main" val="1321486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_spectrum_atmosphere.jpg"/>
          <p:cNvPicPr>
            <a:picLocks noChangeAspect="1"/>
          </p:cNvPicPr>
          <p:nvPr/>
        </p:nvPicPr>
        <p:blipFill>
          <a:blip r:embed="rId2" cstate="print"/>
          <a:stretch>
            <a:fillRect/>
          </a:stretch>
        </p:blipFill>
        <p:spPr>
          <a:xfrm>
            <a:off x="2823709" y="750903"/>
            <a:ext cx="6544582" cy="5786788"/>
          </a:xfrm>
          <a:prstGeom prst="rect">
            <a:avLst/>
          </a:prstGeom>
        </p:spPr>
      </p:pic>
      <p:sp>
        <p:nvSpPr>
          <p:cNvPr id="6" name="TextBox 5">
            <a:extLst>
              <a:ext uri="{FF2B5EF4-FFF2-40B4-BE49-F238E27FC236}">
                <a16:creationId xmlns:a16="http://schemas.microsoft.com/office/drawing/2014/main" id="{719120E1-FB2E-4905-875E-DBE4D298EF31}"/>
              </a:ext>
            </a:extLst>
          </p:cNvPr>
          <p:cNvSpPr txBox="1"/>
          <p:nvPr/>
        </p:nvSpPr>
        <p:spPr>
          <a:xfrm>
            <a:off x="541538" y="248575"/>
            <a:ext cx="6249879" cy="369332"/>
          </a:xfrm>
          <a:prstGeom prst="rect">
            <a:avLst/>
          </a:prstGeom>
          <a:noFill/>
        </p:spPr>
        <p:txBody>
          <a:bodyPr wrap="square" rtlCol="0">
            <a:spAutoFit/>
          </a:bodyPr>
          <a:lstStyle/>
          <a:p>
            <a:r>
              <a:rPr lang="en-US" dirty="0"/>
              <a:t>Another way to look at the atmospheric/solar windows</a:t>
            </a:r>
          </a:p>
        </p:txBody>
      </p:sp>
    </p:spTree>
    <p:extLst>
      <p:ext uri="{BB962C8B-B14F-4D97-AF65-F5344CB8AC3E}">
        <p14:creationId xmlns:p14="http://schemas.microsoft.com/office/powerpoint/2010/main" val="1540170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366F6-1B20-47AC-8D5E-02ABBFF97136}"/>
              </a:ext>
            </a:extLst>
          </p:cNvPr>
          <p:cNvSpPr>
            <a:spLocks noGrp="1"/>
          </p:cNvSpPr>
          <p:nvPr>
            <p:ph type="title"/>
          </p:nvPr>
        </p:nvSpPr>
        <p:spPr>
          <a:xfrm>
            <a:off x="1484311" y="685800"/>
            <a:ext cx="10018713" cy="1752599"/>
          </a:xfrm>
        </p:spPr>
        <p:txBody>
          <a:bodyPr/>
          <a:lstStyle/>
          <a:p>
            <a:r>
              <a:rPr lang="en-US" dirty="0"/>
              <a:t>Solar Zenith Angle</a:t>
            </a:r>
          </a:p>
        </p:txBody>
      </p:sp>
      <p:sp>
        <p:nvSpPr>
          <p:cNvPr id="3" name="Content Placeholder 2">
            <a:extLst>
              <a:ext uri="{FF2B5EF4-FFF2-40B4-BE49-F238E27FC236}">
                <a16:creationId xmlns:a16="http://schemas.microsoft.com/office/drawing/2014/main" id="{E818770E-440B-4CC1-B0B4-1BEC8FF00214}"/>
              </a:ext>
            </a:extLst>
          </p:cNvPr>
          <p:cNvSpPr>
            <a:spLocks noGrp="1"/>
          </p:cNvSpPr>
          <p:nvPr>
            <p:ph idx="1"/>
          </p:nvPr>
        </p:nvSpPr>
        <p:spPr>
          <a:xfrm>
            <a:off x="6412230" y="2156461"/>
            <a:ext cx="5090793" cy="3634740"/>
          </a:xfrm>
        </p:spPr>
        <p:txBody>
          <a:bodyPr>
            <a:normAutofit fontScale="92500" lnSpcReduction="10000"/>
          </a:bodyPr>
          <a:lstStyle/>
          <a:p>
            <a:r>
              <a:rPr lang="en-US" dirty="0"/>
              <a:t>Zenith – the point directly over your head </a:t>
            </a:r>
          </a:p>
          <a:p>
            <a:r>
              <a:rPr lang="en-US" dirty="0"/>
              <a:t>Solar Zenith Angle – the angle between the sun and a point directly overhead</a:t>
            </a:r>
          </a:p>
          <a:p>
            <a:r>
              <a:rPr lang="en-US" dirty="0"/>
              <a:t>Lower SZA = more direct radiation that makes it to the surface</a:t>
            </a:r>
          </a:p>
          <a:p>
            <a:pPr lvl="1"/>
            <a:r>
              <a:rPr lang="en-US" dirty="0"/>
              <a:t>Explains why regions closer to the equator are hotter than regions closer to the poles</a:t>
            </a:r>
          </a:p>
        </p:txBody>
      </p:sp>
      <p:pic>
        <p:nvPicPr>
          <p:cNvPr id="1028" name="Picture 4" descr="See the source image">
            <a:extLst>
              <a:ext uri="{FF2B5EF4-FFF2-40B4-BE49-F238E27FC236}">
                <a16:creationId xmlns:a16="http://schemas.microsoft.com/office/drawing/2014/main" id="{5487A5E1-18F7-4534-8C26-203208D3A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241" y="2104472"/>
            <a:ext cx="4514850"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689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B8128D-4E27-4E3D-A372-6EC41F0F8B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954239" cy="4277599"/>
          </a:xfrm>
          <a:prstGeom prst="rect">
            <a:avLst/>
          </a:prstGeom>
        </p:spPr>
      </p:pic>
      <p:pic>
        <p:nvPicPr>
          <p:cNvPr id="3" name="Picture 2">
            <a:extLst>
              <a:ext uri="{FF2B5EF4-FFF2-40B4-BE49-F238E27FC236}">
                <a16:creationId xmlns:a16="http://schemas.microsoft.com/office/drawing/2014/main" id="{EDC355C4-2BE0-42DB-B622-606C6704D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239" y="3173172"/>
            <a:ext cx="5237761" cy="3764204"/>
          </a:xfrm>
          <a:prstGeom prst="rect">
            <a:avLst/>
          </a:prstGeom>
        </p:spPr>
      </p:pic>
      <p:sp>
        <p:nvSpPr>
          <p:cNvPr id="4" name="TextBox 3">
            <a:extLst>
              <a:ext uri="{FF2B5EF4-FFF2-40B4-BE49-F238E27FC236}">
                <a16:creationId xmlns:a16="http://schemas.microsoft.com/office/drawing/2014/main" id="{34CFB7C1-F900-4C44-B3D3-B1E3BC1D2495}"/>
              </a:ext>
            </a:extLst>
          </p:cNvPr>
          <p:cNvSpPr txBox="1"/>
          <p:nvPr/>
        </p:nvSpPr>
        <p:spPr>
          <a:xfrm>
            <a:off x="8020050" y="1186476"/>
            <a:ext cx="3648075" cy="400110"/>
          </a:xfrm>
          <a:prstGeom prst="rect">
            <a:avLst/>
          </a:prstGeom>
          <a:noFill/>
        </p:spPr>
        <p:txBody>
          <a:bodyPr wrap="square" rtlCol="0">
            <a:spAutoFit/>
          </a:bodyPr>
          <a:lstStyle/>
          <a:p>
            <a:r>
              <a:rPr lang="en-US" sz="2000" dirty="0"/>
              <a:t>Scattering in the Atmosphere</a:t>
            </a:r>
          </a:p>
        </p:txBody>
      </p:sp>
      <p:sp>
        <p:nvSpPr>
          <p:cNvPr id="5" name="TextBox 4">
            <a:extLst>
              <a:ext uri="{FF2B5EF4-FFF2-40B4-BE49-F238E27FC236}">
                <a16:creationId xmlns:a16="http://schemas.microsoft.com/office/drawing/2014/main" id="{20A126AE-ACB3-4CBE-97DD-37E54C4B2FCA}"/>
              </a:ext>
            </a:extLst>
          </p:cNvPr>
          <p:cNvSpPr txBox="1"/>
          <p:nvPr/>
        </p:nvSpPr>
        <p:spPr>
          <a:xfrm>
            <a:off x="1162050" y="5191125"/>
            <a:ext cx="4286250" cy="400110"/>
          </a:xfrm>
          <a:prstGeom prst="rect">
            <a:avLst/>
          </a:prstGeom>
          <a:noFill/>
        </p:spPr>
        <p:txBody>
          <a:bodyPr wrap="square" rtlCol="0">
            <a:spAutoFit/>
          </a:bodyPr>
          <a:lstStyle/>
          <a:p>
            <a:r>
              <a:rPr lang="en-US" sz="2000" dirty="0"/>
              <a:t>AKA why is the sky blue?</a:t>
            </a:r>
          </a:p>
        </p:txBody>
      </p:sp>
    </p:spTree>
    <p:extLst>
      <p:ext uri="{BB962C8B-B14F-4D97-AF65-F5344CB8AC3E}">
        <p14:creationId xmlns:p14="http://schemas.microsoft.com/office/powerpoint/2010/main" val="3302077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02p041_f12b.jpg"/>
          <p:cNvPicPr>
            <a:picLocks noChangeAspect="1"/>
          </p:cNvPicPr>
          <p:nvPr/>
        </p:nvPicPr>
        <p:blipFill>
          <a:blip r:embed="rId3" cstate="print"/>
          <a:srcRect b="9104"/>
          <a:stretch>
            <a:fillRect/>
          </a:stretch>
        </p:blipFill>
        <p:spPr>
          <a:xfrm>
            <a:off x="2849276" y="800105"/>
            <a:ext cx="6407277" cy="5504917"/>
          </a:xfrm>
          <a:prstGeom prst="rect">
            <a:avLst/>
          </a:prstGeom>
        </p:spPr>
      </p:pic>
      <p:sp>
        <p:nvSpPr>
          <p:cNvPr id="7170" name="Slide Number Placeholder 1"/>
          <p:cNvSpPr>
            <a:spLocks noGrp="1"/>
          </p:cNvSpPr>
          <p:nvPr>
            <p:ph type="sldNum" sz="quarter" idx="10"/>
          </p:nvPr>
        </p:nvSpPr>
        <p:spPr>
          <a:noFill/>
        </p:spPr>
        <p:txBody>
          <a:bodyPr/>
          <a:lstStyle/>
          <a:p>
            <a:fld id="{7F6B4209-8664-4312-B706-E5D4D9571306}" type="slidenum">
              <a:rPr lang="en-US" smtClean="0">
                <a:latin typeface="Arial" charset="0"/>
              </a:rPr>
              <a:pPr/>
              <a:t>46</a:t>
            </a:fld>
            <a:endParaRPr lang="en-US">
              <a:latin typeface="Arial" charset="0"/>
            </a:endParaRPr>
          </a:p>
        </p:txBody>
      </p:sp>
      <p:sp>
        <p:nvSpPr>
          <p:cNvPr id="7" name="Rectangle 7"/>
          <p:cNvSpPr txBox="1">
            <a:spLocks noChangeArrowheads="1"/>
          </p:cNvSpPr>
          <p:nvPr/>
        </p:nvSpPr>
        <p:spPr bwMode="auto">
          <a:xfrm>
            <a:off x="1981200" y="-217488"/>
            <a:ext cx="82296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2400" b="1" kern="0" dirty="0">
                <a:solidFill>
                  <a:schemeClr val="tx2"/>
                </a:solidFill>
                <a:latin typeface="+mj-lt"/>
                <a:ea typeface="+mj-ea"/>
                <a:cs typeface="+mj-cs"/>
              </a:rPr>
              <a:t>Earth with the Greenhouse Effect</a:t>
            </a:r>
            <a:endParaRPr lang="en-US" sz="2400" b="1" kern="0" baseline="-25000" dirty="0">
              <a:solidFill>
                <a:schemeClr val="tx2"/>
              </a:solidFill>
              <a:latin typeface="+mj-lt"/>
              <a:ea typeface="+mj-ea"/>
              <a:cs typeface="+mj-cs"/>
            </a:endParaRPr>
          </a:p>
        </p:txBody>
      </p:sp>
    </p:spTree>
    <p:extLst>
      <p:ext uri="{BB962C8B-B14F-4D97-AF65-F5344CB8AC3E}">
        <p14:creationId xmlns:p14="http://schemas.microsoft.com/office/powerpoint/2010/main" val="2318686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75C9DD-788A-4576-9FB1-1CDB91240A3F}"/>
              </a:ext>
            </a:extLst>
          </p:cNvPr>
          <p:cNvSpPr/>
          <p:nvPr/>
        </p:nvSpPr>
        <p:spPr>
          <a:xfrm>
            <a:off x="636233" y="650260"/>
            <a:ext cx="10919533" cy="5827236"/>
          </a:xfrm>
          <a:prstGeom prst="rect">
            <a:avLst/>
          </a:prstGeom>
        </p:spPr>
        <p:txBody>
          <a:bodyPr wrap="square">
            <a:spAutoFit/>
          </a:bodyPr>
          <a:lstStyle/>
          <a:p>
            <a:pPr fontAlgn="base">
              <a:spcAft>
                <a:spcPts val="800"/>
              </a:spcAft>
            </a:pPr>
            <a:r>
              <a:rPr lang="en-US" dirty="0">
                <a:solidFill>
                  <a:srgbClr val="000000"/>
                </a:solidFill>
                <a:latin typeface="Calibri" panose="020F0502020204030204" pitchFamily="34" charset="0"/>
              </a:rPr>
              <a:t>Name:______________</a:t>
            </a:r>
          </a:p>
          <a:p>
            <a:pPr algn="ctr">
              <a:spcAft>
                <a:spcPts val="800"/>
              </a:spcAft>
            </a:pPr>
            <a:r>
              <a:rPr lang="en-US" dirty="0">
                <a:solidFill>
                  <a:srgbClr val="000000"/>
                </a:solidFill>
                <a:latin typeface="Calibri" panose="020F0502020204030204" pitchFamily="34" charset="0"/>
              </a:rPr>
              <a:t>Debate Project – Audience Participation Sheet</a:t>
            </a:r>
            <a:endParaRPr lang="en-US" dirty="0"/>
          </a:p>
          <a:p>
            <a:pPr>
              <a:spcAft>
                <a:spcPts val="800"/>
              </a:spcAft>
            </a:pPr>
            <a:r>
              <a:rPr lang="en-US" dirty="0">
                <a:solidFill>
                  <a:srgbClr val="000000"/>
                </a:solidFill>
                <a:latin typeface="Calibri" panose="020F0502020204030204" pitchFamily="34" charset="0"/>
              </a:rPr>
              <a:t>Before the Debate: Circle which side you most agree with.</a:t>
            </a:r>
            <a:endParaRPr lang="en-US" dirty="0"/>
          </a:p>
          <a:p>
            <a:pPr algn="ctr">
              <a:spcAft>
                <a:spcPts val="800"/>
              </a:spcAft>
            </a:pPr>
            <a:r>
              <a:rPr lang="en-US" dirty="0">
                <a:solidFill>
                  <a:srgbClr val="000000"/>
                </a:solidFill>
                <a:latin typeface="Calibri" panose="020F0502020204030204" pitchFamily="34" charset="0"/>
              </a:rPr>
              <a:t>Group 1 					Group 2</a:t>
            </a:r>
            <a:endParaRPr lang="en-US" dirty="0"/>
          </a:p>
          <a:p>
            <a:pPr>
              <a:spcAft>
                <a:spcPts val="800"/>
              </a:spcAft>
            </a:pPr>
            <a:r>
              <a:rPr lang="en-US" dirty="0">
                <a:solidFill>
                  <a:srgbClr val="000000"/>
                </a:solidFill>
                <a:latin typeface="Calibri" panose="020F0502020204030204" pitchFamily="34" charset="0"/>
              </a:rPr>
              <a:t>During the Debate: Take notes on what you’ve learned/questions you have.</a:t>
            </a:r>
            <a:endParaRPr lang="en-US" dirty="0"/>
          </a:p>
          <a:p>
            <a:pPr>
              <a:spcAft>
                <a:spcPts val="800"/>
              </a:spcAft>
            </a:pPr>
            <a:r>
              <a:rPr lang="en-US" dirty="0">
                <a:solidFill>
                  <a:srgbClr val="000000"/>
                </a:solidFill>
                <a:latin typeface="Calibri" panose="020F050202020403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dirty="0"/>
          </a:p>
          <a:p>
            <a:pPr>
              <a:spcAft>
                <a:spcPts val="800"/>
              </a:spcAft>
            </a:pPr>
            <a:r>
              <a:rPr lang="en-US" dirty="0">
                <a:solidFill>
                  <a:srgbClr val="000000"/>
                </a:solidFill>
                <a:latin typeface="Calibri" panose="020F0502020204030204" pitchFamily="34" charset="0"/>
              </a:rPr>
              <a:t>After the Debate: Write something you’ve learned (“nothing” is not an acceptable answer).</a:t>
            </a:r>
            <a:endParaRPr lang="en-US" dirty="0"/>
          </a:p>
          <a:p>
            <a:pPr>
              <a:spcAft>
                <a:spcPts val="800"/>
              </a:spcAft>
            </a:pPr>
            <a:r>
              <a:rPr lang="en-US" dirty="0">
                <a:solidFill>
                  <a:srgbClr val="000000"/>
                </a:solidFill>
                <a:latin typeface="Calibri" panose="020F050202020403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dirty="0"/>
          </a:p>
          <a:p>
            <a:pPr>
              <a:spcAft>
                <a:spcPts val="800"/>
              </a:spcAft>
            </a:pPr>
            <a:r>
              <a:rPr lang="en-US" dirty="0">
                <a:solidFill>
                  <a:srgbClr val="000000"/>
                </a:solidFill>
                <a:latin typeface="Calibri" panose="020F0502020204030204" pitchFamily="34" charset="0"/>
              </a:rPr>
              <a:t>Circle which side you most agree with after hearing both sides’ arguments.</a:t>
            </a:r>
            <a:endParaRPr lang="en-US" dirty="0"/>
          </a:p>
          <a:p>
            <a:pPr algn="ctr">
              <a:spcAft>
                <a:spcPts val="800"/>
              </a:spcAft>
            </a:pPr>
            <a:r>
              <a:rPr lang="en-US" dirty="0">
                <a:solidFill>
                  <a:srgbClr val="000000"/>
                </a:solidFill>
                <a:latin typeface="Calibri" panose="020F0502020204030204" pitchFamily="34" charset="0"/>
              </a:rPr>
              <a:t>Group 1 					Group 2</a:t>
            </a:r>
            <a:endParaRPr lang="en-US" dirty="0"/>
          </a:p>
          <a:p>
            <a:br>
              <a:rPr lang="en-US" dirty="0"/>
            </a:br>
            <a:endParaRPr lang="en-US" dirty="0"/>
          </a:p>
        </p:txBody>
      </p:sp>
    </p:spTree>
    <p:extLst>
      <p:ext uri="{BB962C8B-B14F-4D97-AF65-F5344CB8AC3E}">
        <p14:creationId xmlns:p14="http://schemas.microsoft.com/office/powerpoint/2010/main" val="2953818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61E2-7D5B-4F47-A010-9E67E0FC731D}"/>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Quiz 1 Review</a:t>
            </a:r>
          </a:p>
        </p:txBody>
      </p:sp>
      <p:sp>
        <p:nvSpPr>
          <p:cNvPr id="3" name="Subtitle 2">
            <a:extLst>
              <a:ext uri="{FF2B5EF4-FFF2-40B4-BE49-F238E27FC236}">
                <a16:creationId xmlns:a16="http://schemas.microsoft.com/office/drawing/2014/main" id="{A268A3E8-9210-4751-B775-6BF481587E27}"/>
              </a:ext>
            </a:extLst>
          </p:cNvPr>
          <p:cNvSpPr>
            <a:spLocks noGrp="1"/>
          </p:cNvSpPr>
          <p:nvPr>
            <p:ph type="subTitle" idx="1"/>
          </p:nvPr>
        </p:nvSpPr>
        <p:spPr/>
        <p:txBody>
          <a:bodyPr/>
          <a:lstStyle/>
          <a:p>
            <a:r>
              <a:rPr lang="en-US" dirty="0"/>
              <a:t>Chapters 1-4</a:t>
            </a:r>
          </a:p>
          <a:p>
            <a:r>
              <a:rPr lang="en-US" dirty="0"/>
              <a:t>TA: Joey Knisely</a:t>
            </a:r>
          </a:p>
        </p:txBody>
      </p:sp>
    </p:spTree>
    <p:extLst>
      <p:ext uri="{BB962C8B-B14F-4D97-AF65-F5344CB8AC3E}">
        <p14:creationId xmlns:p14="http://schemas.microsoft.com/office/powerpoint/2010/main" val="2213898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C3504-730A-4153-B1BD-04A419CE2E64}"/>
              </a:ext>
            </a:extLst>
          </p:cNvPr>
          <p:cNvSpPr>
            <a:spLocks noGrp="1"/>
          </p:cNvSpPr>
          <p:nvPr>
            <p:ph type="title"/>
          </p:nvPr>
        </p:nvSpPr>
        <p:spPr/>
        <p:txBody>
          <a:bodyPr/>
          <a:lstStyle/>
          <a:p>
            <a:r>
              <a:rPr lang="en-US" dirty="0"/>
              <a:t>Some Basics</a:t>
            </a:r>
          </a:p>
        </p:txBody>
      </p:sp>
      <p:sp>
        <p:nvSpPr>
          <p:cNvPr id="3" name="Content Placeholder 2">
            <a:extLst>
              <a:ext uri="{FF2B5EF4-FFF2-40B4-BE49-F238E27FC236}">
                <a16:creationId xmlns:a16="http://schemas.microsoft.com/office/drawing/2014/main" id="{302F0EE8-0224-4706-81D1-732EA614C292}"/>
              </a:ext>
            </a:extLst>
          </p:cNvPr>
          <p:cNvSpPr>
            <a:spLocks noGrp="1"/>
          </p:cNvSpPr>
          <p:nvPr>
            <p:ph idx="1"/>
          </p:nvPr>
        </p:nvSpPr>
        <p:spPr/>
        <p:txBody>
          <a:bodyPr/>
          <a:lstStyle/>
          <a:p>
            <a:r>
              <a:rPr lang="en-US" dirty="0"/>
              <a:t>International System of Units (SI)</a:t>
            </a:r>
          </a:p>
          <a:p>
            <a:pPr lvl="1"/>
            <a:r>
              <a:rPr lang="en-US" dirty="0"/>
              <a:t>Length: Meter</a:t>
            </a:r>
          </a:p>
          <a:p>
            <a:pPr lvl="1"/>
            <a:r>
              <a:rPr lang="en-US" dirty="0"/>
              <a:t>Mass: Kilogram</a:t>
            </a:r>
          </a:p>
          <a:p>
            <a:pPr lvl="1"/>
            <a:r>
              <a:rPr lang="en-US" dirty="0"/>
              <a:t>Time : Second</a:t>
            </a:r>
          </a:p>
          <a:p>
            <a:pPr lvl="1"/>
            <a:r>
              <a:rPr lang="en-US" dirty="0"/>
              <a:t>Force: Newton </a:t>
            </a:r>
          </a:p>
          <a:p>
            <a:pPr lvl="2"/>
            <a:r>
              <a:rPr lang="en-US" dirty="0"/>
              <a:t>(kg * m / s^2)</a:t>
            </a:r>
          </a:p>
          <a:p>
            <a:pPr lvl="1"/>
            <a:r>
              <a:rPr lang="en-US" dirty="0"/>
              <a:t>Pressure: Pascal (Hectopascal is more common)</a:t>
            </a:r>
          </a:p>
          <a:p>
            <a:pPr lvl="2"/>
            <a:r>
              <a:rPr lang="en-US" dirty="0"/>
              <a:t>Force over an Area (N / m^2)</a:t>
            </a:r>
          </a:p>
          <a:p>
            <a:pPr lvl="1"/>
            <a:r>
              <a:rPr lang="en-US" dirty="0"/>
              <a:t>Temperature</a:t>
            </a:r>
          </a:p>
          <a:p>
            <a:pPr lvl="2"/>
            <a:r>
              <a:rPr lang="en-US" dirty="0"/>
              <a:t>˚Celsius</a:t>
            </a:r>
          </a:p>
          <a:p>
            <a:pPr lvl="2"/>
            <a:r>
              <a:rPr lang="en-US" dirty="0"/>
              <a:t>Kelvin</a:t>
            </a:r>
          </a:p>
        </p:txBody>
      </p:sp>
    </p:spTree>
    <p:extLst>
      <p:ext uri="{BB962C8B-B14F-4D97-AF65-F5344CB8AC3E}">
        <p14:creationId xmlns:p14="http://schemas.microsoft.com/office/powerpoint/2010/main" val="1965088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C3504-730A-4153-B1BD-04A419CE2E64}"/>
              </a:ext>
            </a:extLst>
          </p:cNvPr>
          <p:cNvSpPr>
            <a:spLocks noGrp="1"/>
          </p:cNvSpPr>
          <p:nvPr>
            <p:ph type="title"/>
          </p:nvPr>
        </p:nvSpPr>
        <p:spPr/>
        <p:txBody>
          <a:bodyPr/>
          <a:lstStyle/>
          <a:p>
            <a:r>
              <a:rPr lang="en-US" dirty="0"/>
              <a:t>Some Basics</a:t>
            </a:r>
          </a:p>
        </p:txBody>
      </p:sp>
      <p:pic>
        <p:nvPicPr>
          <p:cNvPr id="6" name="Picture 5">
            <a:extLst>
              <a:ext uri="{FF2B5EF4-FFF2-40B4-BE49-F238E27FC236}">
                <a16:creationId xmlns:a16="http://schemas.microsoft.com/office/drawing/2014/main" id="{2D3C73EC-86AF-48D6-9841-8275941063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305" y="1679944"/>
            <a:ext cx="4137468" cy="4851031"/>
          </a:xfrm>
          <a:prstGeom prst="rect">
            <a:avLst/>
          </a:prstGeom>
        </p:spPr>
      </p:pic>
      <p:pic>
        <p:nvPicPr>
          <p:cNvPr id="7" name="Picture 6">
            <a:extLst>
              <a:ext uri="{FF2B5EF4-FFF2-40B4-BE49-F238E27FC236}">
                <a16:creationId xmlns:a16="http://schemas.microsoft.com/office/drawing/2014/main" id="{86410BAF-9C75-4A72-BD06-8B7D7B113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5668" y="1289207"/>
            <a:ext cx="2744553" cy="4988290"/>
          </a:xfrm>
          <a:prstGeom prst="rect">
            <a:avLst/>
          </a:prstGeom>
        </p:spPr>
      </p:pic>
      <p:pic>
        <p:nvPicPr>
          <p:cNvPr id="8" name="Picture 7">
            <a:extLst>
              <a:ext uri="{FF2B5EF4-FFF2-40B4-BE49-F238E27FC236}">
                <a16:creationId xmlns:a16="http://schemas.microsoft.com/office/drawing/2014/main" id="{DF44D2B9-C78B-458D-A473-0D5628D372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1712" y="2943454"/>
            <a:ext cx="3558983" cy="2952638"/>
          </a:xfrm>
          <a:prstGeom prst="rect">
            <a:avLst/>
          </a:prstGeom>
        </p:spPr>
      </p:pic>
      <p:sp>
        <p:nvSpPr>
          <p:cNvPr id="9" name="TextBox 8">
            <a:extLst>
              <a:ext uri="{FF2B5EF4-FFF2-40B4-BE49-F238E27FC236}">
                <a16:creationId xmlns:a16="http://schemas.microsoft.com/office/drawing/2014/main" id="{BEA5BD80-D0D8-4D40-9AEB-7D9B1307A583}"/>
              </a:ext>
            </a:extLst>
          </p:cNvPr>
          <p:cNvSpPr txBox="1"/>
          <p:nvPr/>
        </p:nvSpPr>
        <p:spPr>
          <a:xfrm>
            <a:off x="8905875" y="2124075"/>
            <a:ext cx="2562225" cy="646331"/>
          </a:xfrm>
          <a:prstGeom prst="rect">
            <a:avLst/>
          </a:prstGeom>
          <a:noFill/>
        </p:spPr>
        <p:txBody>
          <a:bodyPr wrap="square" rtlCol="0">
            <a:spAutoFit/>
          </a:bodyPr>
          <a:lstStyle/>
          <a:p>
            <a:r>
              <a:rPr lang="en-US" dirty="0"/>
              <a:t>Temperature: Average Kinetic Energy</a:t>
            </a:r>
          </a:p>
        </p:txBody>
      </p:sp>
      <p:sp>
        <p:nvSpPr>
          <p:cNvPr id="10" name="TextBox 9">
            <a:extLst>
              <a:ext uri="{FF2B5EF4-FFF2-40B4-BE49-F238E27FC236}">
                <a16:creationId xmlns:a16="http://schemas.microsoft.com/office/drawing/2014/main" id="{B93AE632-44A7-4197-9605-22DCFB148B51}"/>
              </a:ext>
            </a:extLst>
          </p:cNvPr>
          <p:cNvSpPr txBox="1"/>
          <p:nvPr/>
        </p:nvSpPr>
        <p:spPr>
          <a:xfrm>
            <a:off x="5619565" y="754602"/>
            <a:ext cx="2192785" cy="369332"/>
          </a:xfrm>
          <a:prstGeom prst="rect">
            <a:avLst/>
          </a:prstGeom>
          <a:noFill/>
        </p:spPr>
        <p:txBody>
          <a:bodyPr wrap="square" rtlCol="0">
            <a:spAutoFit/>
          </a:bodyPr>
          <a:lstStyle/>
          <a:p>
            <a:r>
              <a:rPr lang="en-US" dirty="0"/>
              <a:t>Wind Direction</a:t>
            </a:r>
          </a:p>
        </p:txBody>
      </p:sp>
    </p:spTree>
    <p:extLst>
      <p:ext uri="{BB962C8B-B14F-4D97-AF65-F5344CB8AC3E}">
        <p14:creationId xmlns:p14="http://schemas.microsoft.com/office/powerpoint/2010/main" val="3913939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dirty="0"/>
              <a:t>Some Instruments meteorologists use</a:t>
            </a:r>
            <a:endParaRPr dirty="0"/>
          </a:p>
        </p:txBody>
      </p:sp>
      <p:sp>
        <p:nvSpPr>
          <p:cNvPr id="187" name="Google Shape;187;p10"/>
          <p:cNvSpPr txBox="1">
            <a:spLocks noGrp="1"/>
          </p:cNvSpPr>
          <p:nvPr>
            <p:ph type="body" idx="1"/>
          </p:nvPr>
        </p:nvSpPr>
        <p:spPr>
          <a:xfrm>
            <a:off x="365043" y="1690688"/>
            <a:ext cx="4343400" cy="4351338"/>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800"/>
              <a:buFont typeface="Times New Roman"/>
              <a:buAutoNum type="arabicPeriod"/>
            </a:pPr>
            <a:r>
              <a:rPr lang="en-US" dirty="0"/>
              <a:t>Radiosonde/rawinsonde</a:t>
            </a:r>
            <a:endParaRPr dirty="0"/>
          </a:p>
          <a:p>
            <a:pPr marL="514350" lvl="0" indent="-514350" algn="l" rtl="0">
              <a:lnSpc>
                <a:spcPct val="90000"/>
              </a:lnSpc>
              <a:spcBef>
                <a:spcPts val="1000"/>
              </a:spcBef>
              <a:spcAft>
                <a:spcPts val="0"/>
              </a:spcAft>
              <a:buClr>
                <a:schemeClr val="dk1"/>
              </a:buClr>
              <a:buSzPts val="2800"/>
              <a:buFont typeface="Times New Roman"/>
              <a:buAutoNum type="arabicPeriod"/>
            </a:pPr>
            <a:r>
              <a:rPr lang="en-US" dirty="0"/>
              <a:t>Thermometer</a:t>
            </a:r>
            <a:endParaRPr dirty="0"/>
          </a:p>
          <a:p>
            <a:pPr marL="514350" lvl="0" indent="-514350" algn="l" rtl="0">
              <a:lnSpc>
                <a:spcPct val="90000"/>
              </a:lnSpc>
              <a:spcBef>
                <a:spcPts val="1000"/>
              </a:spcBef>
              <a:spcAft>
                <a:spcPts val="0"/>
              </a:spcAft>
              <a:buClr>
                <a:schemeClr val="dk1"/>
              </a:buClr>
              <a:buSzPts val="2800"/>
              <a:buFont typeface="Times New Roman"/>
              <a:buAutoNum type="arabicPeriod"/>
            </a:pPr>
            <a:r>
              <a:rPr lang="en-US" dirty="0"/>
              <a:t>Hygrometer</a:t>
            </a:r>
            <a:endParaRPr dirty="0"/>
          </a:p>
          <a:p>
            <a:pPr marL="514350" lvl="0" indent="-514350" algn="l" rtl="0">
              <a:lnSpc>
                <a:spcPct val="90000"/>
              </a:lnSpc>
              <a:spcBef>
                <a:spcPts val="1000"/>
              </a:spcBef>
              <a:spcAft>
                <a:spcPts val="0"/>
              </a:spcAft>
              <a:buClr>
                <a:schemeClr val="dk1"/>
              </a:buClr>
              <a:buSzPts val="2800"/>
              <a:buFont typeface="Times New Roman"/>
              <a:buAutoNum type="arabicPeriod"/>
            </a:pPr>
            <a:r>
              <a:rPr lang="en-US" dirty="0"/>
              <a:t>Anemometer</a:t>
            </a:r>
            <a:endParaRPr dirty="0"/>
          </a:p>
          <a:p>
            <a:pPr marL="514350" lvl="0" indent="-514350" algn="l" rtl="0">
              <a:lnSpc>
                <a:spcPct val="90000"/>
              </a:lnSpc>
              <a:spcBef>
                <a:spcPts val="1000"/>
              </a:spcBef>
              <a:spcAft>
                <a:spcPts val="0"/>
              </a:spcAft>
              <a:buClr>
                <a:schemeClr val="dk1"/>
              </a:buClr>
              <a:buSzPts val="2800"/>
              <a:buFont typeface="Times New Roman"/>
              <a:buAutoNum type="arabicPeriod"/>
            </a:pPr>
            <a:r>
              <a:rPr lang="en-US" dirty="0"/>
              <a:t>Rain gauge</a:t>
            </a:r>
            <a:endParaRPr dirty="0"/>
          </a:p>
          <a:p>
            <a:pPr marL="514350" lvl="0" indent="-514350" algn="l" rtl="0">
              <a:lnSpc>
                <a:spcPct val="90000"/>
              </a:lnSpc>
              <a:spcBef>
                <a:spcPts val="1000"/>
              </a:spcBef>
              <a:spcAft>
                <a:spcPts val="0"/>
              </a:spcAft>
              <a:buClr>
                <a:schemeClr val="dk1"/>
              </a:buClr>
              <a:buSzPts val="2800"/>
              <a:buFont typeface="Times New Roman"/>
              <a:buAutoNum type="arabicPeriod"/>
            </a:pPr>
            <a:r>
              <a:rPr lang="en-US" dirty="0"/>
              <a:t>Barometer</a:t>
            </a:r>
            <a:endParaRPr dirty="0"/>
          </a:p>
          <a:p>
            <a:pPr marL="514350" lvl="0" indent="-514350" algn="l" rtl="0">
              <a:lnSpc>
                <a:spcPct val="90000"/>
              </a:lnSpc>
              <a:spcBef>
                <a:spcPts val="1000"/>
              </a:spcBef>
              <a:spcAft>
                <a:spcPts val="0"/>
              </a:spcAft>
              <a:buClr>
                <a:schemeClr val="dk1"/>
              </a:buClr>
              <a:buSzPts val="2800"/>
              <a:buFont typeface="Times New Roman"/>
              <a:buAutoNum type="arabicPeriod"/>
            </a:pPr>
            <a:r>
              <a:rPr lang="en-US" dirty="0"/>
              <a:t>Radar</a:t>
            </a:r>
            <a:endParaRPr dirty="0"/>
          </a:p>
          <a:p>
            <a:pPr marL="514350" lvl="0" indent="-514350" algn="l" rtl="0">
              <a:lnSpc>
                <a:spcPct val="90000"/>
              </a:lnSpc>
              <a:spcBef>
                <a:spcPts val="1000"/>
              </a:spcBef>
              <a:spcAft>
                <a:spcPts val="0"/>
              </a:spcAft>
              <a:buClr>
                <a:schemeClr val="dk1"/>
              </a:buClr>
              <a:buSzPts val="2800"/>
              <a:buFont typeface="Times New Roman"/>
              <a:buAutoNum type="arabicPeriod"/>
            </a:pPr>
            <a:r>
              <a:rPr lang="en-US" dirty="0"/>
              <a:t>Satellite</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88" name="Google Shape;18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189" name="Google Shape;189;p10"/>
          <p:cNvPicPr preferRelativeResize="0"/>
          <p:nvPr/>
        </p:nvPicPr>
        <p:blipFill rotWithShape="1">
          <a:blip r:embed="rId3">
            <a:alphaModFix/>
          </a:blip>
          <a:srcRect t="26620" r="28182"/>
          <a:stretch/>
        </p:blipFill>
        <p:spPr>
          <a:xfrm>
            <a:off x="4501924" y="1178647"/>
            <a:ext cx="3019300" cy="2313708"/>
          </a:xfrm>
          <a:prstGeom prst="rect">
            <a:avLst/>
          </a:prstGeom>
          <a:noFill/>
          <a:ln>
            <a:noFill/>
          </a:ln>
        </p:spPr>
      </p:pic>
      <p:pic>
        <p:nvPicPr>
          <p:cNvPr id="190" name="Google Shape;190;p10" descr="Image may contain: cloud, sky and outdoor"/>
          <p:cNvPicPr preferRelativeResize="0"/>
          <p:nvPr/>
        </p:nvPicPr>
        <p:blipFill rotWithShape="1">
          <a:blip r:embed="rId4">
            <a:alphaModFix/>
          </a:blip>
          <a:srcRect/>
          <a:stretch/>
        </p:blipFill>
        <p:spPr>
          <a:xfrm>
            <a:off x="6738499" y="4738599"/>
            <a:ext cx="2475345" cy="1856509"/>
          </a:xfrm>
          <a:prstGeom prst="rect">
            <a:avLst/>
          </a:prstGeom>
          <a:noFill/>
          <a:ln>
            <a:noFill/>
          </a:ln>
        </p:spPr>
      </p:pic>
      <p:pic>
        <p:nvPicPr>
          <p:cNvPr id="191" name="Google Shape;191;p10" descr="Direct methods"/>
          <p:cNvPicPr preferRelativeResize="0"/>
          <p:nvPr/>
        </p:nvPicPr>
        <p:blipFill rotWithShape="1">
          <a:blip r:embed="rId5">
            <a:alphaModFix/>
          </a:blip>
          <a:srcRect l="17732" r="15394"/>
          <a:stretch/>
        </p:blipFill>
        <p:spPr>
          <a:xfrm>
            <a:off x="7766686" y="1358755"/>
            <a:ext cx="2140203" cy="2133600"/>
          </a:xfrm>
          <a:prstGeom prst="rect">
            <a:avLst/>
          </a:prstGeom>
          <a:noFill/>
          <a:ln>
            <a:noFill/>
          </a:ln>
        </p:spPr>
      </p:pic>
      <p:pic>
        <p:nvPicPr>
          <p:cNvPr id="192" name="Google Shape;192;p10" descr="Image result for hygrometer"/>
          <p:cNvPicPr preferRelativeResize="0"/>
          <p:nvPr/>
        </p:nvPicPr>
        <p:blipFill rotWithShape="1">
          <a:blip r:embed="rId6">
            <a:alphaModFix/>
          </a:blip>
          <a:srcRect/>
          <a:stretch/>
        </p:blipFill>
        <p:spPr>
          <a:xfrm>
            <a:off x="10152351" y="1170132"/>
            <a:ext cx="2065193" cy="2065193"/>
          </a:xfrm>
          <a:prstGeom prst="rect">
            <a:avLst/>
          </a:prstGeom>
          <a:noFill/>
          <a:ln>
            <a:noFill/>
          </a:ln>
        </p:spPr>
      </p:pic>
      <p:pic>
        <p:nvPicPr>
          <p:cNvPr id="193" name="Google Shape;193;p10" descr="Image may contain: plant and outdoor"/>
          <p:cNvPicPr preferRelativeResize="0"/>
          <p:nvPr/>
        </p:nvPicPr>
        <p:blipFill rotWithShape="1">
          <a:blip r:embed="rId7">
            <a:alphaModFix/>
          </a:blip>
          <a:srcRect/>
          <a:stretch/>
        </p:blipFill>
        <p:spPr>
          <a:xfrm>
            <a:off x="4749056" y="3479630"/>
            <a:ext cx="2140203" cy="2853604"/>
          </a:xfrm>
          <a:prstGeom prst="rect">
            <a:avLst/>
          </a:prstGeom>
          <a:noFill/>
          <a:ln>
            <a:noFill/>
          </a:ln>
        </p:spPr>
      </p:pic>
      <p:pic>
        <p:nvPicPr>
          <p:cNvPr id="194" name="Google Shape;194;p10" descr="Image result for anemometer"/>
          <p:cNvPicPr preferRelativeResize="0"/>
          <p:nvPr/>
        </p:nvPicPr>
        <p:blipFill rotWithShape="1">
          <a:blip r:embed="rId8">
            <a:alphaModFix/>
          </a:blip>
          <a:srcRect/>
          <a:stretch/>
        </p:blipFill>
        <p:spPr>
          <a:xfrm>
            <a:off x="8770930" y="3376108"/>
            <a:ext cx="2271918" cy="1437698"/>
          </a:xfrm>
          <a:prstGeom prst="rect">
            <a:avLst/>
          </a:prstGeom>
          <a:noFill/>
          <a:ln>
            <a:noFill/>
          </a:ln>
        </p:spPr>
      </p:pic>
      <p:pic>
        <p:nvPicPr>
          <p:cNvPr id="195" name="Google Shape;195;p10" descr="Image result for barometer"/>
          <p:cNvPicPr preferRelativeResize="0"/>
          <p:nvPr/>
        </p:nvPicPr>
        <p:blipFill rotWithShape="1">
          <a:blip r:embed="rId9">
            <a:alphaModFix/>
          </a:blip>
          <a:srcRect/>
          <a:stretch/>
        </p:blipFill>
        <p:spPr>
          <a:xfrm>
            <a:off x="3044686" y="5078702"/>
            <a:ext cx="1528719" cy="1563833"/>
          </a:xfrm>
          <a:prstGeom prst="rect">
            <a:avLst/>
          </a:prstGeom>
          <a:noFill/>
          <a:ln>
            <a:noFill/>
          </a:ln>
        </p:spPr>
      </p:pic>
      <p:pic>
        <p:nvPicPr>
          <p:cNvPr id="196" name="Google Shape;196;p10" descr="Image result for goes r"/>
          <p:cNvPicPr preferRelativeResize="0"/>
          <p:nvPr/>
        </p:nvPicPr>
        <p:blipFill rotWithShape="1">
          <a:blip r:embed="rId10">
            <a:alphaModFix/>
          </a:blip>
          <a:srcRect/>
          <a:stretch/>
        </p:blipFill>
        <p:spPr>
          <a:xfrm>
            <a:off x="9240283" y="5120699"/>
            <a:ext cx="2391619" cy="1350385"/>
          </a:xfrm>
          <a:prstGeom prst="rect">
            <a:avLst/>
          </a:prstGeom>
          <a:noFill/>
          <a:ln>
            <a:noFill/>
          </a:ln>
        </p:spPr>
      </p:pic>
      <p:sp>
        <p:nvSpPr>
          <p:cNvPr id="197" name="Google Shape;197;p10"/>
          <p:cNvSpPr txBox="1"/>
          <p:nvPr/>
        </p:nvSpPr>
        <p:spPr>
          <a:xfrm>
            <a:off x="4568052" y="1250002"/>
            <a:ext cx="473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1</a:t>
            </a:r>
            <a:endParaRPr/>
          </a:p>
        </p:txBody>
      </p:sp>
      <p:sp>
        <p:nvSpPr>
          <p:cNvPr id="198" name="Google Shape;198;p10"/>
          <p:cNvSpPr txBox="1"/>
          <p:nvPr/>
        </p:nvSpPr>
        <p:spPr>
          <a:xfrm>
            <a:off x="8051078" y="2957258"/>
            <a:ext cx="473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2</a:t>
            </a:r>
            <a:endParaRPr/>
          </a:p>
        </p:txBody>
      </p:sp>
      <p:sp>
        <p:nvSpPr>
          <p:cNvPr id="199" name="Google Shape;199;p10"/>
          <p:cNvSpPr txBox="1"/>
          <p:nvPr/>
        </p:nvSpPr>
        <p:spPr>
          <a:xfrm>
            <a:off x="10771286" y="1840251"/>
            <a:ext cx="473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3</a:t>
            </a:r>
            <a:endParaRPr/>
          </a:p>
        </p:txBody>
      </p:sp>
      <p:sp>
        <p:nvSpPr>
          <p:cNvPr id="200" name="Google Shape;200;p10"/>
          <p:cNvSpPr txBox="1"/>
          <p:nvPr/>
        </p:nvSpPr>
        <p:spPr>
          <a:xfrm>
            <a:off x="8893841" y="3690484"/>
            <a:ext cx="473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4</a:t>
            </a:r>
            <a:endParaRPr/>
          </a:p>
        </p:txBody>
      </p:sp>
      <p:sp>
        <p:nvSpPr>
          <p:cNvPr id="201" name="Google Shape;201;p10"/>
          <p:cNvSpPr txBox="1"/>
          <p:nvPr/>
        </p:nvSpPr>
        <p:spPr>
          <a:xfrm>
            <a:off x="6171616" y="3545762"/>
            <a:ext cx="473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5</a:t>
            </a:r>
            <a:endParaRPr/>
          </a:p>
        </p:txBody>
      </p:sp>
      <p:sp>
        <p:nvSpPr>
          <p:cNvPr id="202" name="Google Shape;202;p10"/>
          <p:cNvSpPr txBox="1"/>
          <p:nvPr/>
        </p:nvSpPr>
        <p:spPr>
          <a:xfrm>
            <a:off x="3737031" y="6109980"/>
            <a:ext cx="473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6</a:t>
            </a:r>
            <a:endParaRPr/>
          </a:p>
        </p:txBody>
      </p:sp>
      <p:sp>
        <p:nvSpPr>
          <p:cNvPr id="203" name="Google Shape;203;p10"/>
          <p:cNvSpPr txBox="1"/>
          <p:nvPr/>
        </p:nvSpPr>
        <p:spPr>
          <a:xfrm>
            <a:off x="7089800" y="6209419"/>
            <a:ext cx="412796" cy="3816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7</a:t>
            </a:r>
            <a:endParaRPr/>
          </a:p>
        </p:txBody>
      </p:sp>
      <p:sp>
        <p:nvSpPr>
          <p:cNvPr id="204" name="Google Shape;204;p10"/>
          <p:cNvSpPr txBox="1"/>
          <p:nvPr/>
        </p:nvSpPr>
        <p:spPr>
          <a:xfrm>
            <a:off x="9820472" y="5963902"/>
            <a:ext cx="473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8</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1331</Words>
  <Application>Microsoft Office PowerPoint</Application>
  <PresentationFormat>Widescreen</PresentationFormat>
  <Paragraphs>250</Paragraphs>
  <Slides>46</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Arial</vt:lpstr>
      <vt:lpstr>Calibri</vt:lpstr>
      <vt:lpstr>Calibri Light</vt:lpstr>
      <vt:lpstr>Times New Roman</vt:lpstr>
      <vt:lpstr>Trebuchet MS</vt:lpstr>
      <vt:lpstr>Office Theme</vt:lpstr>
      <vt:lpstr>1_Office Theme</vt:lpstr>
      <vt:lpstr>Topic of the Day 1 Review</vt:lpstr>
      <vt:lpstr>General Project Feedback</vt:lpstr>
      <vt:lpstr>General Project Feedback</vt:lpstr>
      <vt:lpstr>Overall Format</vt:lpstr>
      <vt:lpstr>PowerPoint Presentation</vt:lpstr>
      <vt:lpstr>Quiz 1 Review</vt:lpstr>
      <vt:lpstr>Some Basics</vt:lpstr>
      <vt:lpstr>Some Basics</vt:lpstr>
      <vt:lpstr>Some Instruments meteorologists use</vt:lpstr>
      <vt:lpstr>Weather Maps and Station Models</vt:lpstr>
      <vt:lpstr>PowerPoint Presentation</vt:lpstr>
      <vt:lpstr>PowerPoint Presentation</vt:lpstr>
      <vt:lpstr>Pressure Maps</vt:lpstr>
      <vt:lpstr>Isotherms</vt:lpstr>
      <vt:lpstr>Temperature Fronts</vt:lpstr>
      <vt:lpstr>RADAR</vt:lpstr>
      <vt:lpstr>RADAR: Radio Detection and Ranging</vt:lpstr>
      <vt:lpstr> Doppler radar</vt:lpstr>
      <vt:lpstr>Satellites </vt:lpstr>
      <vt:lpstr>PowerPoint Presentation</vt:lpstr>
      <vt:lpstr>Water Vapor</vt:lpstr>
      <vt:lpstr>PowerPoint Presentation</vt:lpstr>
      <vt:lpstr>PowerPoint Presentation</vt:lpstr>
      <vt:lpstr>PowerPoint Presentation</vt:lpstr>
      <vt:lpstr>Permanent vs Trace (Variable) Gases</vt:lpstr>
      <vt:lpstr>Greenhouse Gases</vt:lpstr>
      <vt:lpstr>Keeling Curve</vt:lpstr>
      <vt:lpstr>Sources of CO2, Methane, NO2</vt:lpstr>
      <vt:lpstr>Ozone (O3)</vt:lpstr>
      <vt:lpstr>Aerosols</vt:lpstr>
      <vt:lpstr>Layers of the Atmosphere</vt:lpstr>
      <vt:lpstr>PowerPoint Presentation</vt:lpstr>
      <vt:lpstr>PowerPoint Presentation</vt:lpstr>
      <vt:lpstr>PowerPoint Presentation</vt:lpstr>
      <vt:lpstr>PowerPoint Presentation</vt:lpstr>
      <vt:lpstr>Energy Transfer </vt:lpstr>
      <vt:lpstr>Energy Transfer: Conduction </vt:lpstr>
      <vt:lpstr>Energy Transfer: Convection </vt:lpstr>
      <vt:lpstr>Energy Transfer: Convection </vt:lpstr>
      <vt:lpstr>Electromagnetic Spectrum</vt:lpstr>
      <vt:lpstr>Albedo</vt:lpstr>
      <vt:lpstr>PowerPoint Presentation</vt:lpstr>
      <vt:lpstr>PowerPoint Presentation</vt:lpstr>
      <vt:lpstr>Solar Zenith Angle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of the Day 1 Review</dc:title>
  <dc:creator>Joseph Knisely</dc:creator>
  <cp:lastModifiedBy>Joseph Knisely</cp:lastModifiedBy>
  <cp:revision>13</cp:revision>
  <dcterms:created xsi:type="dcterms:W3CDTF">2020-02-26T17:29:04Z</dcterms:created>
  <dcterms:modified xsi:type="dcterms:W3CDTF">2020-02-26T19:32:57Z</dcterms:modified>
</cp:coreProperties>
</file>