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5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bre Franklin" panose="00000500000000000000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1" roundtripDataSignature="AMtx7mhY0LWzvVN75pNsN7rXQabx+Zan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E91A70-B33C-48BB-A501-3337CA26DB43}">
  <a:tblStyle styleId="{5EE91A70-B33C-48BB-A501-3337CA26DB43}" styleName="Table_0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imss.ssec.wisc.edu/wxwise/class/gencirc.html" TargetMode="External"/><Relationship Id="rId3" Type="http://schemas.openxmlformats.org/officeDocument/2006/relationships/hyperlink" Target="https://www.atmos.illinois.edu/~snodgrss/Midlatitude_cyclone.html" TargetMode="External"/><Relationship Id="rId7" Type="http://schemas.openxmlformats.org/officeDocument/2006/relationships/hyperlink" Target="https://okfirst.mesonet.org/train/meteorology/Fronts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toffice.gov.uk/learning/wind/tornado/how-are-tornadoes-formed" TargetMode="External"/><Relationship Id="rId11" Type="http://schemas.openxmlformats.org/officeDocument/2006/relationships/hyperlink" Target="http://cimss.ssec.wisc.edu/wxwise/class/optics.html" TargetMode="External"/><Relationship Id="rId5" Type="http://schemas.openxmlformats.org/officeDocument/2006/relationships/hyperlink" Target="http://ww2010.atmos.uiuc.edu/(Gh)/guides/mtr/svr/type/home.rxml" TargetMode="External"/><Relationship Id="rId10" Type="http://schemas.openxmlformats.org/officeDocument/2006/relationships/hyperlink" Target="https://spaceplace.nasa.gov/hurricanes/en/" TargetMode="External"/><Relationship Id="rId4" Type="http://schemas.openxmlformats.org/officeDocument/2006/relationships/hyperlink" Target="https://www.nssl.noaa.gov/education/svrwx101/thunderstorms/" TargetMode="External"/><Relationship Id="rId9" Type="http://schemas.openxmlformats.org/officeDocument/2006/relationships/hyperlink" Target="https://www.weather.gov/jetstream/je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glossary.ametsoc.org/wiki/Fron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"/>
              <a:buNone/>
            </a:pPr>
            <a:r>
              <a:rPr lang="en-US"/>
              <a:t>Chapter 10 Review</a:t>
            </a:r>
            <a:endParaRPr dirty="0"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524000" y="300119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90" name="Google Shape;9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Cold Fronts</a:t>
            </a:r>
            <a:endParaRPr/>
          </a:p>
        </p:txBody>
      </p:sp>
      <p:sp>
        <p:nvSpPr>
          <p:cNvPr id="190" name="Google Shape;19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Temperatures are warm (relative), abrupt drop during the passage, then steadily drops after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Pressure falls steadily, reaches a minimum, then rises steadily after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Winds change from S, SW to W, NW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Heavy precip along frontal boundary</a:t>
            </a:r>
            <a:endParaRPr/>
          </a:p>
        </p:txBody>
      </p:sp>
      <p:pic>
        <p:nvPicPr>
          <p:cNvPr id="191" name="Google Shape;19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069" y="2225448"/>
            <a:ext cx="5438775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Warm Fronts</a:t>
            </a:r>
            <a:endParaRPr/>
          </a:p>
        </p:txBody>
      </p:sp>
      <p:sp>
        <p:nvSpPr>
          <p:cNvPr id="198" name="Google Shape;198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0732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Red semi-circles pointing toward cold air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Travels approx. at 10 knots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Warm air slides over cold air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Frontal zone is shallow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Upper level clouds (cirriform) gradually decreasing in altitude, becoming stratiform clouds</a:t>
            </a:r>
            <a:endParaRPr/>
          </a:p>
        </p:txBody>
      </p:sp>
      <p:pic>
        <p:nvPicPr>
          <p:cNvPr id="199" name="Google Shape;199;p12"/>
          <p:cNvPicPr preferRelativeResize="0"/>
          <p:nvPr/>
        </p:nvPicPr>
        <p:blipFill rotWithShape="1">
          <a:blip r:embed="rId3">
            <a:alphaModFix/>
          </a:blip>
          <a:srcRect l="1" r="279"/>
          <a:stretch/>
        </p:blipFill>
        <p:spPr>
          <a:xfrm>
            <a:off x="5911450" y="2305218"/>
            <a:ext cx="6280550" cy="253248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Warm Fronts</a:t>
            </a:r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0732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Temperatures keep rising, eventually level off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Pressure drops, levels off, then rises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For US: winds change from S, SE to S, SW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Light to moderate rain/snow/sleet/rain showers before passing (depending on season)</a:t>
            </a:r>
            <a:endParaRPr/>
          </a:p>
        </p:txBody>
      </p:sp>
      <p:pic>
        <p:nvPicPr>
          <p:cNvPr id="207" name="Google Shape;207;p13"/>
          <p:cNvPicPr preferRelativeResize="0"/>
          <p:nvPr/>
        </p:nvPicPr>
        <p:blipFill rotWithShape="1">
          <a:blip r:embed="rId3">
            <a:alphaModFix/>
          </a:blip>
          <a:srcRect l="1" r="279"/>
          <a:stretch/>
        </p:blipFill>
        <p:spPr>
          <a:xfrm>
            <a:off x="5911450" y="2305218"/>
            <a:ext cx="6280550" cy="253248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Stationary Fronts</a:t>
            </a:r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Semicircles, triangles in opposite directions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Barely moves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Winds blow along front in opposite directions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Eventually moves out of the way by the movement of air masses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15" name="Google Shape;21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9362" y="559597"/>
            <a:ext cx="3602476" cy="398643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17" name="Google Shape;217;p14" descr="Image result for stationary front"/>
          <p:cNvPicPr preferRelativeResize="0"/>
          <p:nvPr/>
        </p:nvPicPr>
        <p:blipFill rotWithShape="1">
          <a:blip r:embed="rId4">
            <a:alphaModFix/>
          </a:blip>
          <a:srcRect l="3538" r="2816"/>
          <a:stretch/>
        </p:blipFill>
        <p:spPr>
          <a:xfrm>
            <a:off x="7041680" y="4728599"/>
            <a:ext cx="3011804" cy="181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Occluded Fronts</a:t>
            </a:r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8293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Purple semicircles and triangles pointing in same direction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Pressure falls before passing, reaches a minimum, slowly rises after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Temperature changes depend on type of occlusion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Precip can come from nimbostratus and/or cumulonimbus</a:t>
            </a:r>
            <a:endParaRPr/>
          </a:p>
        </p:txBody>
      </p:sp>
      <p:pic>
        <p:nvPicPr>
          <p:cNvPr id="224" name="Google Shape;2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1400" y="1690688"/>
            <a:ext cx="3962400" cy="386473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Cold Occluded Fronts</a:t>
            </a:r>
            <a:endParaRPr/>
          </a:p>
        </p:txBody>
      </p:sp>
      <p:sp>
        <p:nvSpPr>
          <p:cNvPr id="231" name="Google Shape;23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8293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Cold front catches up with warm front, warm air overrides cold air near the surface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Mix of clouds similar to both cold and warm fronts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Very cold air mass is coming from the W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Rare, very few documented cases </a:t>
            </a:r>
            <a:endParaRPr dirty="0"/>
          </a:p>
        </p:txBody>
      </p:sp>
      <p:pic>
        <p:nvPicPr>
          <p:cNvPr id="232" name="Google Shape;2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7600" y="347663"/>
            <a:ext cx="3100322" cy="200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3378" y="2613025"/>
            <a:ext cx="3086100" cy="203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3378" y="4646722"/>
            <a:ext cx="3078989" cy="1905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8413" y="3429000"/>
            <a:ext cx="4182281" cy="254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7214" y="555625"/>
            <a:ext cx="4143480" cy="258369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Warm Occluded Fronts</a:t>
            </a:r>
            <a:endParaRPr/>
          </a:p>
        </p:txBody>
      </p:sp>
      <p:sp>
        <p:nvSpPr>
          <p:cNvPr id="243" name="Google Shape;24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8293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Cold front catches up with warm front, warm air overrides cold air near the surface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Mix of clouds similar to both cold and warm fronts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Cool (not the coldest) air mass is coming from the W </a:t>
            </a:r>
            <a:endParaRPr/>
          </a:p>
        </p:txBody>
      </p:sp>
      <p:sp>
        <p:nvSpPr>
          <p:cNvPr id="244" name="Google Shape;2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 dirty="0"/>
              <a:t>Midlatitude Cyclones </a:t>
            </a:r>
            <a:endParaRPr dirty="0"/>
          </a:p>
        </p:txBody>
      </p:sp>
      <p:sp>
        <p:nvSpPr>
          <p:cNvPr id="250" name="Google Shape;250;p18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87948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Area of low pressure (counter-clockwise winds in the NH, clockwise winds in the SH)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Important for global heat transport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Redistribute/reduce energy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First studied by Bjerknes (developer of cyclone model/polar front theory)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Can deepen very rapidly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If center drops 24 mb in 24 hours, it is referred as bomb/explosive cyclogenesis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Scale: 1500-5000 km, days to a week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51" name="Google Shape;25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52" name="Google Shape;252;p18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9939" y="3063565"/>
            <a:ext cx="4183931" cy="278928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8"/>
          <p:cNvSpPr txBox="1"/>
          <p:nvPr/>
        </p:nvSpPr>
        <p:spPr>
          <a:xfrm>
            <a:off x="7620245" y="5992708"/>
            <a:ext cx="35881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‘Bomb’ cyclone of January 2018</a:t>
            </a:r>
            <a:endParaRPr/>
          </a:p>
        </p:txBody>
      </p:sp>
      <p:pic>
        <p:nvPicPr>
          <p:cNvPr id="254" name="Google Shape;254;p18" descr="Image result for bomb cyclone 2018 loo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8718" y="134422"/>
            <a:ext cx="3699679" cy="27892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18"/>
          <p:cNvCxnSpPr/>
          <p:nvPr/>
        </p:nvCxnSpPr>
        <p:spPr>
          <a:xfrm>
            <a:off x="5254906" y="5393803"/>
            <a:ext cx="2253812" cy="78316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61" name="Google Shape;261;p19" descr="Image result for mid latitude cyclone stages open wave"/>
          <p:cNvPicPr preferRelativeResize="0"/>
          <p:nvPr/>
        </p:nvPicPr>
        <p:blipFill rotWithShape="1">
          <a:blip r:embed="rId3">
            <a:alphaModFix/>
          </a:blip>
          <a:srcRect t="9025"/>
          <a:stretch/>
        </p:blipFill>
        <p:spPr>
          <a:xfrm>
            <a:off x="2402535" y="775504"/>
            <a:ext cx="7386930" cy="574026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9"/>
          <p:cNvSpPr txBox="1"/>
          <p:nvPr/>
        </p:nvSpPr>
        <p:spPr>
          <a:xfrm>
            <a:off x="2646744" y="316984"/>
            <a:ext cx="68985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Bjerknes’ Polar Front Theory/Cyclone Model</a:t>
            </a:r>
            <a:endParaRPr/>
          </a:p>
        </p:txBody>
      </p:sp>
      <p:sp>
        <p:nvSpPr>
          <p:cNvPr id="263" name="Google Shape;263;p19"/>
          <p:cNvSpPr txBox="1"/>
          <p:nvPr/>
        </p:nvSpPr>
        <p:spPr>
          <a:xfrm>
            <a:off x="2646744" y="5208608"/>
            <a:ext cx="22570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Strongest point: right before it goes occluded!</a:t>
            </a:r>
            <a:endParaRPr/>
          </a:p>
        </p:txBody>
      </p:sp>
      <p:sp>
        <p:nvSpPr>
          <p:cNvPr id="264" name="Google Shape;264;p19"/>
          <p:cNvSpPr txBox="1"/>
          <p:nvPr/>
        </p:nvSpPr>
        <p:spPr>
          <a:xfrm>
            <a:off x="8054329" y="5162441"/>
            <a:ext cx="22570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Cut off low</a:t>
            </a:r>
            <a:endParaRPr/>
          </a:p>
        </p:txBody>
      </p:sp>
      <p:cxnSp>
        <p:nvCxnSpPr>
          <p:cNvPr id="265" name="Google Shape;265;p19"/>
          <p:cNvCxnSpPr/>
          <p:nvPr/>
        </p:nvCxnSpPr>
        <p:spPr>
          <a:xfrm rot="10800000">
            <a:off x="8371146" y="4533295"/>
            <a:ext cx="0" cy="62914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71" name="Google Shape;271;p20" descr="https://www.atmos.illinois.edu/~snodgrss/Midlatitude_cyclone_files/image0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994" y="912850"/>
            <a:ext cx="6313373" cy="506824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0"/>
          <p:cNvSpPr txBox="1"/>
          <p:nvPr/>
        </p:nvSpPr>
        <p:spPr>
          <a:xfrm>
            <a:off x="1528796" y="304919"/>
            <a:ext cx="37154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Cyclogenesis/Rossby Waves</a:t>
            </a:r>
            <a:endParaRPr dirty="0"/>
          </a:p>
        </p:txBody>
      </p:sp>
      <p:pic>
        <p:nvPicPr>
          <p:cNvPr id="273" name="Google Shape;273;p20" descr="Image result for upper level highs lows"/>
          <p:cNvPicPr preferRelativeResize="0"/>
          <p:nvPr/>
        </p:nvPicPr>
        <p:blipFill rotWithShape="1">
          <a:blip r:embed="rId4">
            <a:alphaModFix/>
          </a:blip>
          <a:srcRect l="50000"/>
          <a:stretch/>
        </p:blipFill>
        <p:spPr>
          <a:xfrm>
            <a:off x="7382292" y="1448025"/>
            <a:ext cx="4196876" cy="422083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0"/>
          <p:cNvSpPr txBox="1"/>
          <p:nvPr/>
        </p:nvSpPr>
        <p:spPr>
          <a:xfrm>
            <a:off x="7324411" y="228119"/>
            <a:ext cx="44275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Keep in mind: surface highs (lows) will rotate clockwise and outward (counter-clockwise and inward) due to friction!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73836-A8A1-4C79-903C-B303833209A1}"/>
              </a:ext>
            </a:extLst>
          </p:cNvPr>
          <p:cNvSpPr txBox="1"/>
          <p:nvPr/>
        </p:nvSpPr>
        <p:spPr>
          <a:xfrm>
            <a:off x="2131290" y="876902"/>
            <a:ext cx="113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Supergeostrophic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4130F-7497-40DA-8209-99E1006CA836}"/>
              </a:ext>
            </a:extLst>
          </p:cNvPr>
          <p:cNvSpPr txBox="1"/>
          <p:nvPr/>
        </p:nvSpPr>
        <p:spPr>
          <a:xfrm>
            <a:off x="3343924" y="2358670"/>
            <a:ext cx="113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Subgeostrophic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B77C51-C674-49E4-AA39-2E5A552C60AE}"/>
              </a:ext>
            </a:extLst>
          </p:cNvPr>
          <p:cNvSpPr txBox="1"/>
          <p:nvPr/>
        </p:nvSpPr>
        <p:spPr>
          <a:xfrm rot="2904529">
            <a:off x="2542443" y="1849487"/>
            <a:ext cx="1170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Air decelerates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5A1DF-A73B-4ABD-A095-60348E2D3D3F}"/>
              </a:ext>
            </a:extLst>
          </p:cNvPr>
          <p:cNvSpPr txBox="1"/>
          <p:nvPr/>
        </p:nvSpPr>
        <p:spPr>
          <a:xfrm rot="20036702">
            <a:off x="4774078" y="1686219"/>
            <a:ext cx="113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Air accelerates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Air Masses</a:t>
            </a:r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Large body of air whose temperature and humidity are the same in any horizontal direction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Takes the characteristics of the region its located 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Covers huge areas (i.e. hundreds of thousands square mi… or on the order of 10</a:t>
            </a:r>
            <a:r>
              <a:rPr lang="en-US" sz="2400" baseline="30000"/>
              <a:t>5</a:t>
            </a:r>
            <a:r>
              <a:rPr lang="en-US" sz="2400"/>
              <a:t>-10</a:t>
            </a:r>
            <a:r>
              <a:rPr lang="en-US" sz="2400" baseline="30000"/>
              <a:t>6</a:t>
            </a:r>
            <a:r>
              <a:rPr lang="en-US" sz="2400"/>
              <a:t> km</a:t>
            </a:r>
            <a:r>
              <a:rPr lang="en-US" sz="2400" baseline="30000"/>
              <a:t>2</a:t>
            </a:r>
            <a:r>
              <a:rPr lang="en-US" sz="2400"/>
              <a:t>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5" name="Google Shape;105;p3"/>
          <p:cNvSpPr txBox="1"/>
          <p:nvPr/>
        </p:nvSpPr>
        <p:spPr>
          <a:xfrm>
            <a:off x="586538" y="4217914"/>
            <a:ext cx="2915653" cy="1134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c: Continental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m: Maritime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4328358" y="3952735"/>
            <a:ext cx="2634917" cy="161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66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T: Tropical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P: polar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A: Arctic</a:t>
            </a:r>
            <a:endParaRPr/>
          </a:p>
        </p:txBody>
      </p:sp>
      <p:cxnSp>
        <p:nvCxnSpPr>
          <p:cNvPr id="107" name="Google Shape;107;p3"/>
          <p:cNvCxnSpPr/>
          <p:nvPr/>
        </p:nvCxnSpPr>
        <p:spPr>
          <a:xfrm rot="10800000" flipH="1">
            <a:off x="2867362" y="4217914"/>
            <a:ext cx="1460996" cy="711099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cxnSp>
      <p:cxnSp>
        <p:nvCxnSpPr>
          <p:cNvPr id="108" name="Google Shape;108;p3"/>
          <p:cNvCxnSpPr/>
          <p:nvPr/>
        </p:nvCxnSpPr>
        <p:spPr>
          <a:xfrm rot="10800000" flipH="1">
            <a:off x="2867362" y="4784986"/>
            <a:ext cx="1460996" cy="144028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cxnSp>
      <p:cxnSp>
        <p:nvCxnSpPr>
          <p:cNvPr id="109" name="Google Shape;109;p3"/>
          <p:cNvCxnSpPr/>
          <p:nvPr/>
        </p:nvCxnSpPr>
        <p:spPr>
          <a:xfrm rot="10800000" flipH="1">
            <a:off x="2995224" y="4217913"/>
            <a:ext cx="1333134" cy="15085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10" name="Google Shape;110;p3"/>
          <p:cNvCxnSpPr>
            <a:endCxn id="106" idx="1"/>
          </p:cNvCxnSpPr>
          <p:nvPr/>
        </p:nvCxnSpPr>
        <p:spPr>
          <a:xfrm>
            <a:off x="2995158" y="4370344"/>
            <a:ext cx="1333200" cy="392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11" name="Google Shape;111;p3"/>
          <p:cNvCxnSpPr/>
          <p:nvPr/>
        </p:nvCxnSpPr>
        <p:spPr>
          <a:xfrm>
            <a:off x="2995224" y="4368763"/>
            <a:ext cx="1333134" cy="83129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112" name="Google Shape;112;p3" descr="https://atmos.washington.edu/~hakim/101/fronts/ahrens_08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2306" y="3429000"/>
            <a:ext cx="4060817" cy="3110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Cyclogenesis</a:t>
            </a:r>
            <a:endParaRPr/>
          </a:p>
        </p:txBody>
      </p:sp>
      <p:sp>
        <p:nvSpPr>
          <p:cNvPr id="281" name="Google Shape;28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75237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Common regions for development of cyclones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East Coast Lows: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Something we’re too familiar with here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Capable of producing hurricane force winds, flooding, snow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Can last for several days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82" name="Google Shape;282;p21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2534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83" name="Google Shape;283;p21" descr="https://www.atmos.illinois.edu/~snodgrss/Midlatitude_cyclone_files/image0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1466" y="295311"/>
            <a:ext cx="3977833" cy="2680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1" descr="No automatic alt text availabl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0571" y="3022976"/>
            <a:ext cx="5639621" cy="3683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Useful Links to get you started for the final</a:t>
            </a:r>
            <a:endParaRPr/>
          </a:p>
        </p:txBody>
      </p:sp>
      <p:sp>
        <p:nvSpPr>
          <p:cNvPr id="435" name="Google Shape;435;p30"/>
          <p:cNvSpPr txBox="1">
            <a:spLocks noGrp="1"/>
          </p:cNvSpPr>
          <p:nvPr>
            <p:ph type="body" idx="1"/>
          </p:nvPr>
        </p:nvSpPr>
        <p:spPr>
          <a:xfrm>
            <a:off x="838200" y="1474839"/>
            <a:ext cx="10515600" cy="50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Midlatitude cyclones: </a:t>
            </a:r>
            <a:r>
              <a:rPr lang="en-US" sz="2590" u="sng">
                <a:solidFill>
                  <a:schemeClr val="hlink"/>
                </a:solidFill>
                <a:hlinkClick r:id="rId3"/>
              </a:rPr>
              <a:t>https://www.atmos.illinois.edu/~snodgrss/Midlatitude_cyclone.html</a:t>
            </a:r>
            <a:endParaRPr sz="259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Thunderstorm basics: </a:t>
            </a:r>
            <a:r>
              <a:rPr lang="en-US" sz="2590" u="sng">
                <a:solidFill>
                  <a:schemeClr val="hlink"/>
                </a:solidFill>
                <a:hlinkClick r:id="rId4"/>
              </a:rPr>
              <a:t>https://www.nssl.noaa.gov/education/svrwx101/thunderstorms/</a:t>
            </a:r>
            <a:r>
              <a:rPr lang="en-US" sz="2590"/>
              <a:t> </a:t>
            </a:r>
            <a:r>
              <a:rPr lang="en-US" sz="2590" u="sng">
                <a:solidFill>
                  <a:schemeClr val="hlink"/>
                </a:solidFill>
                <a:hlinkClick r:id="rId5"/>
              </a:rPr>
              <a:t>http://ww2010.atmos.uiuc.edu/(Gh)/guides/mtr/svr/type/home.rxml</a:t>
            </a:r>
            <a:endParaRPr sz="259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Tornadoes: </a:t>
            </a:r>
            <a:r>
              <a:rPr lang="en-US" sz="2590" u="sng">
                <a:solidFill>
                  <a:schemeClr val="hlink"/>
                </a:solidFill>
                <a:hlinkClick r:id="rId6"/>
              </a:rPr>
              <a:t>https://www.metoffice.gov.uk/learning/wind/tornado/how-are-tornadoes-formed</a:t>
            </a:r>
            <a:endParaRPr sz="259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Fronts: </a:t>
            </a:r>
            <a:r>
              <a:rPr lang="en-US" sz="2590" u="sng">
                <a:solidFill>
                  <a:schemeClr val="hlink"/>
                </a:solidFill>
                <a:hlinkClick r:id="rId7"/>
              </a:rPr>
              <a:t>https://okfirst.mesonet.org/train/meteorology/Fronts.html</a:t>
            </a:r>
            <a:endParaRPr sz="259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Three cell model/general circulation: </a:t>
            </a:r>
            <a:r>
              <a:rPr lang="en-US" sz="2590" u="sng">
                <a:solidFill>
                  <a:schemeClr val="hlink"/>
                </a:solidFill>
                <a:hlinkClick r:id="rId8"/>
              </a:rPr>
              <a:t>https://cimss.ssec.wisc.edu/wxwise/class/gencirc.html</a:t>
            </a:r>
            <a:endParaRPr sz="259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Jet streams: </a:t>
            </a:r>
            <a:r>
              <a:rPr lang="en-US" sz="2590" u="sng">
                <a:solidFill>
                  <a:schemeClr val="hlink"/>
                </a:solidFill>
                <a:hlinkClick r:id="rId9"/>
              </a:rPr>
              <a:t>https://www.weather.gov/jetstream/jet</a:t>
            </a:r>
            <a:endParaRPr sz="259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Hurricanes: </a:t>
            </a:r>
            <a:r>
              <a:rPr lang="en-US" sz="2590" u="sng">
                <a:solidFill>
                  <a:schemeClr val="hlink"/>
                </a:solidFill>
                <a:hlinkClick r:id="rId10"/>
              </a:rPr>
              <a:t>https://spaceplace.nasa.gov/hurricanes/en/</a:t>
            </a:r>
            <a:endParaRPr sz="259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Atmospheric optics: </a:t>
            </a:r>
            <a:r>
              <a:rPr lang="en-US" sz="2590" u="sng">
                <a:solidFill>
                  <a:schemeClr val="hlink"/>
                </a:solidFill>
                <a:hlinkClick r:id="rId11"/>
              </a:rPr>
              <a:t>http://cimss.ssec.wisc.edu/wxwise/class/optics.html</a:t>
            </a:r>
            <a:endParaRPr sz="259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sz="2590"/>
          </a:p>
        </p:txBody>
      </p:sp>
      <p:sp>
        <p:nvSpPr>
          <p:cNvPr id="436" name="Google Shape;43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Another way to think about source regions…</a:t>
            </a:r>
            <a:endParaRPr/>
          </a:p>
        </p:txBody>
      </p:sp>
      <p:graphicFrame>
        <p:nvGraphicFramePr>
          <p:cNvPr id="118" name="Google Shape;118;p4"/>
          <p:cNvGraphicFramePr/>
          <p:nvPr/>
        </p:nvGraphicFramePr>
        <p:xfrm>
          <a:off x="1156606" y="1710645"/>
          <a:ext cx="9878800" cy="4312970"/>
        </p:xfrm>
        <a:graphic>
          <a:graphicData uri="http://schemas.openxmlformats.org/drawingml/2006/table">
            <a:tbl>
              <a:tblPr firstRow="1" bandRow="1">
                <a:noFill/>
                <a:tableStyleId>{5EE91A70-B33C-48BB-A501-3337CA26DB43}</a:tableStyleId>
              </a:tblPr>
              <a:tblGrid>
                <a:gridCol w="246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Source Region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Arctic (A)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Polar (P)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Tropical (T)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Land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cA</a:t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cP</a:t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cT</a:t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Continental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Extremely cold, dry, stable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Ice and snow covered surface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Formed over Arctic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Cold, dry, stable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Formed poleward of 60° latitude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Hot, dry, stable air ALOFT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Unstable surface air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Formed between 30°N - 30°S</a:t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Water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N/A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mP</a:t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mT</a:t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Maritime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Cool, moist, unstable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Formed poleward of 60° latitude</a:t>
                      </a:r>
                      <a:endParaRPr/>
                    </a:p>
                    <a:p>
                      <a:pPr marL="2857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warm, moist, usually unstable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Formed between 30°N - 30°S</a:t>
                      </a:r>
                      <a:endParaRPr sz="180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9" name="Google Shape;119;p4"/>
          <p:cNvSpPr txBox="1"/>
          <p:nvPr/>
        </p:nvSpPr>
        <p:spPr>
          <a:xfrm>
            <a:off x="4637314" y="5666015"/>
            <a:ext cx="34453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First letter</a:t>
            </a: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: surface category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Second letter</a:t>
            </a: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: location category</a:t>
            </a:r>
            <a:endParaRPr/>
          </a:p>
        </p:txBody>
      </p:sp>
      <p:sp>
        <p:nvSpPr>
          <p:cNvPr id="120" name="Google Shape;1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cxnSp>
        <p:nvCxnSpPr>
          <p:cNvPr id="121" name="Google Shape;121;p4"/>
          <p:cNvCxnSpPr/>
          <p:nvPr/>
        </p:nvCxnSpPr>
        <p:spPr>
          <a:xfrm rot="10800000" flipH="1">
            <a:off x="3144253" y="5053263"/>
            <a:ext cx="930442" cy="96252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2" name="Google Shape;122;p4"/>
          <p:cNvSpPr txBox="1"/>
          <p:nvPr/>
        </p:nvSpPr>
        <p:spPr>
          <a:xfrm>
            <a:off x="1507958" y="5999580"/>
            <a:ext cx="1636295" cy="64633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Why do we not have mA?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>
            <a:spLocks noGrp="1"/>
          </p:cNvSpPr>
          <p:nvPr>
            <p:ph type="body" idx="1"/>
          </p:nvPr>
        </p:nvSpPr>
        <p:spPr>
          <a:xfrm>
            <a:off x="838199" y="1012371"/>
            <a:ext cx="5894843" cy="5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mP</a:t>
            </a:r>
            <a:r>
              <a:rPr lang="en-US" dirty="0"/>
              <a:t> air can bring heavy snowfall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On West Coast: orographic lifting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On East Coast: collides with </a:t>
            </a:r>
            <a:r>
              <a:rPr lang="en-US" dirty="0" err="1"/>
              <a:t>cP</a:t>
            </a:r>
            <a:r>
              <a:rPr lang="en-US" dirty="0"/>
              <a:t> air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mT</a:t>
            </a:r>
            <a:r>
              <a:rPr lang="en-US" dirty="0"/>
              <a:t> air can lead to oppressive heat wave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FL winter </a:t>
            </a:r>
            <a:r>
              <a:rPr lang="en-US" dirty="0" err="1"/>
              <a:t>precip</a:t>
            </a:r>
            <a:r>
              <a:rPr lang="en-US" dirty="0"/>
              <a:t>: </a:t>
            </a:r>
            <a:r>
              <a:rPr lang="en-US" dirty="0" err="1"/>
              <a:t>cP</a:t>
            </a:r>
            <a:r>
              <a:rPr lang="en-US" dirty="0"/>
              <a:t> air masses forcing </a:t>
            </a:r>
            <a:r>
              <a:rPr lang="en-US" dirty="0" err="1"/>
              <a:t>mT</a:t>
            </a:r>
            <a:r>
              <a:rPr lang="en-US" dirty="0"/>
              <a:t> air mass up/out of the way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 </a:t>
            </a:r>
            <a:r>
              <a:rPr lang="en-US" dirty="0" err="1"/>
              <a:t>cT</a:t>
            </a:r>
            <a:r>
              <a:rPr lang="en-US" dirty="0"/>
              <a:t> air masses can lead to dry lines when they collide with </a:t>
            </a:r>
            <a:r>
              <a:rPr lang="en-US" dirty="0" err="1"/>
              <a:t>mT</a:t>
            </a:r>
            <a:r>
              <a:rPr lang="en-US" dirty="0"/>
              <a:t> air masses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i.e. can lead to the formation of super cells!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7326" y="3213781"/>
            <a:ext cx="3133725" cy="3505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1923" y="139019"/>
            <a:ext cx="4109128" cy="29854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5">
            <a:alphaModFix/>
          </a:blip>
          <a:srcRect l="43033"/>
          <a:stretch/>
        </p:blipFill>
        <p:spPr>
          <a:xfrm>
            <a:off x="6807131" y="2771435"/>
            <a:ext cx="2269584" cy="29854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1" name="Google Shape;131;p5"/>
          <p:cNvCxnSpPr/>
          <p:nvPr/>
        </p:nvCxnSpPr>
        <p:spPr>
          <a:xfrm rot="10800000" flipH="1">
            <a:off x="8147957" y="1809296"/>
            <a:ext cx="2694214" cy="258309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32" name="Google Shape;132;p5" descr="Image result for supercell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2188" y="5743745"/>
            <a:ext cx="1299653" cy="8664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5"/>
          <p:cNvCxnSpPr/>
          <p:nvPr/>
        </p:nvCxnSpPr>
        <p:spPr>
          <a:xfrm>
            <a:off x="3412660" y="5547802"/>
            <a:ext cx="1534886" cy="39188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6" descr="Image result for dry lines thunderstor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5075" y="3030792"/>
            <a:ext cx="4250482" cy="3148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When cT and mT collide…</a:t>
            </a:r>
            <a:endParaRPr/>
          </a:p>
        </p:txBody>
      </p:sp>
      <p:sp>
        <p:nvSpPr>
          <p:cNvPr id="141" name="Google Shape;1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49041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Dry air behind the dry line lifts moist air ahead of it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Triggers thunderstorm development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Commonly found just east of Rocky Mts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Common in spring and summer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Most tornadoes due to this collision occur between March and June </a:t>
            </a:r>
            <a:endParaRPr dirty="0"/>
          </a:p>
        </p:txBody>
      </p:sp>
      <p:sp>
        <p:nvSpPr>
          <p:cNvPr id="142" name="Google Shape;14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43" name="Google Shape;143;p6" descr="Image result for dry lin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4107" y="939392"/>
            <a:ext cx="3518017" cy="2245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Lake Effect Snow</a:t>
            </a:r>
            <a:endParaRPr/>
          </a:p>
        </p:txBody>
      </p:sp>
      <p:sp>
        <p:nvSpPr>
          <p:cNvPr id="149" name="Google Shape;14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6047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Occurs when a cold, dry air mass (</a:t>
            </a:r>
            <a:r>
              <a:rPr lang="en-US" dirty="0" err="1"/>
              <a:t>cP</a:t>
            </a:r>
            <a:r>
              <a:rPr lang="en-US" dirty="0"/>
              <a:t>, or </a:t>
            </a:r>
            <a:r>
              <a:rPr lang="en-US" dirty="0" err="1"/>
              <a:t>cA</a:t>
            </a:r>
            <a:r>
              <a:rPr lang="en-US" dirty="0"/>
              <a:t>) </a:t>
            </a:r>
            <a:r>
              <a:rPr lang="en-US" dirty="0" err="1"/>
              <a:t>advects</a:t>
            </a:r>
            <a:r>
              <a:rPr lang="en-US" dirty="0"/>
              <a:t> over a warm body of water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Keep in mind that the body of water isn’t necessarily warm per se… it is just warmer than the air mass above it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Leads to fog then evaporation → results in enough moisture to create snow</a:t>
            </a:r>
            <a:endParaRPr dirty="0"/>
          </a:p>
        </p:txBody>
      </p:sp>
      <p:pic>
        <p:nvPicPr>
          <p:cNvPr id="150" name="Google Shape;150;p7" descr="Image result for lake effect sn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468" y="1044008"/>
            <a:ext cx="5078615" cy="265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 descr="Image result for lake effect snow"/>
          <p:cNvPicPr preferRelativeResize="0"/>
          <p:nvPr/>
        </p:nvPicPr>
        <p:blipFill rotWithShape="1">
          <a:blip r:embed="rId4">
            <a:alphaModFix/>
          </a:blip>
          <a:srcRect l="21075"/>
          <a:stretch/>
        </p:blipFill>
        <p:spPr>
          <a:xfrm>
            <a:off x="6048603" y="4035688"/>
            <a:ext cx="2761304" cy="24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 descr="Image result for lake effect snow radar loo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59839" y="4355201"/>
            <a:ext cx="2621000" cy="169272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59" name="Google Shape;159;p8"/>
          <p:cNvSpPr txBox="1"/>
          <p:nvPr/>
        </p:nvSpPr>
        <p:spPr>
          <a:xfrm>
            <a:off x="3191832" y="1099450"/>
            <a:ext cx="571135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DISCLAIMER</a:t>
            </a:r>
            <a:r>
              <a:rPr lang="en-US" sz="3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: ALL FRONTS ARE LOW PRESSURE!!!</a:t>
            </a:r>
            <a:endParaRPr/>
          </a:p>
        </p:txBody>
      </p:sp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 b="13202"/>
          <a:stretch/>
        </p:blipFill>
        <p:spPr>
          <a:xfrm>
            <a:off x="0" y="2686263"/>
            <a:ext cx="12095018" cy="28971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8"/>
          <p:cNvCxnSpPr/>
          <p:nvPr/>
        </p:nvCxnSpPr>
        <p:spPr>
          <a:xfrm>
            <a:off x="734291" y="4544291"/>
            <a:ext cx="946265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2" name="Google Shape;162;p8"/>
          <p:cNvCxnSpPr/>
          <p:nvPr/>
        </p:nvCxnSpPr>
        <p:spPr>
          <a:xfrm>
            <a:off x="9379527" y="4059382"/>
            <a:ext cx="256032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163;p8"/>
          <p:cNvCxnSpPr/>
          <p:nvPr/>
        </p:nvCxnSpPr>
        <p:spPr>
          <a:xfrm>
            <a:off x="720436" y="4313597"/>
            <a:ext cx="9144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" name="Google Shape;164;p8"/>
          <p:cNvSpPr txBox="1"/>
          <p:nvPr/>
        </p:nvSpPr>
        <p:spPr>
          <a:xfrm>
            <a:off x="9875520" y="5780458"/>
            <a:ext cx="20643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  <a:hlinkClick r:id="rId4"/>
              </a:rPr>
              <a:t>See AMS glossary</a:t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9" descr="Day 1 image not availab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9176" y="852487"/>
            <a:ext cx="7588023" cy="568595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Fronts</a:t>
            </a:r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body" idx="1"/>
          </p:nvPr>
        </p:nvSpPr>
        <p:spPr>
          <a:xfrm>
            <a:off x="515710" y="1825625"/>
            <a:ext cx="389300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Transition zone between two air masses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Example: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Frontal Analysis observed at Sunday, Apr. 14, 2019 at 21Z (5pm LST)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cxnSp>
        <p:nvCxnSpPr>
          <p:cNvPr id="173" name="Google Shape;173;p9"/>
          <p:cNvCxnSpPr/>
          <p:nvPr/>
        </p:nvCxnSpPr>
        <p:spPr>
          <a:xfrm rot="10800000" flipH="1">
            <a:off x="3629891" y="3657600"/>
            <a:ext cx="5791200" cy="7620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74" name="Google Shape;174;p9"/>
          <p:cNvCxnSpPr/>
          <p:nvPr/>
        </p:nvCxnSpPr>
        <p:spPr>
          <a:xfrm rot="10800000" flipH="1">
            <a:off x="3629891" y="4001294"/>
            <a:ext cx="6844145" cy="456172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75" name="Google Shape;175;p9"/>
          <p:cNvSpPr txBox="1"/>
          <p:nvPr/>
        </p:nvSpPr>
        <p:spPr>
          <a:xfrm>
            <a:off x="7665708" y="2707339"/>
            <a:ext cx="1353602" cy="92333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Continental Polar (dry, cool)</a:t>
            </a:r>
            <a:endParaRPr/>
          </a:p>
        </p:txBody>
      </p:sp>
      <p:sp>
        <p:nvSpPr>
          <p:cNvPr id="176" name="Google Shape;176;p9"/>
          <p:cNvSpPr txBox="1"/>
          <p:nvPr/>
        </p:nvSpPr>
        <p:spPr>
          <a:xfrm>
            <a:off x="10734488" y="3233801"/>
            <a:ext cx="1353602" cy="120032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Maritime Tropical (warm, moist)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"/>
              <a:buNone/>
            </a:pPr>
            <a:r>
              <a:rPr lang="en-US"/>
              <a:t>Cold Fronts</a:t>
            </a:r>
            <a:endParaRPr/>
          </a:p>
        </p:txBody>
      </p:sp>
      <p:sp>
        <p:nvSpPr>
          <p:cNvPr id="182" name="Google Shape;182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Blue triangles pointing toward warm air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Travels at approx. 25 knots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Moves much faster than warm fronts!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Forces warm air up, releasing latent heat, leading to storms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Frontal zone is steep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83" name="Google Shape;18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069" y="2225448"/>
            <a:ext cx="5438775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1102</Words>
  <Application>Microsoft Office PowerPoint</Application>
  <PresentationFormat>Widescreen</PresentationFormat>
  <Paragraphs>161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Libre Franklin</vt:lpstr>
      <vt:lpstr>Office Theme</vt:lpstr>
      <vt:lpstr>Chapter 10 Review</vt:lpstr>
      <vt:lpstr>Air Masses</vt:lpstr>
      <vt:lpstr>Another way to think about source regions…</vt:lpstr>
      <vt:lpstr>PowerPoint Presentation</vt:lpstr>
      <vt:lpstr>When cT and mT collide…</vt:lpstr>
      <vt:lpstr>Lake Effect Snow</vt:lpstr>
      <vt:lpstr>PowerPoint Presentation</vt:lpstr>
      <vt:lpstr>Fronts</vt:lpstr>
      <vt:lpstr>Cold Fronts</vt:lpstr>
      <vt:lpstr>Cold Fronts</vt:lpstr>
      <vt:lpstr>Warm Fronts</vt:lpstr>
      <vt:lpstr>Warm Fronts</vt:lpstr>
      <vt:lpstr>Stationary Fronts</vt:lpstr>
      <vt:lpstr>Occluded Fronts</vt:lpstr>
      <vt:lpstr>Cold Occluded Fronts</vt:lpstr>
      <vt:lpstr>Warm Occluded Fronts</vt:lpstr>
      <vt:lpstr>Midlatitude Cyclones </vt:lpstr>
      <vt:lpstr>PowerPoint Presentation</vt:lpstr>
      <vt:lpstr>PowerPoint Presentation</vt:lpstr>
      <vt:lpstr>Cyclogenesis</vt:lpstr>
      <vt:lpstr>Useful Links to get you started for the final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10, Quiz 2 Review</dc:title>
  <dc:creator>Lindsey Rodio</dc:creator>
  <cp:lastModifiedBy>Joseph Knisely</cp:lastModifiedBy>
  <cp:revision>14</cp:revision>
  <dcterms:created xsi:type="dcterms:W3CDTF">2018-11-12T15:15:07Z</dcterms:created>
  <dcterms:modified xsi:type="dcterms:W3CDTF">2020-08-30T19:38:25Z</dcterms:modified>
</cp:coreProperties>
</file>