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75" r:id="rId3"/>
    <p:sldId id="258" r:id="rId4"/>
    <p:sldId id="273" r:id="rId5"/>
    <p:sldId id="260" r:id="rId6"/>
    <p:sldId id="272" r:id="rId7"/>
    <p:sldId id="264" r:id="rId8"/>
    <p:sldId id="265" r:id="rId9"/>
    <p:sldId id="270" r:id="rId10"/>
    <p:sldId id="271" r:id="rId11"/>
    <p:sldId id="267" r:id="rId12"/>
    <p:sldId id="269" r:id="rId13"/>
    <p:sldId id="266" r:id="rId14"/>
    <p:sldId id="257" r:id="rId15"/>
    <p:sldId id="274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66FE"/>
    <a:srgbClr val="F4FF89"/>
    <a:srgbClr val="FFBC79"/>
    <a:srgbClr val="FF79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533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C8603-624E-4FF3-AFE5-F12E5B5B57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6C2312-1FC0-484A-8113-64EEBFA81B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EFC1FA-55EA-4B9A-A738-CA6A8D351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360BC-1845-4E74-8177-B97A739B9504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A2EC8C-F630-42D3-96F3-194D987BC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67E977-309B-40AE-9FA0-74E57826D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80441-0D9E-4DB8-9E6A-3AB1BAE81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407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4C032-3C70-4B67-AECC-BD2C9F8A9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A95957-7157-44E7-B493-F89DD1D8C9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4CD53C-F11C-4956-B0F7-951887608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360BC-1845-4E74-8177-B97A739B9504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2FE945-DAE8-4763-A044-2F39EB01A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BABA5F-5962-4188-9372-DD47EE3B5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80441-0D9E-4DB8-9E6A-3AB1BAE81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222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254C72C-758B-4AD6-9406-14BE42977F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5D1206-1A69-49D7-BC8A-B460099EAF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042A59-94D3-4572-B712-50D08ADDF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360BC-1845-4E74-8177-B97A739B9504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A3C5BF-2B7C-4481-A043-ED709FCDA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1A4135-CE45-4A5F-8194-82F03FBCF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80441-0D9E-4DB8-9E6A-3AB1BAE81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829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202E6-0AAB-43DC-9D24-E77F3B7A4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2C802E-4E82-4255-8209-B3E3BD170B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6220E3-5C79-4A18-926A-3994E72B4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360BC-1845-4E74-8177-B97A739B9504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A25A7E-F0C6-4A2E-A783-D6B7E352D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E57FCA-8F9A-4794-9232-719031958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80441-0D9E-4DB8-9E6A-3AB1BAE81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535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51D27-8FE4-41D8-BF87-1A3A11F98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63F252-E0F0-4F3D-B259-777B85602D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62176C-9A1E-4DE6-B730-29CEDE1CA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360BC-1845-4E74-8177-B97A739B9504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50CE01-C600-442C-BA8B-162D37806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AA10AF-37F0-4847-B34E-1B46BF9DF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80441-0D9E-4DB8-9E6A-3AB1BAE81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992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5548E8-F2C7-4164-A9AE-AC93D2F52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586C64-3DEB-4CD6-903B-D187BE6854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EF37E7-25B1-4DDE-B8CE-3F10718280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5965C3-1070-4D40-AF17-B0F160DAD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360BC-1845-4E74-8177-B97A739B9504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A47D5D-A5D8-4E3A-8398-E0308B279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224B85-1CD1-4932-91FC-C994102E3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80441-0D9E-4DB8-9E6A-3AB1BAE81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897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9EFEC2-51E4-4AA4-B33A-BF77C2237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CB6E3D-992E-4B02-8E8C-38BFDD46F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B5AB04-BDDD-463B-8DE9-21AF681B58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B45FA2-B709-4D09-847C-739610C551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26244C-3F2E-4F39-8217-E22E17B55A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0CA0C0-D664-4FCB-B8E4-FA848F79E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360BC-1845-4E74-8177-B97A739B9504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9792B6-B2EA-48BB-933F-D28FAD1A9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A68CAB-4654-4AFD-AC48-2F23DA386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80441-0D9E-4DB8-9E6A-3AB1BAE81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92BAE-A35B-440D-A065-86F79F2D5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5DAF46-1E2C-4FFA-AEA9-219D5ED4A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360BC-1845-4E74-8177-B97A739B9504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B3DE72-03DA-477B-808C-B4A6001D4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78FCF8-DFC1-47C5-A037-8ABDA8DC5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80441-0D9E-4DB8-9E6A-3AB1BAE81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947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F40FB5-1360-47FC-A2A4-531D7A639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360BC-1845-4E74-8177-B97A739B9504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8526CA-87EB-4365-9D56-22B6C2E4C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B7E04C-4F7E-46D5-A939-28AAA00DC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80441-0D9E-4DB8-9E6A-3AB1BAE81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474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CF8F8-CC8B-4CC7-B897-9DC4D1333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5FBAA2-4F8A-4767-BAEC-D8F39B973D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B06345-5009-498F-AEDC-93B6196F4C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F39E58-016D-4F0A-A295-24B8D99E0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360BC-1845-4E74-8177-B97A739B9504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586024-AF3E-4C45-BBA9-E0C271D20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2389B2-B467-4A06-9B40-57691659B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80441-0D9E-4DB8-9E6A-3AB1BAE81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230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C0FDC-52D0-4827-BBFD-954BF4380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26D83B-E811-437D-9358-D67F09EB65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C40F6B-E5D2-4A5B-AEED-31AC3331A1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903AFA-7C50-4F06-9221-AABC34140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360BC-1845-4E74-8177-B97A739B9504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B4B1FC-4C87-4C85-BE51-CB198C580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14DEAC-C202-4A8B-BBA0-8A5721CC1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80441-0D9E-4DB8-9E6A-3AB1BAE81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481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DC02F77-2C6E-42B8-B8EE-BD2C6F2021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38E3E5-0A0A-403B-B1FA-A4FA624406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E798A0-018E-4F0C-9EC8-4BEDCDAC04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360BC-1845-4E74-8177-B97A739B9504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948DCC-8D63-4775-9E41-F7936B359D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0592B7-10D6-4043-A607-59B59C83C9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80441-0D9E-4DB8-9E6A-3AB1BAE81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119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academiccatalog.umd.edu/undergraduate/registration-academic-requirements-regulations/academic-integrity-student-conduct-codes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owl.purdue.edu/owl/research_and_citation/mla_style/mla_formatting_and_style_guide/mla_in_text_citations_the_basics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74184-5CB2-41C9-A632-6E1629A681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8300" y="974558"/>
            <a:ext cx="8915399" cy="2262781"/>
          </a:xfrm>
        </p:spPr>
        <p:txBody>
          <a:bodyPr/>
          <a:lstStyle/>
          <a:p>
            <a:r>
              <a:rPr lang="en-US" dirty="0"/>
              <a:t>Group Project 1 Review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EECF1255-55E7-4E99-974B-A4DB7D8FD1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r>
              <a:rPr lang="en-US" dirty="0"/>
              <a:t>TA: Joey Knisely</a:t>
            </a:r>
          </a:p>
          <a:p>
            <a:r>
              <a:rPr lang="en-US" dirty="0"/>
              <a:t>www.atmos.umd.edu/~jknisely</a:t>
            </a:r>
          </a:p>
        </p:txBody>
      </p:sp>
    </p:spTree>
    <p:extLst>
      <p:ext uri="{BB962C8B-B14F-4D97-AF65-F5344CB8AC3E}">
        <p14:creationId xmlns:p14="http://schemas.microsoft.com/office/powerpoint/2010/main" val="7985136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C3AE6-7FBF-4309-B1D0-43B68C7AB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Disclaimer!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0F9C69-A130-4BEE-A8BC-CA65E02ECE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u="sng" dirty="0"/>
              <a:t>All</a:t>
            </a:r>
            <a:r>
              <a:rPr lang="en-US" sz="2400" dirty="0"/>
              <a:t> written documents will go through Turnitin</a:t>
            </a:r>
          </a:p>
          <a:p>
            <a:r>
              <a:rPr lang="en-US" sz="2400" dirty="0"/>
              <a:t>If any group scores a high percentage (i.e. a lot of plagiarism), this is grounds to report to the Honor Council</a:t>
            </a:r>
          </a:p>
          <a:p>
            <a:r>
              <a:rPr lang="en-US" sz="2400" dirty="0"/>
              <a:t>If after submission you cannot see your Turnitin report, contact me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See </a:t>
            </a:r>
            <a:r>
              <a:rPr lang="en-US" sz="2400" dirty="0">
                <a:hlinkClick r:id="rId2"/>
              </a:rPr>
              <a:t>UMD’s academic integrity codes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0456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1C4726C5-4A91-4EEE-ACC3-03D173D7364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9" t="12816" r="825" b="21486"/>
          <a:stretch/>
        </p:blipFill>
        <p:spPr>
          <a:xfrm>
            <a:off x="-491" y="3689090"/>
            <a:ext cx="7587568" cy="284822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4033B2E-D684-4594-9BCB-3C19C67075A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57" t="13333" r="825" b="8484"/>
          <a:stretch/>
        </p:blipFill>
        <p:spPr>
          <a:xfrm>
            <a:off x="0" y="31638"/>
            <a:ext cx="7587568" cy="3397362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0E391724-3F51-4E72-ADF0-1BEA6BD7B490}"/>
              </a:ext>
            </a:extLst>
          </p:cNvPr>
          <p:cNvSpPr/>
          <p:nvPr/>
        </p:nvSpPr>
        <p:spPr>
          <a:xfrm>
            <a:off x="7444035" y="1243738"/>
            <a:ext cx="1745673" cy="2731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DE34E37-1C82-4E5E-8CC7-5A13FA1669E0}"/>
              </a:ext>
            </a:extLst>
          </p:cNvPr>
          <p:cNvSpPr txBox="1"/>
          <p:nvPr/>
        </p:nvSpPr>
        <p:spPr>
          <a:xfrm>
            <a:off x="3058453" y="4218602"/>
            <a:ext cx="146967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17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sz="1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DEBATE</a:t>
            </a:r>
          </a:p>
          <a:p>
            <a:pPr algn="ctr"/>
            <a:r>
              <a:rPr lang="en-US" sz="1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6971616-B08A-448E-AB47-EFFE1C8EF8A7}"/>
              </a:ext>
            </a:extLst>
          </p:cNvPr>
          <p:cNvSpPr txBox="1"/>
          <p:nvPr/>
        </p:nvSpPr>
        <p:spPr>
          <a:xfrm>
            <a:off x="3058454" y="4856768"/>
            <a:ext cx="1469673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17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</a:t>
            </a:r>
            <a:r>
              <a:rPr lang="en-US" sz="1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DEBATE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9871885-3C1E-4230-B444-31D726BCCF44}"/>
              </a:ext>
            </a:extLst>
          </p:cNvPr>
          <p:cNvSpPr txBox="1"/>
          <p:nvPr/>
        </p:nvSpPr>
        <p:spPr>
          <a:xfrm>
            <a:off x="3058455" y="5979220"/>
            <a:ext cx="146967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17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rd</a:t>
            </a:r>
            <a:r>
              <a:rPr lang="en-US" sz="1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DEBATE</a:t>
            </a:r>
          </a:p>
          <a:p>
            <a:pPr algn="ctr"/>
            <a:r>
              <a:rPr lang="en-US" sz="1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***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6806080-94A0-4BEB-B340-AF44005A03CE}"/>
              </a:ext>
            </a:extLst>
          </p:cNvPr>
          <p:cNvSpPr txBox="1"/>
          <p:nvPr/>
        </p:nvSpPr>
        <p:spPr>
          <a:xfrm>
            <a:off x="7643585" y="4053725"/>
            <a:ext cx="480254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2713" indent="-112713"/>
            <a:r>
              <a:rPr lang="en-US" sz="2800" b="1" dirty="0"/>
              <a:t>**</a:t>
            </a:r>
            <a:r>
              <a:rPr lang="en-US" dirty="0"/>
              <a:t>ALL GROUPS MUST BE READY TO PRESENT</a:t>
            </a:r>
          </a:p>
          <a:p>
            <a:pPr marL="342900"/>
            <a:r>
              <a:rPr lang="en-US" dirty="0"/>
              <a:t>Groups will be chosen at random </a:t>
            </a:r>
          </a:p>
          <a:p>
            <a:pPr marL="342900"/>
            <a:r>
              <a:rPr lang="en-US" dirty="0"/>
              <a:t>Final Drafts must be turned in AT NOON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300741A-B936-4D37-A4E6-7E3612323BF9}"/>
              </a:ext>
            </a:extLst>
          </p:cNvPr>
          <p:cNvSpPr txBox="1"/>
          <p:nvPr/>
        </p:nvSpPr>
        <p:spPr>
          <a:xfrm>
            <a:off x="7643585" y="5842517"/>
            <a:ext cx="3824515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2713" indent="-112713"/>
            <a:r>
              <a:rPr lang="en-US" sz="2800" b="1" dirty="0"/>
              <a:t>***</a:t>
            </a:r>
            <a:r>
              <a:rPr lang="en-US" dirty="0"/>
              <a:t>Individual write ups due</a:t>
            </a:r>
          </a:p>
          <a:p>
            <a:pPr marL="336550" indent="177800"/>
            <a:r>
              <a:rPr lang="en-US" dirty="0"/>
              <a:t>Final peer evaluation due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B5991A1-F18D-4A89-A39A-9218F31C431D}"/>
              </a:ext>
            </a:extLst>
          </p:cNvPr>
          <p:cNvSpPr txBox="1"/>
          <p:nvPr/>
        </p:nvSpPr>
        <p:spPr>
          <a:xfrm>
            <a:off x="3058451" y="2305028"/>
            <a:ext cx="146967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½ mark</a:t>
            </a:r>
          </a:p>
          <a:p>
            <a:pPr algn="ctr"/>
            <a:r>
              <a:rPr lang="en-US" sz="1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13AE886-F494-48D4-AFD1-AD601139F1E2}"/>
              </a:ext>
            </a:extLst>
          </p:cNvPr>
          <p:cNvSpPr txBox="1"/>
          <p:nvPr/>
        </p:nvSpPr>
        <p:spPr>
          <a:xfrm>
            <a:off x="7770647" y="2209062"/>
            <a:ext cx="454841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2713" indent="-112713"/>
            <a:r>
              <a:rPr lang="en-US" sz="2800" b="1" dirty="0"/>
              <a:t>*</a:t>
            </a:r>
            <a:r>
              <a:rPr lang="en-US" dirty="0"/>
              <a:t>½ peer evaluation due</a:t>
            </a:r>
          </a:p>
          <a:p>
            <a:pPr marL="112713" indent="58738"/>
            <a:r>
              <a:rPr lang="en-US" dirty="0"/>
              <a:t>Rough draft due</a:t>
            </a:r>
          </a:p>
          <a:p>
            <a:pPr marL="112713" indent="-112713"/>
            <a:endParaRPr lang="en-US" dirty="0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11A516C6-C074-4B62-B24E-10E7F3270B78}"/>
              </a:ext>
            </a:extLst>
          </p:cNvPr>
          <p:cNvCxnSpPr/>
          <p:nvPr/>
        </p:nvCxnSpPr>
        <p:spPr>
          <a:xfrm flipH="1">
            <a:off x="4592992" y="6286685"/>
            <a:ext cx="3369908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DD6DD0C6-FB46-45A1-8B8B-4C4B548ED561}"/>
              </a:ext>
            </a:extLst>
          </p:cNvPr>
          <p:cNvSpPr txBox="1"/>
          <p:nvPr/>
        </p:nvSpPr>
        <p:spPr>
          <a:xfrm>
            <a:off x="3058450" y="1205505"/>
            <a:ext cx="1469673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Today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90CF681-7F66-43CB-B5BB-C64A41D792DA}"/>
              </a:ext>
            </a:extLst>
          </p:cNvPr>
          <p:cNvCxnSpPr/>
          <p:nvPr/>
        </p:nvCxnSpPr>
        <p:spPr>
          <a:xfrm flipH="1">
            <a:off x="4528123" y="4511397"/>
            <a:ext cx="3369908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185EEA9B-0913-4CA0-9E45-1721313C2049}"/>
              </a:ext>
            </a:extLst>
          </p:cNvPr>
          <p:cNvCxnSpPr/>
          <p:nvPr/>
        </p:nvCxnSpPr>
        <p:spPr>
          <a:xfrm flipH="1">
            <a:off x="4528123" y="2612804"/>
            <a:ext cx="3369908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06618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D74342A-48DD-41B3-8A80-64E50D0D4A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7233496"/>
              </p:ext>
            </p:extLst>
          </p:nvPr>
        </p:nvGraphicFramePr>
        <p:xfrm>
          <a:off x="390245" y="238950"/>
          <a:ext cx="5218818" cy="5225148"/>
        </p:xfrm>
        <a:graphic>
          <a:graphicData uri="http://schemas.openxmlformats.org/drawingml/2006/table">
            <a:tbl>
              <a:tblPr firstRow="1" firstCol="1" bandRow="1">
                <a:tableStyleId>{22838BEF-8BB2-4498-84A7-C5851F593DF1}</a:tableStyleId>
              </a:tblPr>
              <a:tblGrid>
                <a:gridCol w="2914363">
                  <a:extLst>
                    <a:ext uri="{9D8B030D-6E8A-4147-A177-3AD203B41FA5}">
                      <a16:colId xmlns:a16="http://schemas.microsoft.com/office/drawing/2014/main" val="3737910337"/>
                    </a:ext>
                  </a:extLst>
                </a:gridCol>
                <a:gridCol w="2304455">
                  <a:extLst>
                    <a:ext uri="{9D8B030D-6E8A-4147-A177-3AD203B41FA5}">
                      <a16:colId xmlns:a16="http://schemas.microsoft.com/office/drawing/2014/main" val="2399525857"/>
                    </a:ext>
                  </a:extLst>
                </a:gridCol>
              </a:tblGrid>
              <a:tr h="21819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effectLst/>
                        </a:rPr>
                        <a:t> </a:t>
                      </a:r>
                      <a:endParaRPr lang="en-US" sz="12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dirty="0">
                          <a:effectLst/>
                        </a:rPr>
                        <a:t>Possible Points</a:t>
                      </a:r>
                      <a:endParaRPr lang="en-US" sz="12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91593639"/>
                  </a:ext>
                </a:extLst>
              </a:tr>
              <a:tr h="11369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u="sng" dirty="0">
                          <a:effectLst/>
                        </a:rPr>
                        <a:t>Well organized/prepared</a:t>
                      </a:r>
                      <a:endParaRPr lang="en-US" sz="1200" b="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 b="0" dirty="0">
                          <a:effectLst/>
                        </a:rPr>
                        <a:t>Preparedness in argument/debate structure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 b="0" dirty="0">
                          <a:effectLst/>
                        </a:rPr>
                        <a:t>Preparedness in Q&amp;A session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 b="0" dirty="0">
                          <a:effectLst/>
                        </a:rPr>
                        <a:t>Persuasiveness as a group</a:t>
                      </a:r>
                      <a:endParaRPr lang="en-US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</a:rPr>
                        <a:t>10</a:t>
                      </a:r>
                      <a:endParaRPr lang="en-US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39636142"/>
                  </a:ext>
                </a:extLst>
              </a:tr>
              <a:tr h="20556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u="sng" dirty="0">
                          <a:effectLst/>
                        </a:rPr>
                        <a:t>Quality of rough draft</a:t>
                      </a:r>
                      <a:endParaRPr lang="en-US" sz="1200" b="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 b="0" dirty="0">
                          <a:effectLst/>
                        </a:rPr>
                        <a:t>Formatting (no bullet points!)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 b="0" dirty="0">
                          <a:effectLst/>
                        </a:rPr>
                        <a:t>Complete thoughts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 b="0" dirty="0">
                          <a:effectLst/>
                        </a:rPr>
                        <a:t>Organization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 b="0" dirty="0">
                          <a:effectLst/>
                        </a:rPr>
                        <a:t>Sources with annotations!!!!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 b="0" dirty="0">
                          <a:effectLst/>
                        </a:rPr>
                        <a:t>At least 2 sources per person (need to hit source minimum for rough draft)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 b="0" dirty="0">
                          <a:effectLst/>
                        </a:rPr>
                        <a:t>Turnitin report</a:t>
                      </a:r>
                      <a:endParaRPr lang="en-US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effectLst/>
                        </a:rPr>
                        <a:t>10</a:t>
                      </a:r>
                      <a:endParaRPr lang="en-US" sz="12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34735288"/>
                  </a:ext>
                </a:extLst>
              </a:tr>
              <a:tr h="15962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u="sng" dirty="0">
                          <a:effectLst/>
                        </a:rPr>
                        <a:t>Quality of final draft</a:t>
                      </a:r>
                      <a:endParaRPr lang="en-US" sz="1200" b="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 b="0" dirty="0">
                          <a:effectLst/>
                        </a:rPr>
                        <a:t>See rough draft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 b="0" u="sng" dirty="0">
                          <a:effectLst/>
                        </a:rPr>
                        <a:t>Improvement from rough draft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 b="0" dirty="0">
                          <a:effectLst/>
                        </a:rPr>
                        <a:t>In text citations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 b="0" dirty="0">
                          <a:effectLst/>
                        </a:rPr>
                        <a:t>Sources with annotations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 b="0" dirty="0">
                          <a:effectLst/>
                        </a:rPr>
                        <a:t>At least 2 sources per person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 b="0" dirty="0">
                          <a:effectLst/>
                        </a:rPr>
                        <a:t>Turnitin report</a:t>
                      </a:r>
                      <a:endParaRPr lang="en-US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effectLst/>
                        </a:rPr>
                        <a:t>10</a:t>
                      </a:r>
                      <a:endParaRPr lang="en-US" sz="12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46699185"/>
                  </a:ext>
                </a:extLst>
              </a:tr>
              <a:tr h="218199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Total Group (out of 30 points)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7190427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FAB24C95-BC1C-4A34-A332-AE7B9B0FB3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5459909"/>
              </p:ext>
            </p:extLst>
          </p:nvPr>
        </p:nvGraphicFramePr>
        <p:xfrm>
          <a:off x="5872974" y="77987"/>
          <a:ext cx="6047680" cy="6684606"/>
        </p:xfrm>
        <a:graphic>
          <a:graphicData uri="http://schemas.openxmlformats.org/drawingml/2006/table">
            <a:tbl>
              <a:tblPr firstRow="1" firstCol="1" bandRow="1">
                <a:tableStyleId>{22838BEF-8BB2-4498-84A7-C5851F593DF1}</a:tableStyleId>
              </a:tblPr>
              <a:tblGrid>
                <a:gridCol w="3247636">
                  <a:extLst>
                    <a:ext uri="{9D8B030D-6E8A-4147-A177-3AD203B41FA5}">
                      <a16:colId xmlns:a16="http://schemas.microsoft.com/office/drawing/2014/main" val="1406945678"/>
                    </a:ext>
                  </a:extLst>
                </a:gridCol>
                <a:gridCol w="2800044">
                  <a:extLst>
                    <a:ext uri="{9D8B030D-6E8A-4147-A177-3AD203B41FA5}">
                      <a16:colId xmlns:a16="http://schemas.microsoft.com/office/drawing/2014/main" val="7015487"/>
                    </a:ext>
                  </a:extLst>
                </a:gridCol>
              </a:tblGrid>
              <a:tr h="17787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effectLst/>
                        </a:rPr>
                        <a:t> </a:t>
                      </a:r>
                      <a:endParaRPr lang="en-US" sz="12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2" marR="494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Possible Points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2" marR="49442" marT="0" marB="0"/>
                </a:tc>
                <a:extLst>
                  <a:ext uri="{0D108BD9-81ED-4DB2-BD59-A6C34878D82A}">
                    <a16:rowId xmlns:a16="http://schemas.microsoft.com/office/drawing/2014/main" val="3922259768"/>
                  </a:ext>
                </a:extLst>
              </a:tr>
              <a:tr h="71531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u="sng" dirty="0">
                          <a:effectLst/>
                        </a:rPr>
                        <a:t>Participation (attendance/debate reflection/survey response)</a:t>
                      </a:r>
                      <a:endParaRPr lang="en-US" sz="1200" b="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 b="0" dirty="0">
                          <a:effectLst/>
                        </a:rPr>
                        <a:t>4 pts for each debate sheet turned in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pts for survey response</a:t>
                      </a:r>
                    </a:p>
                  </a:txBody>
                  <a:tcPr marL="49442" marR="494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effectLst/>
                        </a:rPr>
                        <a:t>10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effectLst/>
                        </a:rPr>
                        <a:t> </a:t>
                      </a:r>
                      <a:endParaRPr lang="en-US" sz="12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2" marR="49442" marT="0" marB="0" anchor="ctr"/>
                </a:tc>
                <a:extLst>
                  <a:ext uri="{0D108BD9-81ED-4DB2-BD59-A6C34878D82A}">
                    <a16:rowId xmlns:a16="http://schemas.microsoft.com/office/drawing/2014/main" val="586189852"/>
                  </a:ext>
                </a:extLst>
              </a:tr>
              <a:tr h="73563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u="sng" dirty="0">
                          <a:effectLst/>
                        </a:rPr>
                        <a:t>Individual Preparation</a:t>
                      </a:r>
                      <a:endParaRPr lang="en-US" sz="1200" b="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 b="0" dirty="0">
                          <a:effectLst/>
                        </a:rPr>
                        <a:t>Presenting material in allotted time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 b="0" dirty="0">
                          <a:effectLst/>
                        </a:rPr>
                        <a:t>No note cards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 b="0" dirty="0">
                          <a:effectLst/>
                        </a:rPr>
                        <a:t>Time: 2 min 30 sec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en-US" sz="1200" b="0" dirty="0">
                        <a:effectLst/>
                      </a:endParaRPr>
                    </a:p>
                  </a:txBody>
                  <a:tcPr marL="49442" marR="494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</a:rPr>
                        <a:t>10</a:t>
                      </a:r>
                      <a:endParaRPr lang="en-US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2" marR="49442" marT="0" marB="0" anchor="ctr"/>
                </a:tc>
                <a:extLst>
                  <a:ext uri="{0D108BD9-81ED-4DB2-BD59-A6C34878D82A}">
                    <a16:rowId xmlns:a16="http://schemas.microsoft.com/office/drawing/2014/main" val="836802784"/>
                  </a:ext>
                </a:extLst>
              </a:tr>
              <a:tr h="107750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u="sng" dirty="0">
                          <a:effectLst/>
                        </a:rPr>
                        <a:t>Quality of supporting evidence (individual)</a:t>
                      </a:r>
                      <a:endParaRPr lang="en-US" sz="1200" b="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 b="0" dirty="0">
                          <a:effectLst/>
                        </a:rPr>
                        <a:t>Individual portion of rough &amp; final draft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 b="0" dirty="0">
                          <a:effectLst/>
                        </a:rPr>
                        <a:t>Similar to grade breakdown of ind. write up</a:t>
                      </a:r>
                    </a:p>
                  </a:txBody>
                  <a:tcPr marL="49442" marR="494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</a:rPr>
                        <a:t>15</a:t>
                      </a:r>
                      <a:endParaRPr lang="en-US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2" marR="49442" marT="0" marB="0" anchor="ctr"/>
                </a:tc>
                <a:extLst>
                  <a:ext uri="{0D108BD9-81ED-4DB2-BD59-A6C34878D82A}">
                    <a16:rowId xmlns:a16="http://schemas.microsoft.com/office/drawing/2014/main" val="687807093"/>
                  </a:ext>
                </a:extLst>
              </a:tr>
              <a:tr h="71531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u="sng" dirty="0">
                          <a:effectLst/>
                        </a:rPr>
                        <a:t>Quality of supporting evidence (debate)</a:t>
                      </a:r>
                      <a:endParaRPr lang="en-US" sz="1200" b="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 b="0" dirty="0">
                          <a:effectLst/>
                        </a:rPr>
                        <a:t>In class argument, based on verbal citations</a:t>
                      </a:r>
                      <a:endParaRPr lang="en-US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2" marR="494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effectLst/>
                        </a:rPr>
                        <a:t>10</a:t>
                      </a:r>
                      <a:endParaRPr lang="en-US" sz="12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2" marR="49442" marT="0" marB="0" anchor="ctr"/>
                </a:tc>
                <a:extLst>
                  <a:ext uri="{0D108BD9-81ED-4DB2-BD59-A6C34878D82A}">
                    <a16:rowId xmlns:a16="http://schemas.microsoft.com/office/drawing/2014/main" val="4151108551"/>
                  </a:ext>
                </a:extLst>
              </a:tr>
              <a:tr h="11151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u="sng" dirty="0">
                          <a:effectLst/>
                        </a:rPr>
                        <a:t>Participation within group </a:t>
                      </a:r>
                      <a:endParaRPr lang="en-US" sz="1200" b="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 b="0" dirty="0">
                          <a:effectLst/>
                        </a:rPr>
                        <a:t>5 points for first half, 5 points for second half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 b="0" dirty="0">
                          <a:effectLst/>
                        </a:rPr>
                        <a:t>Based on submissions, peer eval results, etc. 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en-US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2" marR="494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effectLst/>
                        </a:rPr>
                        <a:t>10</a:t>
                      </a:r>
                      <a:endParaRPr lang="en-US" sz="12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2" marR="49442" marT="0" marB="0" anchor="ctr"/>
                </a:tc>
                <a:extLst>
                  <a:ext uri="{0D108BD9-81ED-4DB2-BD59-A6C34878D82A}">
                    <a16:rowId xmlns:a16="http://schemas.microsoft.com/office/drawing/2014/main" val="4055259556"/>
                  </a:ext>
                </a:extLst>
              </a:tr>
              <a:tr h="162077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u="sng" dirty="0">
                          <a:effectLst/>
                        </a:rPr>
                        <a:t>Quality of Individual write up</a:t>
                      </a:r>
                      <a:endParaRPr lang="en-US" sz="1200" b="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 b="0" dirty="0">
                          <a:effectLst/>
                        </a:rPr>
                        <a:t>Formatting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 b="0" dirty="0">
                          <a:effectLst/>
                        </a:rPr>
                        <a:t>Sources with annotations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 b="0" dirty="0">
                          <a:effectLst/>
                        </a:rPr>
                        <a:t>In text citations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 b="0" dirty="0">
                          <a:effectLst/>
                        </a:rPr>
                        <a:t>Quality of written arguments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 b="0" dirty="0">
                          <a:effectLst/>
                        </a:rPr>
                        <a:t>On time submission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 b="0" dirty="0">
                          <a:effectLst/>
                        </a:rPr>
                        <a:t>Turn it in report</a:t>
                      </a:r>
                    </a:p>
                  </a:txBody>
                  <a:tcPr marL="49442" marR="494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49442" marR="49442" marT="0" marB="0" anchor="ctr"/>
                </a:tc>
                <a:extLst>
                  <a:ext uri="{0D108BD9-81ED-4DB2-BD59-A6C34878D82A}">
                    <a16:rowId xmlns:a16="http://schemas.microsoft.com/office/drawing/2014/main" val="229808331"/>
                  </a:ext>
                </a:extLst>
              </a:tr>
              <a:tr h="177879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Total Individual (out of 70 points)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2" marR="49442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6307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0889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8F59A-3277-46EE-BDF4-97277F931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Contract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F8F329-DED6-4B7C-B7E0-051EFDD23B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Include section, group name/color, topic, and stance</a:t>
            </a:r>
          </a:p>
          <a:p>
            <a:r>
              <a:rPr lang="en-US" dirty="0"/>
              <a:t>Sign and date! Please have back to me ASAP</a:t>
            </a:r>
          </a:p>
          <a:p>
            <a:r>
              <a:rPr lang="en-US" dirty="0"/>
              <a:t>Member responsibilities: include a short list of everyone’s duties</a:t>
            </a:r>
          </a:p>
          <a:p>
            <a:pPr lvl="1"/>
            <a:r>
              <a:rPr lang="en-US" dirty="0"/>
              <a:t>This is just to get an idea and is tentative</a:t>
            </a:r>
          </a:p>
          <a:p>
            <a:r>
              <a:rPr lang="en-US" b="1" dirty="0"/>
              <a:t>You must give me access to your Google Docs to check your progress (i.e. share with jknisely@umd.edu)</a:t>
            </a:r>
          </a:p>
          <a:p>
            <a:r>
              <a:rPr lang="en-US" dirty="0"/>
              <a:t>If a team member is not present, get in contact through ELMS asap!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6749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4DE75E-0019-4C26-8058-28F1CAFE4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0659" y="365125"/>
            <a:ext cx="5926584" cy="1325563"/>
          </a:xfrm>
        </p:spPr>
        <p:txBody>
          <a:bodyPr/>
          <a:lstStyle/>
          <a:p>
            <a:r>
              <a:rPr lang="en-US" dirty="0"/>
              <a:t>Group Pairs for 104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AC726567-0EF4-4370-8C66-DC49C8703FC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4447335"/>
              </p:ext>
            </p:extLst>
          </p:nvPr>
        </p:nvGraphicFramePr>
        <p:xfrm>
          <a:off x="625643" y="1427748"/>
          <a:ext cx="10897574" cy="5005134"/>
        </p:xfrm>
        <a:graphic>
          <a:graphicData uri="http://schemas.openxmlformats.org/drawingml/2006/table">
            <a:tbl>
              <a:tblPr>
                <a:solidFill>
                  <a:srgbClr val="FF9797"/>
                </a:solidFill>
              </a:tblPr>
              <a:tblGrid>
                <a:gridCol w="1275813">
                  <a:extLst>
                    <a:ext uri="{9D8B030D-6E8A-4147-A177-3AD203B41FA5}">
                      <a16:colId xmlns:a16="http://schemas.microsoft.com/office/drawing/2014/main" val="1407111796"/>
                    </a:ext>
                  </a:extLst>
                </a:gridCol>
                <a:gridCol w="9621761">
                  <a:extLst>
                    <a:ext uri="{9D8B030D-6E8A-4147-A177-3AD203B41FA5}">
                      <a16:colId xmlns:a16="http://schemas.microsoft.com/office/drawing/2014/main" val="495360260"/>
                    </a:ext>
                  </a:extLst>
                </a:gridCol>
              </a:tblGrid>
              <a:tr h="5561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Pair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Description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2342154"/>
                  </a:ext>
                </a:extLst>
              </a:tr>
              <a:tr h="5561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Group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 should seek to relocate populations devastated by disasters/extreme weather away from disaster prone areas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269465"/>
                  </a:ext>
                </a:extLst>
              </a:tr>
              <a:tr h="5561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Group 2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 should seek to rebuild areas devastated by disasters/extreme weather, despite their tendency towards disaster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3272174"/>
                  </a:ext>
                </a:extLst>
              </a:tr>
              <a:tr h="5561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Pair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Description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6453929"/>
                  </a:ext>
                </a:extLst>
              </a:tr>
              <a:tr h="5561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Group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Government evacuations before extreme weather events should be mandatory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227333"/>
                  </a:ext>
                </a:extLst>
              </a:tr>
              <a:tr h="5561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Group 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Government evacuations before extreme weather events should NOT be mandatory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9144762"/>
                  </a:ext>
                </a:extLst>
              </a:tr>
              <a:tr h="5561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Pair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Description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130364"/>
                  </a:ext>
                </a:extLst>
              </a:tr>
              <a:tr h="5561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Group 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 should be investing more resources in renewable energy sources (e.g. wind, solar, etc.) as opposed to nuclear energy production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6120031"/>
                  </a:ext>
                </a:extLst>
              </a:tr>
              <a:tr h="5561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Group 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 should be investing more resources in nuclear energy production as opposed to renewable energy sources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82791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18788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4DE75E-0019-4C26-8058-28F1CAFE4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0659" y="365125"/>
            <a:ext cx="5331780" cy="1325563"/>
          </a:xfrm>
        </p:spPr>
        <p:txBody>
          <a:bodyPr/>
          <a:lstStyle/>
          <a:p>
            <a:r>
              <a:rPr lang="en-US" dirty="0"/>
              <a:t>Group Pairs for 202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AC726567-0EF4-4370-8C66-DC49C8703FC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1909764"/>
              </p:ext>
            </p:extLst>
          </p:nvPr>
        </p:nvGraphicFramePr>
        <p:xfrm>
          <a:off x="625643" y="1427748"/>
          <a:ext cx="10870940" cy="5005134"/>
        </p:xfrm>
        <a:graphic>
          <a:graphicData uri="http://schemas.openxmlformats.org/drawingml/2006/table">
            <a:tbl>
              <a:tblPr>
                <a:solidFill>
                  <a:srgbClr val="FF9797"/>
                </a:solidFill>
              </a:tblPr>
              <a:tblGrid>
                <a:gridCol w="1272695">
                  <a:extLst>
                    <a:ext uri="{9D8B030D-6E8A-4147-A177-3AD203B41FA5}">
                      <a16:colId xmlns:a16="http://schemas.microsoft.com/office/drawing/2014/main" val="1407111796"/>
                    </a:ext>
                  </a:extLst>
                </a:gridCol>
                <a:gridCol w="9598245">
                  <a:extLst>
                    <a:ext uri="{9D8B030D-6E8A-4147-A177-3AD203B41FA5}">
                      <a16:colId xmlns:a16="http://schemas.microsoft.com/office/drawing/2014/main" val="495360260"/>
                    </a:ext>
                  </a:extLst>
                </a:gridCol>
              </a:tblGrid>
              <a:tr h="5561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Pair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Description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2342154"/>
                  </a:ext>
                </a:extLst>
              </a:tr>
              <a:tr h="5561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Group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Government evacuations before extreme weather events should be mandatory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269465"/>
                  </a:ext>
                </a:extLst>
              </a:tr>
              <a:tr h="5561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Group 2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Government evacuations before extreme weather events should NOT be mandatory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3272174"/>
                  </a:ext>
                </a:extLst>
              </a:tr>
              <a:tr h="5561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Pair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Description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6453929"/>
                  </a:ext>
                </a:extLst>
              </a:tr>
              <a:tr h="5561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Group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Assuming geoengineering techniques (e.g. cloud seeding) can solve climate/weather problems, we should force the atmosphere to behave in a way humans prefer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227333"/>
                  </a:ext>
                </a:extLst>
              </a:tr>
              <a:tr h="5561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Group 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Assuming geoengineering techniques (e.g. cloud seeding) can solve climate/weather problems, we should NOT force the atmosphere to behave in a way humans prefer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9144762"/>
                  </a:ext>
                </a:extLst>
              </a:tr>
              <a:tr h="5561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Pair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Description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130364"/>
                  </a:ext>
                </a:extLst>
              </a:tr>
              <a:tr h="5561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Group 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 should be investing more resources in renewable energy sources (e.g. wind, solar, etc.) as opposed to nuclear energy production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6120031"/>
                  </a:ext>
                </a:extLst>
              </a:tr>
              <a:tr h="5561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Group 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 should be investing more resources in nuclear energy production as opposed to renewable energy sources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82791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8711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832CC4-2099-4BF3-B4CD-7AC0B410B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project consists of 3 main parts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3C2FCB-FD82-42F9-B375-CBE77FA8C3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Oxford-style debate between two opposing teams</a:t>
            </a:r>
          </a:p>
          <a:p>
            <a:r>
              <a:rPr lang="en-US" dirty="0"/>
              <a:t>A group paper outlining your main arguments &amp; supporting evidence</a:t>
            </a:r>
          </a:p>
          <a:p>
            <a:pPr lvl="1"/>
            <a:r>
              <a:rPr lang="en-US" dirty="0"/>
              <a:t>Rough Draft &amp; Final</a:t>
            </a:r>
          </a:p>
          <a:p>
            <a:pPr lvl="1"/>
            <a:r>
              <a:rPr lang="en-US" dirty="0"/>
              <a:t>With annotated bibliography</a:t>
            </a:r>
          </a:p>
          <a:p>
            <a:r>
              <a:rPr lang="en-US" dirty="0"/>
              <a:t>An individual write up outlining your group’s topic in your own words as well as your own individual contribution </a:t>
            </a:r>
          </a:p>
          <a:p>
            <a:r>
              <a:rPr lang="en-US" dirty="0"/>
              <a:t>(Also peer evaluations)</a:t>
            </a:r>
          </a:p>
        </p:txBody>
      </p:sp>
    </p:spTree>
    <p:extLst>
      <p:ext uri="{BB962C8B-B14F-4D97-AF65-F5344CB8AC3E}">
        <p14:creationId xmlns:p14="http://schemas.microsoft.com/office/powerpoint/2010/main" val="1035537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FD326-A508-442F-A296-CBD4F93D6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Overall Format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7FC89E-71AE-4E27-A09A-A0599DF5D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8915400" cy="4353009"/>
          </a:xfrm>
        </p:spPr>
        <p:txBody>
          <a:bodyPr numCol="2">
            <a:normAutofit/>
          </a:bodyPr>
          <a:lstStyle/>
          <a:p>
            <a:pPr marL="914400" lvl="1" indent="-457200">
              <a:buFont typeface="+mj-lt"/>
              <a:buAutoNum type="arabicPeriod"/>
            </a:pPr>
            <a:r>
              <a:rPr lang="en-US" b="1" dirty="0"/>
              <a:t>Introduction</a:t>
            </a:r>
            <a:r>
              <a:rPr lang="en-US" dirty="0"/>
              <a:t> </a:t>
            </a:r>
          </a:p>
          <a:p>
            <a:pPr lvl="2"/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Supportive Speaker</a:t>
            </a:r>
          </a:p>
          <a:p>
            <a:pPr lvl="2"/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opposing Speaker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1" dirty="0"/>
              <a:t>Sub-Topic A</a:t>
            </a:r>
          </a:p>
          <a:p>
            <a:pPr lvl="2"/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Supportive Speaker</a:t>
            </a:r>
          </a:p>
          <a:p>
            <a:pPr lvl="2"/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Opposing Speaker</a:t>
            </a:r>
          </a:p>
          <a:p>
            <a:pPr lvl="2"/>
            <a:r>
              <a:rPr lang="en-US" dirty="0"/>
              <a:t>Q&amp;A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1" dirty="0"/>
              <a:t>Sub-Topic B</a:t>
            </a:r>
          </a:p>
          <a:p>
            <a:pPr lvl="2"/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supporting Speaker</a:t>
            </a:r>
          </a:p>
          <a:p>
            <a:pPr lvl="2"/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opposing Speaker</a:t>
            </a:r>
          </a:p>
          <a:p>
            <a:pPr lvl="2"/>
            <a:r>
              <a:rPr lang="en-US" dirty="0"/>
              <a:t>Q&amp;A</a:t>
            </a:r>
          </a:p>
          <a:p>
            <a:pPr marL="914400" lvl="1" indent="-457200">
              <a:buFont typeface="+mj-lt"/>
              <a:buAutoNum type="arabicPeriod"/>
            </a:pPr>
            <a:endParaRPr lang="en-US" b="1" dirty="0"/>
          </a:p>
          <a:p>
            <a:pPr marL="914400" lvl="1" indent="-457200">
              <a:buFont typeface="+mj-lt"/>
              <a:buAutoNum type="arabicPeriod"/>
            </a:pPr>
            <a:r>
              <a:rPr lang="en-US" b="1" dirty="0"/>
              <a:t>Sub-Topic C</a:t>
            </a:r>
          </a:p>
          <a:p>
            <a:pPr lvl="2"/>
            <a:r>
              <a:rPr lang="en-US" dirty="0"/>
              <a:t>4</a:t>
            </a:r>
            <a:r>
              <a:rPr lang="en-US" baseline="30000" dirty="0"/>
              <a:t>th</a:t>
            </a:r>
            <a:r>
              <a:rPr lang="en-US" dirty="0"/>
              <a:t> supporting Speaker</a:t>
            </a:r>
          </a:p>
          <a:p>
            <a:pPr lvl="2"/>
            <a:r>
              <a:rPr lang="en-US" dirty="0"/>
              <a:t>4</a:t>
            </a:r>
            <a:r>
              <a:rPr lang="en-US" baseline="30000" dirty="0"/>
              <a:t>th</a:t>
            </a:r>
            <a:r>
              <a:rPr lang="en-US" dirty="0"/>
              <a:t> opposing Speaker</a:t>
            </a:r>
          </a:p>
          <a:p>
            <a:pPr lvl="2"/>
            <a:r>
              <a:rPr lang="en-US" dirty="0"/>
              <a:t>Q&amp;A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1" dirty="0"/>
              <a:t>Conclusion</a:t>
            </a:r>
          </a:p>
          <a:p>
            <a:pPr lvl="2"/>
            <a:r>
              <a:rPr lang="en-US" dirty="0"/>
              <a:t>5</a:t>
            </a:r>
            <a:r>
              <a:rPr lang="en-US" baseline="30000" dirty="0"/>
              <a:t>th</a:t>
            </a:r>
            <a:r>
              <a:rPr lang="en-US" dirty="0"/>
              <a:t> supporting Speaker</a:t>
            </a:r>
          </a:p>
          <a:p>
            <a:pPr lvl="2"/>
            <a:r>
              <a:rPr lang="en-US" dirty="0"/>
              <a:t>5</a:t>
            </a:r>
            <a:r>
              <a:rPr lang="en-US" baseline="30000" dirty="0"/>
              <a:t>th</a:t>
            </a:r>
            <a:r>
              <a:rPr lang="en-US" dirty="0"/>
              <a:t> opposing Speaker</a:t>
            </a:r>
          </a:p>
          <a:p>
            <a:pPr lvl="1"/>
            <a:r>
              <a:rPr lang="en-US" dirty="0"/>
              <a:t>Open discussion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228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983528-99B2-4FE3-A798-B72ECE278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Debate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AB0D03-2A12-44FF-908F-380FD46BCF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r>
              <a:rPr lang="en-US" dirty="0"/>
              <a:t>You will be given 2.5 minutes ± 15 seconds to present each subtopic. I will give warnings at 1, 2, and 2.5 minutes.</a:t>
            </a:r>
          </a:p>
          <a:p>
            <a:r>
              <a:rPr lang="en-US" dirty="0"/>
              <a:t>Teams will be judged on understanding of topic, quality of evidence, and persuasiveness.</a:t>
            </a:r>
          </a:p>
          <a:p>
            <a:r>
              <a:rPr lang="en-US" b="1" dirty="0"/>
              <a:t>YOU SHOULD MEMORIZE YOUR PART! – </a:t>
            </a:r>
            <a:r>
              <a:rPr lang="en-US" dirty="0"/>
              <a:t>Using notecards, pieces of paper, phones, etc. of any kind will be an automatic point deduction. </a:t>
            </a:r>
          </a:p>
          <a:p>
            <a:r>
              <a:rPr lang="en-US" dirty="0"/>
              <a:t>Sources must be cited during the debate. </a:t>
            </a:r>
          </a:p>
          <a:p>
            <a:r>
              <a:rPr lang="en-US" dirty="0"/>
              <a:t>Teams should be ready to ask the opposite team questions during the 3 min. Q&amp;A sessions.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471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23915-574F-4D50-993A-22CF3E340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Rough Drafts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746B36-878C-4D20-B61B-56CD53FDFB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526959"/>
            <a:ext cx="10327105" cy="5113537"/>
          </a:xfrm>
        </p:spPr>
        <p:txBody>
          <a:bodyPr>
            <a:normAutofit/>
          </a:bodyPr>
          <a:lstStyle/>
          <a:p>
            <a:r>
              <a:rPr lang="en-US" dirty="0"/>
              <a:t>Rough draft (turned into ELMS)</a:t>
            </a:r>
          </a:p>
          <a:p>
            <a:pPr lvl="1"/>
            <a:r>
              <a:rPr lang="en-US" b="1" i="1" u="sng" dirty="0"/>
              <a:t>Each group</a:t>
            </a:r>
            <a:r>
              <a:rPr lang="en-US" dirty="0"/>
              <a:t> will submit </a:t>
            </a:r>
            <a:r>
              <a:rPr lang="en-US" b="1" i="1" u="sng" dirty="0"/>
              <a:t>1</a:t>
            </a:r>
            <a:r>
              <a:rPr lang="en-US" dirty="0"/>
              <a:t> draft to receive comments/suggestions!</a:t>
            </a:r>
          </a:p>
          <a:p>
            <a:pPr lvl="1"/>
            <a:r>
              <a:rPr lang="en-US" dirty="0"/>
              <a:t>Prepared Statements</a:t>
            </a:r>
          </a:p>
          <a:p>
            <a:pPr lvl="2"/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Speaker – Intro </a:t>
            </a:r>
          </a:p>
          <a:p>
            <a:pPr lvl="2"/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Speaker – Argument 1</a:t>
            </a:r>
          </a:p>
          <a:p>
            <a:pPr lvl="2"/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Speaker – Argument 2</a:t>
            </a:r>
          </a:p>
          <a:p>
            <a:pPr lvl="2"/>
            <a:r>
              <a:rPr lang="en-US" dirty="0"/>
              <a:t>4</a:t>
            </a:r>
            <a:r>
              <a:rPr lang="en-US" baseline="30000" dirty="0"/>
              <a:t>th</a:t>
            </a:r>
            <a:r>
              <a:rPr lang="en-US" dirty="0"/>
              <a:t> Speaker – Argument 3</a:t>
            </a:r>
          </a:p>
          <a:p>
            <a:pPr lvl="2"/>
            <a:r>
              <a:rPr lang="en-US" dirty="0"/>
              <a:t>5</a:t>
            </a:r>
            <a:r>
              <a:rPr lang="en-US" baseline="30000" dirty="0"/>
              <a:t>th</a:t>
            </a:r>
            <a:r>
              <a:rPr lang="en-US" dirty="0"/>
              <a:t> Speaker – Conclusion </a:t>
            </a:r>
          </a:p>
          <a:p>
            <a:pPr lvl="1"/>
            <a:r>
              <a:rPr lang="en-US" dirty="0"/>
              <a:t>Annotated Bibliography</a:t>
            </a:r>
          </a:p>
          <a:p>
            <a:pPr lvl="2"/>
            <a:r>
              <a:rPr lang="en-US" dirty="0"/>
              <a:t>10+ citations per team</a:t>
            </a:r>
          </a:p>
          <a:p>
            <a:pPr lvl="2"/>
            <a:r>
              <a:rPr lang="en-US" dirty="0"/>
              <a:t>2+ citations per member</a:t>
            </a:r>
          </a:p>
          <a:p>
            <a:pPr lvl="2"/>
            <a:r>
              <a:rPr lang="en-US" dirty="0"/>
              <a:t>3-4 sentences per source describing what relevant material you used and how it supports your argument (should not be direct quotes!)</a:t>
            </a:r>
          </a:p>
          <a:p>
            <a:pPr lvl="2"/>
            <a:r>
              <a:rPr lang="en-US" dirty="0"/>
              <a:t>Your individual name in the annotation</a:t>
            </a:r>
          </a:p>
        </p:txBody>
      </p:sp>
    </p:spTree>
    <p:extLst>
      <p:ext uri="{BB962C8B-B14F-4D97-AF65-F5344CB8AC3E}">
        <p14:creationId xmlns:p14="http://schemas.microsoft.com/office/powerpoint/2010/main" val="595347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23915-574F-4D50-993A-22CF3E340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Drafts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746B36-878C-4D20-B61B-56CD53FDFB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526959"/>
            <a:ext cx="10327105" cy="5113537"/>
          </a:xfrm>
        </p:spPr>
        <p:txBody>
          <a:bodyPr>
            <a:normAutofit/>
          </a:bodyPr>
          <a:lstStyle/>
          <a:p>
            <a:r>
              <a:rPr lang="en-US" dirty="0"/>
              <a:t>Final draft (turned into ELMS)</a:t>
            </a:r>
          </a:p>
          <a:p>
            <a:pPr lvl="1"/>
            <a:r>
              <a:rPr lang="en-US" b="1" i="1" u="sng" dirty="0"/>
              <a:t>Each group</a:t>
            </a:r>
            <a:r>
              <a:rPr lang="en-US" dirty="0"/>
              <a:t> will submit </a:t>
            </a:r>
            <a:r>
              <a:rPr lang="en-US" b="1" i="1" u="sng" dirty="0"/>
              <a:t>1</a:t>
            </a:r>
            <a:r>
              <a:rPr lang="en-US" dirty="0"/>
              <a:t> document </a:t>
            </a:r>
            <a:r>
              <a:rPr lang="en-US" i="1" dirty="0"/>
              <a:t>by noon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Prepared Statements</a:t>
            </a:r>
          </a:p>
          <a:p>
            <a:pPr lvl="2"/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Speaker – Intro </a:t>
            </a:r>
          </a:p>
          <a:p>
            <a:pPr lvl="2"/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Speaker – Argument 1</a:t>
            </a:r>
          </a:p>
          <a:p>
            <a:pPr lvl="2"/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Speaker – Argument 2</a:t>
            </a:r>
          </a:p>
          <a:p>
            <a:pPr lvl="2"/>
            <a:r>
              <a:rPr lang="en-US" dirty="0"/>
              <a:t>4</a:t>
            </a:r>
            <a:r>
              <a:rPr lang="en-US" baseline="30000" dirty="0"/>
              <a:t>th</a:t>
            </a:r>
            <a:r>
              <a:rPr lang="en-US" dirty="0"/>
              <a:t> Speaker – Argument 3</a:t>
            </a:r>
          </a:p>
          <a:p>
            <a:pPr lvl="2"/>
            <a:r>
              <a:rPr lang="en-US" dirty="0"/>
              <a:t>5</a:t>
            </a:r>
            <a:r>
              <a:rPr lang="en-US" baseline="30000" dirty="0"/>
              <a:t>th</a:t>
            </a:r>
            <a:r>
              <a:rPr lang="en-US" dirty="0"/>
              <a:t> Speaker – Conclusion </a:t>
            </a:r>
          </a:p>
          <a:p>
            <a:pPr lvl="1"/>
            <a:r>
              <a:rPr lang="en-US" dirty="0"/>
              <a:t>Annotated Bibliography</a:t>
            </a:r>
          </a:p>
          <a:p>
            <a:pPr lvl="2"/>
            <a:r>
              <a:rPr lang="en-US" dirty="0"/>
              <a:t>10+ citations per team</a:t>
            </a:r>
          </a:p>
          <a:p>
            <a:pPr lvl="2"/>
            <a:r>
              <a:rPr lang="en-US" dirty="0"/>
              <a:t>2+ citations per member</a:t>
            </a:r>
          </a:p>
          <a:p>
            <a:pPr lvl="2"/>
            <a:r>
              <a:rPr lang="en-US" dirty="0"/>
              <a:t>3-4 sentences per source describing what relevant material you used and how it supports your argument (should not be direct quotes!)</a:t>
            </a:r>
          </a:p>
          <a:p>
            <a:pPr lvl="2"/>
            <a:r>
              <a:rPr lang="en-US" dirty="0"/>
              <a:t>Your individual name in the annotation</a:t>
            </a:r>
          </a:p>
        </p:txBody>
      </p:sp>
    </p:spTree>
    <p:extLst>
      <p:ext uri="{BB962C8B-B14F-4D97-AF65-F5344CB8AC3E}">
        <p14:creationId xmlns:p14="http://schemas.microsoft.com/office/powerpoint/2010/main" val="22100437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6653A-47CC-485F-9A1A-9850FC3A2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C2D56F-93E7-4D34-B08D-AA1557FF15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Rough draft and final draft cannot be in bulleted format</a:t>
            </a:r>
          </a:p>
          <a:p>
            <a:pPr lvl="1"/>
            <a:r>
              <a:rPr lang="en-US" dirty="0"/>
              <a:t>You must have complete thoughts/sentences </a:t>
            </a:r>
          </a:p>
          <a:p>
            <a:pPr lvl="1"/>
            <a:r>
              <a:rPr lang="en-US" dirty="0"/>
              <a:t>Example rough and final drafts will be posted to my discussion page</a:t>
            </a:r>
          </a:p>
          <a:p>
            <a:pPr lvl="1"/>
            <a:r>
              <a:rPr lang="en-US" dirty="0"/>
              <a:t>Use MLA formatting</a:t>
            </a:r>
          </a:p>
          <a:p>
            <a:r>
              <a:rPr lang="en-US" dirty="0"/>
              <a:t>Works cited must reflect everyone’s citations </a:t>
            </a:r>
          </a:p>
          <a:p>
            <a:pPr lvl="1"/>
            <a:r>
              <a:rPr lang="en-US" dirty="0"/>
              <a:t>Remember: minimum requirement is two citations per person</a:t>
            </a:r>
          </a:p>
          <a:p>
            <a:pPr lvl="1"/>
            <a:r>
              <a:rPr lang="en-US" dirty="0"/>
              <a:t>Each person must have at least one .gov, .</a:t>
            </a:r>
            <a:r>
              <a:rPr lang="en-US" dirty="0" err="1"/>
              <a:t>edu</a:t>
            </a:r>
            <a:r>
              <a:rPr lang="en-US" dirty="0"/>
              <a:t>., or scholarly article!</a:t>
            </a:r>
          </a:p>
          <a:p>
            <a:pPr lvl="1"/>
            <a:r>
              <a:rPr lang="en-US" dirty="0"/>
              <a:t>Your bibliography will be organized together in alphabetical order, however you should identify your individual sources with your name in the annotation.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6406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8D5D3E-FF4C-4E4E-95D8-4AA10CB9F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 in-text citations (MLA)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93396B-3AF0-407D-A0CB-FFFC858446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Purdue MLA citations help</a:t>
            </a:r>
            <a:endParaRPr lang="en-US" dirty="0"/>
          </a:p>
          <a:p>
            <a:r>
              <a:rPr lang="en-US" dirty="0"/>
              <a:t>Examples:</a:t>
            </a:r>
          </a:p>
          <a:p>
            <a:pPr lvl="1"/>
            <a:r>
              <a:rPr lang="en-US" sz="2800" dirty="0"/>
              <a:t>Author style:</a:t>
            </a:r>
          </a:p>
          <a:p>
            <a:pPr lvl="2"/>
            <a:r>
              <a:rPr lang="en-US" sz="2400" dirty="0"/>
              <a:t>“The bird is the word” (Griffin 26)</a:t>
            </a:r>
          </a:p>
          <a:p>
            <a:pPr lvl="2"/>
            <a:r>
              <a:rPr lang="en-US" sz="2400" dirty="0"/>
              <a:t>As stated by Griffin, “the bird is the word” (26)</a:t>
            </a:r>
          </a:p>
          <a:p>
            <a:pPr lvl="2"/>
            <a:r>
              <a:rPr lang="en-US" sz="2400" dirty="0"/>
              <a:t>It was known that everyone has heard about the bird, but they were unaware it was also the word (Griffin 26)</a:t>
            </a:r>
          </a:p>
          <a:p>
            <a:endParaRPr lang="en-US" sz="2600" dirty="0"/>
          </a:p>
          <a:p>
            <a:endParaRPr lang="en-US" sz="2600" dirty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0752240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84EA7-B1D0-4AE5-8312-CDD9FAAC9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Individual Write 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0DECF0-3B75-4CB0-BE1D-B8750FDD58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Each member </a:t>
            </a:r>
            <a:r>
              <a:rPr lang="en-US" dirty="0"/>
              <a:t>must turn in a write up describing the topic (in your own words), key discussion points, and personal contribution</a:t>
            </a:r>
          </a:p>
          <a:p>
            <a:r>
              <a:rPr lang="en-US" dirty="0"/>
              <a:t>Must have MLA in-text citations</a:t>
            </a:r>
          </a:p>
          <a:p>
            <a:r>
              <a:rPr lang="en-US" dirty="0"/>
              <a:t>All sources used MUST appear in group annotated bibliography</a:t>
            </a:r>
          </a:p>
          <a:p>
            <a:endParaRPr lang="en-US" dirty="0"/>
          </a:p>
          <a:p>
            <a:r>
              <a:rPr lang="en-US" dirty="0"/>
              <a:t>See Project 1 Survival Guide document on my website for more details…</a:t>
            </a:r>
          </a:p>
          <a:p>
            <a:r>
              <a:rPr lang="en-US" dirty="0"/>
              <a:t>This is due on the last day of debates, 3/</a:t>
            </a:r>
          </a:p>
        </p:txBody>
      </p:sp>
    </p:spTree>
    <p:extLst>
      <p:ext uri="{BB962C8B-B14F-4D97-AF65-F5344CB8AC3E}">
        <p14:creationId xmlns:p14="http://schemas.microsoft.com/office/powerpoint/2010/main" val="1458082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3895</TotalTime>
  <Words>1291</Words>
  <Application>Microsoft Office PowerPoint</Application>
  <PresentationFormat>Widescreen</PresentationFormat>
  <Paragraphs>214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Symbol</vt:lpstr>
      <vt:lpstr>Trebuchet MS</vt:lpstr>
      <vt:lpstr>Office Theme</vt:lpstr>
      <vt:lpstr>Group Project 1 Review</vt:lpstr>
      <vt:lpstr>This project consists of 3 main parts</vt:lpstr>
      <vt:lpstr>Overall Format</vt:lpstr>
      <vt:lpstr>Debate Information</vt:lpstr>
      <vt:lpstr>Rough Drafts</vt:lpstr>
      <vt:lpstr>Final Drafts</vt:lpstr>
      <vt:lpstr>Format</vt:lpstr>
      <vt:lpstr>Proper in-text citations (MLA)</vt:lpstr>
      <vt:lpstr>Individual Write Up</vt:lpstr>
      <vt:lpstr>Disclaimer!</vt:lpstr>
      <vt:lpstr>PowerPoint Presentation</vt:lpstr>
      <vt:lpstr>PowerPoint Presentation</vt:lpstr>
      <vt:lpstr>Group Contract</vt:lpstr>
      <vt:lpstr>Group Pairs for 104</vt:lpstr>
      <vt:lpstr>Group Pairs for 202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Joseph Knisely</cp:lastModifiedBy>
  <cp:revision>63</cp:revision>
  <dcterms:created xsi:type="dcterms:W3CDTF">2017-09-13T03:22:08Z</dcterms:created>
  <dcterms:modified xsi:type="dcterms:W3CDTF">2020-02-05T17:38:41Z</dcterms:modified>
</cp:coreProperties>
</file>