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2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1" roundtripDataSignature="AMtx7mjO1iH9iy9z/OaSYYzq7YCUpk99b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40"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31"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707c4c84c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707c4c84c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707c4c84c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707c4c84c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707c4c84c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707c4c84c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707c4c84c0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707c4c84c0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707c4c84c0_3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707c4c84c0_3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707c4c84c0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707c4c84c0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707c4c84c0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707c4c84c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p27: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707c4c84c0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707c4c84c0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707c4c84c0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707c4c84c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707c4c84c0_3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707c4c84c0_3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707c4c84c0_3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707c4c84c0_3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707c4c84c0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707c4c84c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707c4c84c0_3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707c4c84c0_3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707c4c84c0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707c4c84c0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6566a1970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6566a1970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6566a19700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6566a1970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6566a19700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6566a19700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6566a19700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6566a19700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1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07c4c84c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07c4c84c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6"/>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6"/>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36"/>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6"/>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6"/>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45"/>
          <p:cNvSpPr>
            <a:spLocks noGrp="1"/>
          </p:cNvSpPr>
          <p:nvPr>
            <p:ph type="pic" idx="2"/>
          </p:nvPr>
        </p:nvSpPr>
        <p:spPr>
          <a:xfrm>
            <a:off x="3887391" y="740569"/>
            <a:ext cx="4629150" cy="3655219"/>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45"/>
          <p:cNvSpPr txBox="1">
            <a:spLocks noGrp="1"/>
          </p:cNvSpPr>
          <p:nvPr>
            <p:ph type="body" idx="1"/>
          </p:nvPr>
        </p:nvSpPr>
        <p:spPr>
          <a:xfrm>
            <a:off x="629841" y="1543050"/>
            <a:ext cx="2949178" cy="28586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45"/>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45"/>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45"/>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46"/>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46"/>
          <p:cNvSpPr txBox="1">
            <a:spLocks noGrp="1"/>
          </p:cNvSpPr>
          <p:nvPr>
            <p:ph type="body" idx="1"/>
          </p:nvPr>
        </p:nvSpPr>
        <p:spPr>
          <a:xfrm rot="5400000">
            <a:off x="2940248" y="-942379"/>
            <a:ext cx="3263504"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46"/>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46"/>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46"/>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47"/>
          <p:cNvSpPr txBox="1">
            <a:spLocks noGrp="1"/>
          </p:cNvSpPr>
          <p:nvPr>
            <p:ph type="title"/>
          </p:nvPr>
        </p:nvSpPr>
        <p:spPr>
          <a:xfrm rot="5400000">
            <a:off x="5350073" y="1467446"/>
            <a:ext cx="4358879"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47"/>
          <p:cNvSpPr txBox="1">
            <a:spLocks noGrp="1"/>
          </p:cNvSpPr>
          <p:nvPr>
            <p:ph type="body" idx="1"/>
          </p:nvPr>
        </p:nvSpPr>
        <p:spPr>
          <a:xfrm rot="5400000">
            <a:off x="1349573" y="-447079"/>
            <a:ext cx="4358879"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47"/>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47"/>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47"/>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8"/>
        <p:cNvGrpSpPr/>
        <p:nvPr/>
      </p:nvGrpSpPr>
      <p:grpSpPr>
        <a:xfrm>
          <a:off x="0" y="0"/>
          <a:ext cx="0" cy="0"/>
          <a:chOff x="0" y="0"/>
          <a:chExt cx="0" cy="0"/>
        </a:xfrm>
      </p:grpSpPr>
      <p:sp>
        <p:nvSpPr>
          <p:cNvPr id="89" name="Google Shape;89;g6566a19700_0_159"/>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90" name="Google Shape;90;g6566a19700_0_159"/>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91" name="Google Shape;91;g6566a19700_0_15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2"/>
        <p:cNvGrpSpPr/>
        <p:nvPr/>
      </p:nvGrpSpPr>
      <p:grpSpPr>
        <a:xfrm>
          <a:off x="0" y="0"/>
          <a:ext cx="0" cy="0"/>
          <a:chOff x="0" y="0"/>
          <a:chExt cx="0" cy="0"/>
        </a:xfrm>
      </p:grpSpPr>
      <p:sp>
        <p:nvSpPr>
          <p:cNvPr id="93" name="Google Shape;93;g6566a19700_0_16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94" name="Google Shape;94;g6566a19700_0_16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5"/>
        <p:cNvGrpSpPr/>
        <p:nvPr/>
      </p:nvGrpSpPr>
      <p:grpSpPr>
        <a:xfrm>
          <a:off x="0" y="0"/>
          <a:ext cx="0" cy="0"/>
          <a:chOff x="0" y="0"/>
          <a:chExt cx="0" cy="0"/>
        </a:xfrm>
      </p:grpSpPr>
      <p:sp>
        <p:nvSpPr>
          <p:cNvPr id="96" name="Google Shape;96;g6566a19700_0_1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7" name="Google Shape;97;g6566a19700_0_16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98" name="Google Shape;98;g6566a19700_0_16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9"/>
        <p:cNvGrpSpPr/>
        <p:nvPr/>
      </p:nvGrpSpPr>
      <p:grpSpPr>
        <a:xfrm>
          <a:off x="0" y="0"/>
          <a:ext cx="0" cy="0"/>
          <a:chOff x="0" y="0"/>
          <a:chExt cx="0" cy="0"/>
        </a:xfrm>
      </p:grpSpPr>
      <p:sp>
        <p:nvSpPr>
          <p:cNvPr id="100" name="Google Shape;100;g6566a19700_0_1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1" name="Google Shape;101;g6566a19700_0_170"/>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02" name="Google Shape;102;g6566a19700_0_170"/>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03" name="Google Shape;103;g6566a19700_0_17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4"/>
        <p:cNvGrpSpPr/>
        <p:nvPr/>
      </p:nvGrpSpPr>
      <p:grpSpPr>
        <a:xfrm>
          <a:off x="0" y="0"/>
          <a:ext cx="0" cy="0"/>
          <a:chOff x="0" y="0"/>
          <a:chExt cx="0" cy="0"/>
        </a:xfrm>
      </p:grpSpPr>
      <p:sp>
        <p:nvSpPr>
          <p:cNvPr id="105" name="Google Shape;105;g6566a19700_0_17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6" name="Google Shape;106;g6566a19700_0_17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7"/>
        <p:cNvGrpSpPr/>
        <p:nvPr/>
      </p:nvGrpSpPr>
      <p:grpSpPr>
        <a:xfrm>
          <a:off x="0" y="0"/>
          <a:ext cx="0" cy="0"/>
          <a:chOff x="0" y="0"/>
          <a:chExt cx="0" cy="0"/>
        </a:xfrm>
      </p:grpSpPr>
      <p:sp>
        <p:nvSpPr>
          <p:cNvPr id="108" name="Google Shape;108;g6566a19700_0_178"/>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9" name="Google Shape;109;g6566a19700_0_178"/>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10" name="Google Shape;110;g6566a19700_0_17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11"/>
        <p:cNvGrpSpPr/>
        <p:nvPr/>
      </p:nvGrpSpPr>
      <p:grpSpPr>
        <a:xfrm>
          <a:off x="0" y="0"/>
          <a:ext cx="0" cy="0"/>
          <a:chOff x="0" y="0"/>
          <a:chExt cx="0" cy="0"/>
        </a:xfrm>
      </p:grpSpPr>
      <p:sp>
        <p:nvSpPr>
          <p:cNvPr id="112" name="Google Shape;112;g6566a19700_0_18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13" name="Google Shape;113;g6566a19700_0_18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7"/>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7"/>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37"/>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7"/>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7"/>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14"/>
        <p:cNvGrpSpPr/>
        <p:nvPr/>
      </p:nvGrpSpPr>
      <p:grpSpPr>
        <a:xfrm>
          <a:off x="0" y="0"/>
          <a:ext cx="0" cy="0"/>
          <a:chOff x="0" y="0"/>
          <a:chExt cx="0" cy="0"/>
        </a:xfrm>
      </p:grpSpPr>
      <p:sp>
        <p:nvSpPr>
          <p:cNvPr id="115" name="Google Shape;115;g6566a19700_0_185"/>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g6566a19700_0_185"/>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17" name="Google Shape;117;g6566a19700_0_185"/>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8" name="Google Shape;118;g6566a19700_0_185"/>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19" name="Google Shape;119;g6566a19700_0_18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20"/>
        <p:cNvGrpSpPr/>
        <p:nvPr/>
      </p:nvGrpSpPr>
      <p:grpSpPr>
        <a:xfrm>
          <a:off x="0" y="0"/>
          <a:ext cx="0" cy="0"/>
          <a:chOff x="0" y="0"/>
          <a:chExt cx="0" cy="0"/>
        </a:xfrm>
      </p:grpSpPr>
      <p:sp>
        <p:nvSpPr>
          <p:cNvPr id="121" name="Google Shape;121;g6566a19700_0_191"/>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122" name="Google Shape;122;g6566a19700_0_19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23"/>
        <p:cNvGrpSpPr/>
        <p:nvPr/>
      </p:nvGrpSpPr>
      <p:grpSpPr>
        <a:xfrm>
          <a:off x="0" y="0"/>
          <a:ext cx="0" cy="0"/>
          <a:chOff x="0" y="0"/>
          <a:chExt cx="0" cy="0"/>
        </a:xfrm>
      </p:grpSpPr>
      <p:sp>
        <p:nvSpPr>
          <p:cNvPr id="124" name="Google Shape;124;g6566a19700_0_19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25" name="Google Shape;125;g6566a19700_0_19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26" name="Google Shape;126;g6566a19700_0_19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g6566a19700_0_19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3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90000"/>
              </a:lnSpc>
              <a:spcBef>
                <a:spcPts val="0"/>
              </a:spcBef>
              <a:spcAft>
                <a:spcPts val="0"/>
              </a:spcAft>
              <a:buClr>
                <a:schemeClr val="dk1"/>
              </a:buClr>
              <a:buSzPts val="2800"/>
              <a:buFont typeface="Calibri"/>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3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90000"/>
              </a:lnSpc>
              <a:spcBef>
                <a:spcPts val="0"/>
              </a:spcBef>
              <a:spcAft>
                <a:spcPts val="0"/>
              </a:spcAft>
              <a:buClr>
                <a:schemeClr val="dk1"/>
              </a:buClr>
              <a:buSzPts val="1800"/>
              <a:buChar char="●"/>
              <a:defRPr/>
            </a:lvl1pPr>
            <a:lvl2pPr marL="914400" lvl="1" indent="-317500" algn="l">
              <a:lnSpc>
                <a:spcPct val="90000"/>
              </a:lnSpc>
              <a:spcBef>
                <a:spcPts val="1600"/>
              </a:spcBef>
              <a:spcAft>
                <a:spcPts val="0"/>
              </a:spcAft>
              <a:buClr>
                <a:schemeClr val="dk1"/>
              </a:buClr>
              <a:buSzPts val="1400"/>
              <a:buChar char="○"/>
              <a:defRPr/>
            </a:lvl2pPr>
            <a:lvl3pPr marL="1371600" lvl="2" indent="-317500" algn="l">
              <a:lnSpc>
                <a:spcPct val="90000"/>
              </a:lnSpc>
              <a:spcBef>
                <a:spcPts val="1600"/>
              </a:spcBef>
              <a:spcAft>
                <a:spcPts val="0"/>
              </a:spcAft>
              <a:buClr>
                <a:schemeClr val="dk1"/>
              </a:buClr>
              <a:buSzPts val="1400"/>
              <a:buChar char="■"/>
              <a:defRPr/>
            </a:lvl3pPr>
            <a:lvl4pPr marL="1828800" lvl="3" indent="-317500" algn="l">
              <a:lnSpc>
                <a:spcPct val="90000"/>
              </a:lnSpc>
              <a:spcBef>
                <a:spcPts val="1600"/>
              </a:spcBef>
              <a:spcAft>
                <a:spcPts val="0"/>
              </a:spcAft>
              <a:buClr>
                <a:schemeClr val="dk1"/>
              </a:buClr>
              <a:buSzPts val="1400"/>
              <a:buChar char="●"/>
              <a:defRPr/>
            </a:lvl4pPr>
            <a:lvl5pPr marL="2286000" lvl="4" indent="-317500" algn="l">
              <a:lnSpc>
                <a:spcPct val="90000"/>
              </a:lnSpc>
              <a:spcBef>
                <a:spcPts val="1600"/>
              </a:spcBef>
              <a:spcAft>
                <a:spcPts val="0"/>
              </a:spcAft>
              <a:buClr>
                <a:schemeClr val="dk1"/>
              </a:buClr>
              <a:buSzPts val="1400"/>
              <a:buChar char="○"/>
              <a:defRPr/>
            </a:lvl5pPr>
            <a:lvl6pPr marL="2743200" lvl="5" indent="-317500" algn="l">
              <a:lnSpc>
                <a:spcPct val="90000"/>
              </a:lnSpc>
              <a:spcBef>
                <a:spcPts val="1600"/>
              </a:spcBef>
              <a:spcAft>
                <a:spcPts val="0"/>
              </a:spcAft>
              <a:buClr>
                <a:schemeClr val="dk1"/>
              </a:buClr>
              <a:buSzPts val="1400"/>
              <a:buChar char="■"/>
              <a:defRPr/>
            </a:lvl6pPr>
            <a:lvl7pPr marL="3200400" lvl="6" indent="-317500" algn="l">
              <a:lnSpc>
                <a:spcPct val="90000"/>
              </a:lnSpc>
              <a:spcBef>
                <a:spcPts val="1600"/>
              </a:spcBef>
              <a:spcAft>
                <a:spcPts val="0"/>
              </a:spcAft>
              <a:buClr>
                <a:schemeClr val="dk1"/>
              </a:buClr>
              <a:buSzPts val="1400"/>
              <a:buChar char="●"/>
              <a:defRPr/>
            </a:lvl7pPr>
            <a:lvl8pPr marL="3657600" lvl="7" indent="-317500" algn="l">
              <a:lnSpc>
                <a:spcPct val="90000"/>
              </a:lnSpc>
              <a:spcBef>
                <a:spcPts val="1600"/>
              </a:spcBef>
              <a:spcAft>
                <a:spcPts val="0"/>
              </a:spcAft>
              <a:buClr>
                <a:schemeClr val="dk1"/>
              </a:buClr>
              <a:buSzPts val="1400"/>
              <a:buChar char="○"/>
              <a:defRPr/>
            </a:lvl8pPr>
            <a:lvl9pPr marL="4114800" lvl="8" indent="-317500" algn="l">
              <a:lnSpc>
                <a:spcPct val="90000"/>
              </a:lnSpc>
              <a:spcBef>
                <a:spcPts val="1600"/>
              </a:spcBef>
              <a:spcAft>
                <a:spcPts val="1600"/>
              </a:spcAft>
              <a:buClr>
                <a:schemeClr val="dk1"/>
              </a:buClr>
              <a:buSzPts val="1400"/>
              <a:buChar char="■"/>
              <a:defRPr/>
            </a:lvl9pPr>
          </a:lstStyle>
          <a:p>
            <a:endParaRPr/>
          </a:p>
        </p:txBody>
      </p:sp>
      <p:sp>
        <p:nvSpPr>
          <p:cNvPr id="26" name="Google Shape;26;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39"/>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9"/>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9"/>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40"/>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40"/>
          <p:cNvSpPr txBox="1">
            <a:spLocks noGrp="1"/>
          </p:cNvSpPr>
          <p:nvPr>
            <p:ph type="body" idx="1"/>
          </p:nvPr>
        </p:nvSpPr>
        <p:spPr>
          <a:xfrm>
            <a:off x="628650" y="1369219"/>
            <a:ext cx="38862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4" name="Google Shape;34;p40"/>
          <p:cNvSpPr txBox="1">
            <a:spLocks noGrp="1"/>
          </p:cNvSpPr>
          <p:nvPr>
            <p:ph type="body" idx="2"/>
          </p:nvPr>
        </p:nvSpPr>
        <p:spPr>
          <a:xfrm>
            <a:off x="4629150" y="1369219"/>
            <a:ext cx="38862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5" name="Google Shape;35;p40"/>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0"/>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0"/>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41"/>
          <p:cNvSpPr txBox="1">
            <a:spLocks noGrp="1"/>
          </p:cNvSpPr>
          <p:nvPr>
            <p:ph type="title"/>
          </p:nvPr>
        </p:nvSpPr>
        <p:spPr>
          <a:xfrm>
            <a:off x="623888" y="1282304"/>
            <a:ext cx="7886700" cy="213955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41"/>
          <p:cNvSpPr txBox="1">
            <a:spLocks noGrp="1"/>
          </p:cNvSpPr>
          <p:nvPr>
            <p:ph type="body" idx="1"/>
          </p:nvPr>
        </p:nvSpPr>
        <p:spPr>
          <a:xfrm>
            <a:off x="623888" y="3442098"/>
            <a:ext cx="7886700" cy="112514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41" name="Google Shape;41;p4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4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4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42"/>
          <p:cNvSpPr txBox="1">
            <a:spLocks noGrp="1"/>
          </p:cNvSpPr>
          <p:nvPr>
            <p:ph type="title"/>
          </p:nvPr>
        </p:nvSpPr>
        <p:spPr>
          <a:xfrm>
            <a:off x="629841"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42"/>
          <p:cNvSpPr txBox="1">
            <a:spLocks noGrp="1"/>
          </p:cNvSpPr>
          <p:nvPr>
            <p:ph type="body" idx="1"/>
          </p:nvPr>
        </p:nvSpPr>
        <p:spPr>
          <a:xfrm>
            <a:off x="629842" y="1260872"/>
            <a:ext cx="3868340" cy="61793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7" name="Google Shape;47;p42"/>
          <p:cNvSpPr txBox="1">
            <a:spLocks noGrp="1"/>
          </p:cNvSpPr>
          <p:nvPr>
            <p:ph type="body" idx="2"/>
          </p:nvPr>
        </p:nvSpPr>
        <p:spPr>
          <a:xfrm>
            <a:off x="629842" y="1878806"/>
            <a:ext cx="3868340" cy="27634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8" name="Google Shape;48;p42"/>
          <p:cNvSpPr txBox="1">
            <a:spLocks noGrp="1"/>
          </p:cNvSpPr>
          <p:nvPr>
            <p:ph type="body" idx="3"/>
          </p:nvPr>
        </p:nvSpPr>
        <p:spPr>
          <a:xfrm>
            <a:off x="4629150" y="1260872"/>
            <a:ext cx="3887391" cy="61793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9" name="Google Shape;49;p42"/>
          <p:cNvSpPr txBox="1">
            <a:spLocks noGrp="1"/>
          </p:cNvSpPr>
          <p:nvPr>
            <p:ph type="body" idx="4"/>
          </p:nvPr>
        </p:nvSpPr>
        <p:spPr>
          <a:xfrm>
            <a:off x="4629150" y="1878806"/>
            <a:ext cx="3887391" cy="27634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0" name="Google Shape;50;p4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4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43"/>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43"/>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43"/>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43"/>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44"/>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44"/>
          <p:cNvSpPr txBox="1">
            <a:spLocks noGrp="1"/>
          </p:cNvSpPr>
          <p:nvPr>
            <p:ph type="body" idx="1"/>
          </p:nvPr>
        </p:nvSpPr>
        <p:spPr>
          <a:xfrm>
            <a:off x="3887391" y="740569"/>
            <a:ext cx="4629150" cy="365521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44"/>
          <p:cNvSpPr txBox="1">
            <a:spLocks noGrp="1"/>
          </p:cNvSpPr>
          <p:nvPr>
            <p:ph type="body" idx="2"/>
          </p:nvPr>
        </p:nvSpPr>
        <p:spPr>
          <a:xfrm>
            <a:off x="629841" y="1543050"/>
            <a:ext cx="2949178" cy="28586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44"/>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44"/>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4"/>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5"/>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5"/>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35"/>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5"/>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5"/>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84"/>
        <p:cNvGrpSpPr/>
        <p:nvPr/>
      </p:nvGrpSpPr>
      <p:grpSpPr>
        <a:xfrm>
          <a:off x="0" y="0"/>
          <a:ext cx="0" cy="0"/>
          <a:chOff x="0" y="0"/>
          <a:chExt cx="0" cy="0"/>
        </a:xfrm>
      </p:grpSpPr>
      <p:sp>
        <p:nvSpPr>
          <p:cNvPr id="85" name="Google Shape;85;g6566a19700_0_15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86" name="Google Shape;86;g6566a19700_0_15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7" name="Google Shape;87;g6566a19700_0_15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500"/>
              <a:buFont typeface="Calibri"/>
              <a:buNone/>
            </a:pPr>
            <a:r>
              <a:rPr lang="en-US" dirty="0"/>
              <a:t>Fall 2019 </a:t>
            </a:r>
            <a:r>
              <a:rPr lang="en" dirty="0"/>
              <a:t>Midterm </a:t>
            </a:r>
            <a:r>
              <a:rPr lang="en-US" dirty="0"/>
              <a:t>Answers</a:t>
            </a:r>
            <a:endParaRPr dirty="0"/>
          </a:p>
        </p:txBody>
      </p:sp>
      <p:sp>
        <p:nvSpPr>
          <p:cNvPr id="135" name="Google Shape;135;p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a:t>1</a:t>
            </a:fld>
            <a:endParaRPr/>
          </a:p>
        </p:txBody>
      </p:sp>
      <p:sp>
        <p:nvSpPr>
          <p:cNvPr id="3" name="Subtitle 2">
            <a:extLst>
              <a:ext uri="{FF2B5EF4-FFF2-40B4-BE49-F238E27FC236}">
                <a16:creationId xmlns:a16="http://schemas.microsoft.com/office/drawing/2014/main" id="{3F55CAB3-F47E-4026-BD75-E2FFA96F555E}"/>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707c4c84c0_0_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(Thermodynamics) 		B</a:t>
            </a:r>
            <a:endParaRPr dirty="0"/>
          </a:p>
        </p:txBody>
      </p:sp>
      <p:sp>
        <p:nvSpPr>
          <p:cNvPr id="198" name="Google Shape;198;g707c4c84c0_0_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Question:</a:t>
            </a:r>
            <a:r>
              <a:rPr lang="en">
                <a:solidFill>
                  <a:srgbClr val="000000"/>
                </a:solidFill>
              </a:rPr>
              <a:t> As both parcels rise, parcel B forms a cloud. Later, one of the air parcels stops rising. Which parcel stops rising and why? Why didn’t the other one?</a:t>
            </a:r>
            <a:endParaRPr>
              <a:solidFill>
                <a:srgbClr val="000000"/>
              </a:solidFill>
            </a:endParaRPr>
          </a:p>
          <a:p>
            <a:pPr marL="0" lvl="0" indent="0" algn="l" rtl="0">
              <a:lnSpc>
                <a:spcPct val="100000"/>
              </a:lnSpc>
              <a:spcBef>
                <a:spcPts val="1600"/>
              </a:spcBef>
              <a:spcAft>
                <a:spcPts val="0"/>
              </a:spcAft>
              <a:buNone/>
            </a:pPr>
            <a:r>
              <a:rPr lang="en" b="1">
                <a:solidFill>
                  <a:srgbClr val="000000"/>
                </a:solidFill>
              </a:rPr>
              <a:t>Answer:</a:t>
            </a:r>
            <a:r>
              <a:rPr lang="en">
                <a:solidFill>
                  <a:srgbClr val="000000"/>
                </a:solidFill>
              </a:rPr>
              <a:t> </a:t>
            </a:r>
            <a:r>
              <a:rPr lang="en">
                <a:solidFill>
                  <a:schemeClr val="dk1"/>
                </a:solidFill>
              </a:rPr>
              <a:t>Needed to say WHAT happens and WHY. The parcel that </a:t>
            </a:r>
            <a:r>
              <a:rPr lang="en" b="1">
                <a:solidFill>
                  <a:schemeClr val="dk1"/>
                </a:solidFill>
              </a:rPr>
              <a:t>does not </a:t>
            </a:r>
            <a:r>
              <a:rPr lang="en">
                <a:solidFill>
                  <a:schemeClr val="dk1"/>
                </a:solidFill>
              </a:rPr>
              <a:t> form a cloud stops first, because it was moving  at the dry adiabatic lapse rate (10˚  C/km). The parcel that does form a cloud is saturated, and therefore loses temperature at the moist/saturated lapse rate (~6˚  C/km).</a:t>
            </a:r>
            <a:endParaRPr>
              <a:solidFill>
                <a:schemeClr val="dk1"/>
              </a:solidFill>
            </a:endParaRPr>
          </a:p>
          <a:p>
            <a:pPr marL="0" lvl="0" indent="0" algn="l" rtl="0">
              <a:lnSpc>
                <a:spcPct val="80000"/>
              </a:lnSpc>
              <a:spcBef>
                <a:spcPts val="1600"/>
              </a:spcBef>
              <a:spcAft>
                <a:spcPts val="0"/>
              </a:spcAft>
              <a:buNone/>
            </a:pPr>
            <a:r>
              <a:rPr lang="en">
                <a:solidFill>
                  <a:schemeClr val="dk1"/>
                </a:solidFill>
              </a:rPr>
              <a:t>It stops when it matches or is less than the environmental temperature, AKA at a stable layer. Also accepted temperature inversion.</a:t>
            </a:r>
            <a:endParaRPr>
              <a:solidFill>
                <a:schemeClr val="dk1"/>
              </a:solidFill>
            </a:endParaRPr>
          </a:p>
          <a:p>
            <a:pPr marL="0" lvl="0" indent="0" algn="l" rtl="0">
              <a:lnSpc>
                <a:spcPct val="80000"/>
              </a:lnSpc>
              <a:spcBef>
                <a:spcPts val="0"/>
              </a:spcBef>
              <a:spcAft>
                <a:spcPts val="0"/>
              </a:spcAft>
              <a:buClr>
                <a:schemeClr val="dk1"/>
              </a:buClr>
              <a:buSzPts val="1800"/>
              <a:buFont typeface="Arial"/>
              <a:buNone/>
            </a:pPr>
            <a:endParaRPr>
              <a:solidFill>
                <a:schemeClr val="dk1"/>
              </a:solidFill>
            </a:endParaRPr>
          </a:p>
          <a:p>
            <a:pPr marL="0" lvl="0" indent="0" algn="l" rtl="0">
              <a:lnSpc>
                <a:spcPct val="80000"/>
              </a:lnSpc>
              <a:spcBef>
                <a:spcPts val="0"/>
              </a:spcBef>
              <a:spcAft>
                <a:spcPts val="0"/>
              </a:spcAft>
              <a:buNone/>
            </a:pPr>
            <a:r>
              <a:rPr lang="en" b="1">
                <a:solidFill>
                  <a:srgbClr val="000000"/>
                </a:solidFill>
              </a:rPr>
              <a:t>Common Mistakes:</a:t>
            </a:r>
            <a:r>
              <a:rPr lang="en">
                <a:solidFill>
                  <a:srgbClr val="000000"/>
                </a:solidFill>
              </a:rPr>
              <a:t> </a:t>
            </a:r>
            <a:r>
              <a:rPr lang="en">
                <a:solidFill>
                  <a:schemeClr val="dk1"/>
                </a:solidFill>
              </a:rPr>
              <a:t>Not properly understanding dry vs. moist lapse rates, thinking the parcel stops rising when it forms a cloud</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g707c4c84c0_0_1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(Thermodynamics) 		C</a:t>
            </a:r>
            <a:endParaRPr dirty="0"/>
          </a:p>
        </p:txBody>
      </p:sp>
      <p:sp>
        <p:nvSpPr>
          <p:cNvPr id="204" name="Google Shape;204;g707c4c84c0_0_1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Question:</a:t>
            </a:r>
            <a:r>
              <a:rPr lang="en">
                <a:solidFill>
                  <a:srgbClr val="000000"/>
                </a:solidFill>
              </a:rPr>
              <a:t> Why is condensation considered a warming process?</a:t>
            </a:r>
            <a:endParaRPr>
              <a:solidFill>
                <a:srgbClr val="000000"/>
              </a:solidFill>
            </a:endParaRPr>
          </a:p>
          <a:p>
            <a:pPr marL="0" lvl="0" indent="0" algn="l" rtl="0">
              <a:spcBef>
                <a:spcPts val="1600"/>
              </a:spcBef>
              <a:spcAft>
                <a:spcPts val="0"/>
              </a:spcAft>
              <a:buNone/>
            </a:pPr>
            <a:r>
              <a:rPr lang="en" b="1">
                <a:solidFill>
                  <a:srgbClr val="000000"/>
                </a:solidFill>
              </a:rPr>
              <a:t>Answer:</a:t>
            </a:r>
            <a:r>
              <a:rPr lang="en">
                <a:solidFill>
                  <a:srgbClr val="000000"/>
                </a:solidFill>
              </a:rPr>
              <a:t> </a:t>
            </a:r>
            <a:r>
              <a:rPr lang="en">
                <a:solidFill>
                  <a:schemeClr val="dk1"/>
                </a:solidFill>
              </a:rPr>
              <a:t>Condensation is a phase change that releases latent heat into the environment. Thus, it is considered a warming process.</a:t>
            </a:r>
            <a:endParaRPr>
              <a:solidFill>
                <a:srgbClr val="000000"/>
              </a:solidFill>
            </a:endParaRPr>
          </a:p>
          <a:p>
            <a:pPr marL="0" lvl="0" indent="0" algn="l" rtl="0">
              <a:spcBef>
                <a:spcPts val="1600"/>
              </a:spcBef>
              <a:spcAft>
                <a:spcPts val="1600"/>
              </a:spcAft>
              <a:buNone/>
            </a:pPr>
            <a:r>
              <a:rPr lang="en" b="1">
                <a:solidFill>
                  <a:srgbClr val="000000"/>
                </a:solidFill>
              </a:rPr>
              <a:t>Common Mistakes:</a:t>
            </a:r>
            <a:r>
              <a:rPr lang="en">
                <a:solidFill>
                  <a:srgbClr val="000000"/>
                </a:solidFill>
              </a:rPr>
              <a:t> </a:t>
            </a:r>
            <a:r>
              <a:rPr lang="en">
                <a:solidFill>
                  <a:schemeClr val="dk1"/>
                </a:solidFill>
              </a:rPr>
              <a:t>Explaining evaporation, but not explaining condensation, saying the parcel absorbs heat</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707c4c84c0_0_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(Clouds) 			  	  A</a:t>
            </a:r>
            <a:endParaRPr dirty="0"/>
          </a:p>
        </p:txBody>
      </p:sp>
      <p:sp>
        <p:nvSpPr>
          <p:cNvPr id="210" name="Google Shape;210;g707c4c84c0_0_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Question:</a:t>
            </a:r>
            <a:r>
              <a:rPr lang="en">
                <a:solidFill>
                  <a:srgbClr val="000000"/>
                </a:solidFill>
              </a:rPr>
              <a:t> You’re near the Rocky Mountains out west and it’s a beautiful Fall day so you go out for a hike to look at the leaves on the trees. You notice that there is cloud formation over the mountains but nowhere else. Why are there clouds over the mountains?</a:t>
            </a:r>
            <a:endParaRPr>
              <a:solidFill>
                <a:srgbClr val="000000"/>
              </a:solidFill>
            </a:endParaRPr>
          </a:p>
          <a:p>
            <a:pPr marL="0" lvl="0" indent="0" algn="l" rtl="0">
              <a:spcBef>
                <a:spcPts val="1600"/>
              </a:spcBef>
              <a:spcAft>
                <a:spcPts val="0"/>
              </a:spcAft>
              <a:buNone/>
            </a:pPr>
            <a:r>
              <a:rPr lang="en" b="1">
                <a:solidFill>
                  <a:srgbClr val="000000"/>
                </a:solidFill>
              </a:rPr>
              <a:t>Answer:</a:t>
            </a:r>
            <a:r>
              <a:rPr lang="en">
                <a:solidFill>
                  <a:srgbClr val="000000"/>
                </a:solidFill>
              </a:rPr>
              <a:t> Orographic lifting, explanation of orographic lifting</a:t>
            </a:r>
            <a:endParaRPr>
              <a:solidFill>
                <a:srgbClr val="000000"/>
              </a:solidFill>
            </a:endParaRPr>
          </a:p>
          <a:p>
            <a:pPr marL="0" lvl="0" indent="0" algn="l" rtl="0">
              <a:spcBef>
                <a:spcPts val="1600"/>
              </a:spcBef>
              <a:spcAft>
                <a:spcPts val="1600"/>
              </a:spcAft>
              <a:buNone/>
            </a:pPr>
            <a:r>
              <a:rPr lang="en" b="1">
                <a:solidFill>
                  <a:srgbClr val="000000"/>
                </a:solidFill>
              </a:rPr>
              <a:t>Common Mistakes:</a:t>
            </a:r>
            <a:r>
              <a:rPr lang="en">
                <a:solidFill>
                  <a:srgbClr val="000000"/>
                </a:solidFill>
              </a:rPr>
              <a:t> Misspelling orographic (no points lost), fronts caused this, not mentioning any lifting mech (i.e. saying the mountain is high altitude which causes condensation)</a:t>
            </a:r>
            <a:endParaRPr>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707c4c84c0_0_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(Clouds) 			  	  B</a:t>
            </a:r>
            <a:endParaRPr dirty="0"/>
          </a:p>
        </p:txBody>
      </p:sp>
      <p:sp>
        <p:nvSpPr>
          <p:cNvPr id="216" name="Google Shape;216;g707c4c84c0_0_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0000"/>
                </a:solidFill>
              </a:rPr>
              <a:t>Question:</a:t>
            </a:r>
            <a:r>
              <a:rPr lang="en" dirty="0">
                <a:solidFill>
                  <a:srgbClr val="000000"/>
                </a:solidFill>
              </a:rPr>
              <a:t> Many of the mountains have a lot of trees on the Western (windward) side while the Eastern side is somewhat barren. How did this happen?</a:t>
            </a:r>
            <a:endParaRPr dirty="0">
              <a:solidFill>
                <a:srgbClr val="000000"/>
              </a:solidFill>
            </a:endParaRPr>
          </a:p>
          <a:p>
            <a:pPr marL="0" lvl="0" indent="0" algn="l" rtl="0">
              <a:spcBef>
                <a:spcPts val="1600"/>
              </a:spcBef>
              <a:spcAft>
                <a:spcPts val="0"/>
              </a:spcAft>
              <a:buNone/>
            </a:pPr>
            <a:r>
              <a:rPr lang="en" b="1" dirty="0">
                <a:solidFill>
                  <a:srgbClr val="000000"/>
                </a:solidFill>
              </a:rPr>
              <a:t>Answer:</a:t>
            </a:r>
            <a:r>
              <a:rPr lang="en" dirty="0">
                <a:solidFill>
                  <a:srgbClr val="000000"/>
                </a:solidFill>
              </a:rPr>
              <a:t> Air is forced up the mountain on the windward side (i.e. orographic lifting), condenses and </a:t>
            </a:r>
            <a:r>
              <a:rPr lang="en" i="1" dirty="0">
                <a:solidFill>
                  <a:srgbClr val="000000"/>
                </a:solidFill>
              </a:rPr>
              <a:t>rains out</a:t>
            </a:r>
            <a:r>
              <a:rPr lang="en" dirty="0">
                <a:solidFill>
                  <a:srgbClr val="000000"/>
                </a:solidFill>
              </a:rPr>
              <a:t>. The air is dry when it travels to the leeward side where it </a:t>
            </a:r>
            <a:r>
              <a:rPr lang="en" i="1" dirty="0">
                <a:solidFill>
                  <a:srgbClr val="000000"/>
                </a:solidFill>
              </a:rPr>
              <a:t>warms adiabatically</a:t>
            </a:r>
            <a:r>
              <a:rPr lang="en" dirty="0">
                <a:solidFill>
                  <a:srgbClr val="000000"/>
                </a:solidFill>
              </a:rPr>
              <a:t> as it travels down. </a:t>
            </a:r>
            <a:endParaRPr dirty="0">
              <a:solidFill>
                <a:srgbClr val="000000"/>
              </a:solidFill>
            </a:endParaRPr>
          </a:p>
          <a:p>
            <a:pPr marL="0" lvl="0" indent="0" algn="l" rtl="0">
              <a:spcBef>
                <a:spcPts val="1600"/>
              </a:spcBef>
              <a:spcAft>
                <a:spcPts val="0"/>
              </a:spcAft>
              <a:buNone/>
            </a:pPr>
            <a:r>
              <a:rPr lang="en" b="1" dirty="0">
                <a:solidFill>
                  <a:srgbClr val="000000"/>
                </a:solidFill>
              </a:rPr>
              <a:t>Common Mistakes:</a:t>
            </a:r>
            <a:r>
              <a:rPr lang="en" dirty="0">
                <a:solidFill>
                  <a:srgbClr val="000000"/>
                </a:solidFill>
              </a:rPr>
              <a:t> Not mentioning warming by compression/warming adiabatically, saying photosynthesis/wind carrying seeds, confusing windward vs leeward</a:t>
            </a:r>
            <a:endParaRPr dirty="0">
              <a:solidFill>
                <a:srgbClr val="000000"/>
              </a:solidFill>
            </a:endParaRPr>
          </a:p>
          <a:p>
            <a:pPr marL="457200" lvl="0" indent="-342900" algn="l" rtl="0">
              <a:spcBef>
                <a:spcPts val="1600"/>
              </a:spcBef>
              <a:spcAft>
                <a:spcPts val="0"/>
              </a:spcAft>
              <a:buClr>
                <a:srgbClr val="000000"/>
              </a:buClr>
              <a:buSzPts val="1800"/>
              <a:buChar char="●"/>
            </a:pPr>
            <a:endParaRPr dirty="0">
              <a:solidFill>
                <a:srgbClr val="000000"/>
              </a:solidFill>
            </a:endParaRPr>
          </a:p>
          <a:p>
            <a:pPr marL="0" lvl="0" indent="0" algn="l" rtl="0">
              <a:spcBef>
                <a:spcPts val="1600"/>
              </a:spcBef>
              <a:spcAft>
                <a:spcPts val="1600"/>
              </a:spcAft>
              <a:buNone/>
            </a:pPr>
            <a:endParaRPr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707c4c84c0_3_1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(Clouds) 			  	  B</a:t>
            </a:r>
            <a:endParaRPr dirty="0"/>
          </a:p>
        </p:txBody>
      </p:sp>
      <p:sp>
        <p:nvSpPr>
          <p:cNvPr id="222" name="Google Shape;222;g707c4c84c0_3_1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Question:</a:t>
            </a:r>
            <a:r>
              <a:rPr lang="en">
                <a:solidFill>
                  <a:srgbClr val="000000"/>
                </a:solidFill>
              </a:rPr>
              <a:t> Many of the mountains have a lot of trees on the Western (windward) side while the Eastern side is somewhat barren. How did this happen?</a:t>
            </a:r>
            <a:endParaRPr>
              <a:solidFill>
                <a:srgbClr val="000000"/>
              </a:solidFill>
            </a:endParaRPr>
          </a:p>
          <a:p>
            <a:pPr marL="0" lvl="0" indent="0" algn="l" rtl="0">
              <a:spcBef>
                <a:spcPts val="1600"/>
              </a:spcBef>
              <a:spcAft>
                <a:spcPts val="0"/>
              </a:spcAft>
              <a:buNone/>
            </a:pPr>
            <a:r>
              <a:rPr lang="en" b="1">
                <a:solidFill>
                  <a:srgbClr val="000000"/>
                </a:solidFill>
              </a:rPr>
              <a:t>Answer:</a:t>
            </a:r>
            <a:r>
              <a:rPr lang="en">
                <a:solidFill>
                  <a:srgbClr val="000000"/>
                </a:solidFill>
              </a:rPr>
              <a:t> Air is forced up the mountain on the windward side (i.e. orographic lifting), condenses and </a:t>
            </a:r>
            <a:r>
              <a:rPr lang="en" i="1">
                <a:solidFill>
                  <a:srgbClr val="000000"/>
                </a:solidFill>
              </a:rPr>
              <a:t>rains out</a:t>
            </a:r>
            <a:r>
              <a:rPr lang="en">
                <a:solidFill>
                  <a:srgbClr val="000000"/>
                </a:solidFill>
              </a:rPr>
              <a:t>. The air is dry when it travels to the leeward side where it </a:t>
            </a:r>
            <a:r>
              <a:rPr lang="en" i="1">
                <a:solidFill>
                  <a:srgbClr val="000000"/>
                </a:solidFill>
              </a:rPr>
              <a:t>warms adiabatically</a:t>
            </a:r>
            <a:r>
              <a:rPr lang="en">
                <a:solidFill>
                  <a:srgbClr val="000000"/>
                </a:solidFill>
              </a:rPr>
              <a:t> as it travels down. </a:t>
            </a:r>
            <a:endParaRPr>
              <a:solidFill>
                <a:srgbClr val="000000"/>
              </a:solidFill>
            </a:endParaRPr>
          </a:p>
          <a:p>
            <a:pPr marL="0" lvl="0" indent="0" algn="l" rtl="0">
              <a:spcBef>
                <a:spcPts val="1600"/>
              </a:spcBef>
              <a:spcAft>
                <a:spcPts val="0"/>
              </a:spcAft>
              <a:buNone/>
            </a:pPr>
            <a:r>
              <a:rPr lang="en" b="1">
                <a:solidFill>
                  <a:srgbClr val="000000"/>
                </a:solidFill>
              </a:rPr>
              <a:t>Partial credit:</a:t>
            </a:r>
            <a:endParaRPr b="1">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Explaining windward: +2</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Explaining leeward: +2</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Not mentioning warming: - 2</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Not mentioning warming but mentions sinking: -1</a:t>
            </a:r>
            <a:endParaRPr>
              <a:solidFill>
                <a:srgbClr val="000000"/>
              </a:solidFill>
            </a:endParaRPr>
          </a:p>
          <a:p>
            <a:pPr marL="0" lvl="0" indent="0" algn="l" rtl="0">
              <a:spcBef>
                <a:spcPts val="1600"/>
              </a:spcBef>
              <a:spcAft>
                <a:spcPts val="1600"/>
              </a:spcAft>
              <a:buNone/>
            </a:pPr>
            <a:endParaRPr>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707c4c84c0_0_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(Clouds) 			  	   C</a:t>
            </a:r>
            <a:endParaRPr dirty="0"/>
          </a:p>
        </p:txBody>
      </p:sp>
      <p:sp>
        <p:nvSpPr>
          <p:cNvPr id="228" name="Google Shape;228;g707c4c84c0_0_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0000"/>
                </a:solidFill>
              </a:rPr>
              <a:t>Question:</a:t>
            </a:r>
            <a:r>
              <a:rPr lang="en" dirty="0">
                <a:solidFill>
                  <a:srgbClr val="000000"/>
                </a:solidFill>
              </a:rPr>
              <a:t> You go back to your campsite and wake up the next day. Overnight, a cold front brought a blizzard and now a high-pressure system is parked over the area. It’s so sunny you need your sunglasses as you pack up your stuff. You check the satellite images………. the IR images are bright white…. What is the satellite detecting?</a:t>
            </a:r>
            <a:endParaRPr dirty="0">
              <a:solidFill>
                <a:srgbClr val="000000"/>
              </a:solidFill>
            </a:endParaRPr>
          </a:p>
          <a:p>
            <a:pPr marL="0" lvl="0" indent="0" algn="l" rtl="0">
              <a:spcBef>
                <a:spcPts val="1600"/>
              </a:spcBef>
              <a:spcAft>
                <a:spcPts val="0"/>
              </a:spcAft>
              <a:buNone/>
            </a:pPr>
            <a:r>
              <a:rPr lang="en" b="1" dirty="0">
                <a:solidFill>
                  <a:srgbClr val="000000"/>
                </a:solidFill>
              </a:rPr>
              <a:t>Answer:</a:t>
            </a:r>
            <a:r>
              <a:rPr lang="en" dirty="0">
                <a:solidFill>
                  <a:srgbClr val="000000"/>
                </a:solidFill>
              </a:rPr>
              <a:t> SNOW (quiz 1 question)</a:t>
            </a:r>
            <a:endParaRPr dirty="0">
              <a:solidFill>
                <a:srgbClr val="000000"/>
              </a:solidFill>
            </a:endParaRPr>
          </a:p>
          <a:p>
            <a:pPr marL="0" lvl="0" indent="0" algn="l" rtl="0">
              <a:spcBef>
                <a:spcPts val="1600"/>
              </a:spcBef>
              <a:spcAft>
                <a:spcPts val="0"/>
              </a:spcAft>
              <a:buNone/>
            </a:pPr>
            <a:r>
              <a:rPr lang="en" b="1" dirty="0">
                <a:solidFill>
                  <a:srgbClr val="000000"/>
                </a:solidFill>
              </a:rPr>
              <a:t>Common Mistakes:</a:t>
            </a:r>
            <a:r>
              <a:rPr lang="en" dirty="0">
                <a:solidFill>
                  <a:srgbClr val="000000"/>
                </a:solidFill>
              </a:rPr>
              <a:t> saying cold/tall clouds, putting both snow/clouds, cold air, etc. </a:t>
            </a:r>
            <a:endParaRPr dirty="0">
              <a:solidFill>
                <a:srgbClr val="000000"/>
              </a:solidFill>
            </a:endParaRPr>
          </a:p>
          <a:p>
            <a:pPr marL="0" lvl="0" indent="0" algn="l" rtl="0">
              <a:spcBef>
                <a:spcPts val="1600"/>
              </a:spcBef>
              <a:spcAft>
                <a:spcPts val="1600"/>
              </a:spcAft>
              <a:buNone/>
            </a:pPr>
            <a:endParaRPr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g707c4c84c0_0_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(Clouds) 			  	  D</a:t>
            </a:r>
            <a:endParaRPr dirty="0"/>
          </a:p>
        </p:txBody>
      </p:sp>
      <p:sp>
        <p:nvSpPr>
          <p:cNvPr id="234" name="Google Shape;234;g707c4c84c0_0_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Question:</a:t>
            </a:r>
            <a:r>
              <a:rPr lang="en">
                <a:solidFill>
                  <a:srgbClr val="000000"/>
                </a:solidFill>
              </a:rPr>
              <a:t> What is the name of the cloud type that has vertical development and is raining?</a:t>
            </a:r>
            <a:endParaRPr>
              <a:solidFill>
                <a:srgbClr val="000000"/>
              </a:solidFill>
            </a:endParaRPr>
          </a:p>
          <a:p>
            <a:pPr marL="0" lvl="0" indent="0" algn="l" rtl="0">
              <a:spcBef>
                <a:spcPts val="1600"/>
              </a:spcBef>
              <a:spcAft>
                <a:spcPts val="0"/>
              </a:spcAft>
              <a:buNone/>
            </a:pPr>
            <a:r>
              <a:rPr lang="en" b="1">
                <a:solidFill>
                  <a:srgbClr val="000000"/>
                </a:solidFill>
              </a:rPr>
              <a:t>Answer:</a:t>
            </a:r>
            <a:r>
              <a:rPr lang="en">
                <a:solidFill>
                  <a:srgbClr val="000000"/>
                </a:solidFill>
              </a:rPr>
              <a:t> cumulonimbus (cumulo = vertical development, nimbo = rain)</a:t>
            </a:r>
            <a:endParaRPr>
              <a:solidFill>
                <a:srgbClr val="000000"/>
              </a:solidFill>
            </a:endParaRPr>
          </a:p>
          <a:p>
            <a:pPr marL="0" lvl="0" indent="0" algn="l" rtl="0">
              <a:spcBef>
                <a:spcPts val="1600"/>
              </a:spcBef>
              <a:spcAft>
                <a:spcPts val="0"/>
              </a:spcAft>
              <a:buNone/>
            </a:pPr>
            <a:r>
              <a:rPr lang="en" b="1">
                <a:solidFill>
                  <a:srgbClr val="000000"/>
                </a:solidFill>
              </a:rPr>
              <a:t>Common Mistakes:</a:t>
            </a:r>
            <a:r>
              <a:rPr lang="en">
                <a:solidFill>
                  <a:srgbClr val="000000"/>
                </a:solidFill>
              </a:rPr>
              <a:t> switching the order (full points), misspelling cumulo, not confusing strato/cirro with cumulo</a:t>
            </a:r>
            <a:endParaRPr>
              <a:solidFill>
                <a:srgbClr val="000000"/>
              </a:solidFill>
            </a:endParaRPr>
          </a:p>
          <a:p>
            <a:pPr marL="0" lvl="0" indent="0" algn="l" rtl="0">
              <a:spcBef>
                <a:spcPts val="1600"/>
              </a:spcBef>
              <a:spcAft>
                <a:spcPts val="1600"/>
              </a:spcAft>
              <a:buNone/>
            </a:pPr>
            <a:endParaRPr>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pic>
        <p:nvPicPr>
          <p:cNvPr id="239" name="Google Shape;239;p27" descr="Image result for cloud chart"/>
          <p:cNvPicPr preferRelativeResize="0"/>
          <p:nvPr/>
        </p:nvPicPr>
        <p:blipFill rotWithShape="1">
          <a:blip r:embed="rId3">
            <a:alphaModFix/>
          </a:blip>
          <a:srcRect/>
          <a:stretch/>
        </p:blipFill>
        <p:spPr>
          <a:xfrm>
            <a:off x="1087183" y="229953"/>
            <a:ext cx="6969634" cy="468359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707c4c84c0_0_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(Climate) 			  	   A</a:t>
            </a:r>
            <a:endParaRPr dirty="0"/>
          </a:p>
        </p:txBody>
      </p:sp>
      <p:sp>
        <p:nvSpPr>
          <p:cNvPr id="245" name="Google Shape;245;g707c4c84c0_0_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solidFill>
                  <a:srgbClr val="000000"/>
                </a:solidFill>
              </a:rPr>
              <a:t>Question:</a:t>
            </a:r>
            <a:r>
              <a:rPr lang="en">
                <a:solidFill>
                  <a:srgbClr val="000000"/>
                </a:solidFill>
              </a:rPr>
              <a:t> A friend of yours knows you’re taking AOSC200 and asks you to explain climate change. How do you explain this?</a:t>
            </a:r>
            <a:endParaRPr>
              <a:solidFill>
                <a:srgbClr val="000000"/>
              </a:solidFill>
            </a:endParaRPr>
          </a:p>
          <a:p>
            <a:pPr marL="0" lvl="0" indent="0" algn="l" rtl="0">
              <a:lnSpc>
                <a:spcPct val="100000"/>
              </a:lnSpc>
              <a:spcBef>
                <a:spcPts val="1600"/>
              </a:spcBef>
              <a:spcAft>
                <a:spcPts val="0"/>
              </a:spcAft>
              <a:buNone/>
            </a:pPr>
            <a:r>
              <a:rPr lang="en" b="1">
                <a:solidFill>
                  <a:srgbClr val="000000"/>
                </a:solidFill>
              </a:rPr>
              <a:t>Answer: </a:t>
            </a:r>
            <a:r>
              <a:rPr lang="en">
                <a:solidFill>
                  <a:srgbClr val="000000"/>
                </a:solidFill>
              </a:rPr>
              <a:t>define “climate” as a long-term view of “weather” patterns, (usually 30+ years; can be more than just temperature) making “climate change” a long-term trend/shift in the long-term average</a:t>
            </a:r>
            <a:endParaRPr>
              <a:solidFill>
                <a:srgbClr val="000000"/>
              </a:solidFill>
            </a:endParaRPr>
          </a:p>
          <a:p>
            <a:pPr marL="0" lvl="0" indent="0" algn="l" rtl="0">
              <a:lnSpc>
                <a:spcPct val="100000"/>
              </a:lnSpc>
              <a:spcBef>
                <a:spcPts val="1600"/>
              </a:spcBef>
              <a:spcAft>
                <a:spcPts val="0"/>
              </a:spcAft>
              <a:buNone/>
            </a:pPr>
            <a:r>
              <a:rPr lang="en" b="1">
                <a:solidFill>
                  <a:srgbClr val="000000"/>
                </a:solidFill>
              </a:rPr>
              <a:t>Common Mistakes:</a:t>
            </a:r>
            <a:r>
              <a:rPr lang="en">
                <a:solidFill>
                  <a:srgbClr val="000000"/>
                </a:solidFill>
              </a:rPr>
              <a:t> </a:t>
            </a:r>
            <a:r>
              <a:rPr lang="en" i="1">
                <a:solidFill>
                  <a:schemeClr val="dk1"/>
                </a:solidFill>
              </a:rPr>
              <a:t>Only</a:t>
            </a:r>
            <a:r>
              <a:rPr lang="en">
                <a:solidFill>
                  <a:schemeClr val="dk1"/>
                </a:solidFill>
              </a:rPr>
              <a:t> describing modern anthropogenic climate change (or the enhanced greenhouse effect) without also defining climate &amp; climate change</a:t>
            </a:r>
            <a:endParaRPr>
              <a:solidFill>
                <a:schemeClr val="dk1"/>
              </a:solidFill>
            </a:endParaRPr>
          </a:p>
          <a:p>
            <a:pPr marL="863600" lvl="2" indent="-190500" algn="l" rtl="0">
              <a:lnSpc>
                <a:spcPct val="100000"/>
              </a:lnSpc>
              <a:spcBef>
                <a:spcPts val="1600"/>
              </a:spcBef>
              <a:spcAft>
                <a:spcPts val="0"/>
              </a:spcAft>
              <a:buClr>
                <a:schemeClr val="dk1"/>
              </a:buClr>
              <a:buSzPts val="1800"/>
              <a:buChar char="•"/>
            </a:pPr>
            <a:r>
              <a:rPr lang="en" sz="1800">
                <a:solidFill>
                  <a:schemeClr val="dk1"/>
                </a:solidFill>
              </a:rPr>
              <a:t>Would still get you half-credit though </a:t>
            </a:r>
            <a:endParaRPr sz="1800">
              <a:solidFill>
                <a:srgbClr val="000000"/>
              </a:solidFill>
            </a:endParaRPr>
          </a:p>
          <a:p>
            <a:pPr marL="0" lvl="0" indent="0" algn="l" rtl="0">
              <a:spcBef>
                <a:spcPts val="0"/>
              </a:spcBef>
              <a:spcAft>
                <a:spcPts val="1600"/>
              </a:spcAft>
              <a:buNone/>
            </a:pPr>
            <a:endParaRPr>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g707c4c84c0_0_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(Climate) 			  	   B</a:t>
            </a:r>
            <a:endParaRPr dirty="0"/>
          </a:p>
        </p:txBody>
      </p:sp>
      <p:sp>
        <p:nvSpPr>
          <p:cNvPr id="251" name="Google Shape;251;g707c4c84c0_0_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b="1">
                <a:solidFill>
                  <a:srgbClr val="000000"/>
                </a:solidFill>
              </a:rPr>
              <a:t>Question:</a:t>
            </a:r>
            <a:r>
              <a:rPr lang="en" sz="1500">
                <a:solidFill>
                  <a:srgbClr val="000000"/>
                </a:solidFill>
              </a:rPr>
              <a:t> A recent study has reported that there are more wintertime clouds over the Arctic than there used to be. How and why will this affect Arctic sea ice?</a:t>
            </a:r>
            <a:endParaRPr sz="1500">
              <a:solidFill>
                <a:srgbClr val="000000"/>
              </a:solidFill>
            </a:endParaRPr>
          </a:p>
          <a:p>
            <a:pPr marL="0" lvl="0" indent="0" algn="l" rtl="0">
              <a:spcBef>
                <a:spcPts val="1600"/>
              </a:spcBef>
              <a:spcAft>
                <a:spcPts val="0"/>
              </a:spcAft>
              <a:buNone/>
            </a:pPr>
            <a:r>
              <a:rPr lang="en" sz="1500" b="1">
                <a:solidFill>
                  <a:srgbClr val="000000"/>
                </a:solidFill>
              </a:rPr>
              <a:t>Answer:</a:t>
            </a:r>
            <a:r>
              <a:rPr lang="en" sz="1500">
                <a:solidFill>
                  <a:srgbClr val="000000"/>
                </a:solidFill>
              </a:rPr>
              <a:t> </a:t>
            </a:r>
            <a:r>
              <a:rPr lang="en" sz="1500">
                <a:solidFill>
                  <a:schemeClr val="dk1"/>
                </a:solidFill>
              </a:rPr>
              <a:t>Since it’s Arctic winter, it’s nighttime 24/7, so clouds only act as a “blanket”, returning terrestrial longwave radiation back to the surface – a warming effect. (There’s no solar shortwave radiation to reflect, which would lead to cooling.) More warming means the ice </a:t>
            </a:r>
            <a:r>
              <a:rPr lang="en" sz="1500" b="1">
                <a:solidFill>
                  <a:schemeClr val="dk1"/>
                </a:solidFill>
              </a:rPr>
              <a:t>melts</a:t>
            </a:r>
            <a:r>
              <a:rPr lang="en" sz="1500">
                <a:solidFill>
                  <a:schemeClr val="dk1"/>
                </a:solidFill>
              </a:rPr>
              <a:t>!</a:t>
            </a:r>
            <a:endParaRPr sz="1500">
              <a:solidFill>
                <a:srgbClr val="000000"/>
              </a:solidFill>
            </a:endParaRPr>
          </a:p>
          <a:p>
            <a:pPr marL="0" lvl="0" indent="0" algn="l" rtl="0">
              <a:spcBef>
                <a:spcPts val="1600"/>
              </a:spcBef>
              <a:spcAft>
                <a:spcPts val="0"/>
              </a:spcAft>
              <a:buNone/>
            </a:pPr>
            <a:r>
              <a:rPr lang="en" sz="1500" b="1">
                <a:solidFill>
                  <a:srgbClr val="000000"/>
                </a:solidFill>
              </a:rPr>
              <a:t>Common Mistakes:</a:t>
            </a:r>
            <a:r>
              <a:rPr lang="en" sz="1500">
                <a:solidFill>
                  <a:srgbClr val="000000"/>
                </a:solidFill>
              </a:rPr>
              <a:t> </a:t>
            </a:r>
            <a:endParaRPr sz="1500">
              <a:solidFill>
                <a:srgbClr val="000000"/>
              </a:solidFill>
            </a:endParaRPr>
          </a:p>
          <a:p>
            <a:pPr marL="177800" lvl="0" indent="-184150" algn="l" rtl="0">
              <a:spcBef>
                <a:spcPts val="0"/>
              </a:spcBef>
              <a:spcAft>
                <a:spcPts val="0"/>
              </a:spcAft>
              <a:buClr>
                <a:schemeClr val="dk1"/>
              </a:buClr>
              <a:buSzPts val="1500"/>
              <a:buChar char="•"/>
            </a:pPr>
            <a:r>
              <a:rPr lang="en" sz="1500">
                <a:solidFill>
                  <a:schemeClr val="dk1"/>
                </a:solidFill>
              </a:rPr>
              <a:t>Stating both cloud effects and thus saying the effect on temperatures/ice is indeterminate.</a:t>
            </a:r>
            <a:endParaRPr sz="1500">
              <a:solidFill>
                <a:schemeClr val="dk1"/>
              </a:solidFill>
            </a:endParaRPr>
          </a:p>
          <a:p>
            <a:pPr marL="177800" lvl="0" indent="-171450" algn="l" rtl="0">
              <a:lnSpc>
                <a:spcPct val="90000"/>
              </a:lnSpc>
              <a:spcBef>
                <a:spcPts val="0"/>
              </a:spcBef>
              <a:spcAft>
                <a:spcPts val="0"/>
              </a:spcAft>
              <a:buClr>
                <a:schemeClr val="dk1"/>
              </a:buClr>
              <a:buSzPts val="1500"/>
              <a:buChar char="•"/>
            </a:pPr>
            <a:r>
              <a:rPr lang="en" sz="1500">
                <a:solidFill>
                  <a:schemeClr val="dk1"/>
                </a:solidFill>
              </a:rPr>
              <a:t>Only talking about how clouds reflect sunlight, leading to saying you get more ice instead of less.</a:t>
            </a:r>
            <a:endParaRPr sz="1500">
              <a:solidFill>
                <a:schemeClr val="dk1"/>
              </a:solidFill>
            </a:endParaRPr>
          </a:p>
          <a:p>
            <a:pPr marL="177800" lvl="0" indent="-171450" algn="l" rtl="0">
              <a:lnSpc>
                <a:spcPct val="90000"/>
              </a:lnSpc>
              <a:spcBef>
                <a:spcPts val="0"/>
              </a:spcBef>
              <a:spcAft>
                <a:spcPts val="0"/>
              </a:spcAft>
              <a:buClr>
                <a:schemeClr val="dk1"/>
              </a:buClr>
              <a:buSzPts val="1500"/>
              <a:buChar char="•"/>
            </a:pPr>
            <a:r>
              <a:rPr lang="en" sz="1500">
                <a:solidFill>
                  <a:schemeClr val="dk1"/>
                </a:solidFill>
              </a:rPr>
              <a:t>Assuming the increase in clouds </a:t>
            </a:r>
            <a:r>
              <a:rPr lang="en" sz="1500" i="1">
                <a:solidFill>
                  <a:schemeClr val="dk1"/>
                </a:solidFill>
              </a:rPr>
              <a:t>necessarily</a:t>
            </a:r>
            <a:r>
              <a:rPr lang="en" sz="1500">
                <a:solidFill>
                  <a:schemeClr val="dk1"/>
                </a:solidFill>
              </a:rPr>
              <a:t> means more water vapor, and that means ice was already melting (to get more water available).</a:t>
            </a:r>
            <a:endParaRPr sz="1500">
              <a:solidFill>
                <a:schemeClr val="dk1"/>
              </a:solidFill>
            </a:endParaRPr>
          </a:p>
          <a:p>
            <a:pPr marL="177800" lvl="0" indent="-171450" algn="l" rtl="0">
              <a:lnSpc>
                <a:spcPct val="90000"/>
              </a:lnSpc>
              <a:spcBef>
                <a:spcPts val="0"/>
              </a:spcBef>
              <a:spcAft>
                <a:spcPts val="0"/>
              </a:spcAft>
              <a:buClr>
                <a:schemeClr val="dk1"/>
              </a:buClr>
              <a:buSzPts val="1500"/>
              <a:buChar char="•"/>
            </a:pPr>
            <a:r>
              <a:rPr lang="en" sz="1500">
                <a:solidFill>
                  <a:schemeClr val="dk1"/>
                </a:solidFill>
              </a:rPr>
              <a:t>Assuming the increase in clouds </a:t>
            </a:r>
            <a:r>
              <a:rPr lang="en" sz="1500" i="1">
                <a:solidFill>
                  <a:schemeClr val="dk1"/>
                </a:solidFill>
              </a:rPr>
              <a:t>necessarily</a:t>
            </a:r>
            <a:r>
              <a:rPr lang="en" sz="1500">
                <a:solidFill>
                  <a:schemeClr val="dk1"/>
                </a:solidFill>
              </a:rPr>
              <a:t> means the surface was already warmer than usual, making the ice melt.</a:t>
            </a:r>
            <a:endParaRPr sz="1500">
              <a:solidFill>
                <a:srgbClr val="000000"/>
              </a:solidFill>
            </a:endParaRPr>
          </a:p>
          <a:p>
            <a:pPr marL="0" lvl="0" indent="0" algn="l" rtl="0">
              <a:spcBef>
                <a:spcPts val="0"/>
              </a:spcBef>
              <a:spcAft>
                <a:spcPts val="1600"/>
              </a:spcAft>
              <a:buNone/>
            </a:pP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8"/>
          <p:cNvSpPr txBox="1">
            <a:spLocks noGrp="1"/>
          </p:cNvSpPr>
          <p:nvPr>
            <p:ph type="title"/>
          </p:nvPr>
        </p:nvSpPr>
        <p:spPr>
          <a:xfrm>
            <a:off x="359125" y="6577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
              <a:t>Multiple Choice       </a:t>
            </a:r>
            <a:r>
              <a:rPr lang="en" sz="1800"/>
              <a:t>                   (slash-delimiters denote the 3 versions)	</a:t>
            </a:r>
            <a:endParaRPr sz="1800"/>
          </a:p>
          <a:p>
            <a:pPr marL="0" lvl="0" indent="0" algn="l" rtl="0">
              <a:lnSpc>
                <a:spcPct val="90000"/>
              </a:lnSpc>
              <a:spcBef>
                <a:spcPts val="0"/>
              </a:spcBef>
              <a:spcAft>
                <a:spcPts val="0"/>
              </a:spcAft>
              <a:buClr>
                <a:schemeClr val="dk1"/>
              </a:buClr>
              <a:buSzPts val="2800"/>
              <a:buFont typeface="Calibri"/>
              <a:buNone/>
            </a:pPr>
            <a:endParaRPr/>
          </a:p>
        </p:txBody>
      </p:sp>
      <p:sp>
        <p:nvSpPr>
          <p:cNvPr id="141" name="Google Shape;141;p8"/>
          <p:cNvSpPr txBox="1">
            <a:spLocks noGrp="1"/>
          </p:cNvSpPr>
          <p:nvPr>
            <p:ph type="body" idx="1"/>
          </p:nvPr>
        </p:nvSpPr>
        <p:spPr>
          <a:xfrm>
            <a:off x="311700" y="702125"/>
            <a:ext cx="8718900" cy="4145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1800"/>
              <a:buNone/>
            </a:pPr>
            <a:r>
              <a:rPr lang="en" sz="1600" b="1">
                <a:solidFill>
                  <a:srgbClr val="000000"/>
                </a:solidFill>
              </a:rPr>
              <a:t>Question 1/6/4</a:t>
            </a:r>
            <a:r>
              <a:rPr lang="en" sz="1600">
                <a:solidFill>
                  <a:srgbClr val="000000"/>
                </a:solidFill>
              </a:rPr>
              <a:t>: Cloud formation is inhibited by which of the following?</a:t>
            </a:r>
            <a:endParaRPr sz="1600">
              <a:solidFill>
                <a:srgbClr val="000000"/>
              </a:solidFill>
            </a:endParaRPr>
          </a:p>
          <a:p>
            <a:pPr marL="0" lvl="0" indent="0" algn="l" rtl="0">
              <a:lnSpc>
                <a:spcPct val="100000"/>
              </a:lnSpc>
              <a:spcBef>
                <a:spcPts val="0"/>
              </a:spcBef>
              <a:spcAft>
                <a:spcPts val="0"/>
              </a:spcAft>
              <a:buClr>
                <a:srgbClr val="6AA84F"/>
              </a:buClr>
              <a:buSzPts val="1800"/>
              <a:buNone/>
            </a:pPr>
            <a:r>
              <a:rPr lang="en" sz="1600" u="sng">
                <a:solidFill>
                  <a:srgbClr val="6AA84F"/>
                </a:solidFill>
              </a:rPr>
              <a:t>Correct Answer</a:t>
            </a:r>
            <a:r>
              <a:rPr lang="en" sz="1600">
                <a:solidFill>
                  <a:srgbClr val="000000"/>
                </a:solidFill>
              </a:rPr>
              <a:t>: </a:t>
            </a:r>
            <a:r>
              <a:rPr lang="en" sz="1600" i="1">
                <a:solidFill>
                  <a:srgbClr val="FF9900"/>
                </a:solidFill>
              </a:rPr>
              <a:t>subsidence</a:t>
            </a:r>
            <a:endParaRPr sz="1600">
              <a:solidFill>
                <a:srgbClr val="000000"/>
              </a:solidFill>
            </a:endParaRPr>
          </a:p>
          <a:p>
            <a:pPr marL="0" lvl="0" indent="0" algn="l" rtl="0">
              <a:lnSpc>
                <a:spcPct val="100000"/>
              </a:lnSpc>
              <a:spcBef>
                <a:spcPts val="1600"/>
              </a:spcBef>
              <a:spcAft>
                <a:spcPts val="0"/>
              </a:spcAft>
              <a:buClr>
                <a:srgbClr val="000000"/>
              </a:buClr>
              <a:buSzPts val="1800"/>
              <a:buNone/>
            </a:pPr>
            <a:r>
              <a:rPr lang="en" sz="1600" b="1">
                <a:solidFill>
                  <a:srgbClr val="000000"/>
                </a:solidFill>
              </a:rPr>
              <a:t>Question 2/8/7</a:t>
            </a:r>
            <a:r>
              <a:rPr lang="en" sz="1600">
                <a:solidFill>
                  <a:srgbClr val="000000"/>
                </a:solidFill>
              </a:rPr>
              <a:t>: What type of fog commonly occurs when cold air blows over warm water?</a:t>
            </a:r>
            <a:endParaRPr sz="1600">
              <a:solidFill>
                <a:srgbClr val="000000"/>
              </a:solidFill>
            </a:endParaRPr>
          </a:p>
          <a:p>
            <a:pPr marL="0" lvl="0" indent="0" algn="l" rtl="0">
              <a:lnSpc>
                <a:spcPct val="100000"/>
              </a:lnSpc>
              <a:spcBef>
                <a:spcPts val="0"/>
              </a:spcBef>
              <a:spcAft>
                <a:spcPts val="0"/>
              </a:spcAft>
              <a:buClr>
                <a:srgbClr val="6AA84F"/>
              </a:buClr>
              <a:buSzPts val="1800"/>
              <a:buNone/>
            </a:pPr>
            <a:r>
              <a:rPr lang="en" sz="1600" u="sng">
                <a:solidFill>
                  <a:srgbClr val="6AA84F"/>
                </a:solidFill>
              </a:rPr>
              <a:t>Correct Answer</a:t>
            </a:r>
            <a:r>
              <a:rPr lang="en" sz="1600">
                <a:solidFill>
                  <a:srgbClr val="000000"/>
                </a:solidFill>
              </a:rPr>
              <a:t>: </a:t>
            </a:r>
            <a:r>
              <a:rPr lang="en" sz="1600" i="1">
                <a:solidFill>
                  <a:srgbClr val="FF9900"/>
                </a:solidFill>
              </a:rPr>
              <a:t>steam fog</a:t>
            </a:r>
            <a:endParaRPr sz="1600" i="1">
              <a:solidFill>
                <a:srgbClr val="FF9900"/>
              </a:solidFill>
            </a:endParaRPr>
          </a:p>
          <a:p>
            <a:pPr marL="0" lvl="0" indent="0" algn="l" rtl="0">
              <a:lnSpc>
                <a:spcPct val="100000"/>
              </a:lnSpc>
              <a:spcBef>
                <a:spcPts val="1600"/>
              </a:spcBef>
              <a:spcAft>
                <a:spcPts val="0"/>
              </a:spcAft>
              <a:buClr>
                <a:schemeClr val="dk1"/>
              </a:buClr>
              <a:buSzPts val="1800"/>
              <a:buFont typeface="Arial"/>
              <a:buNone/>
            </a:pPr>
            <a:r>
              <a:rPr lang="en" sz="1600" b="1"/>
              <a:t>Question 3/10/9</a:t>
            </a:r>
            <a:r>
              <a:rPr lang="en" sz="1600"/>
              <a:t>: When the environmental lapse rate is less than the dry adiabatic lapse rate, the atmosphere can be described as ___?</a:t>
            </a:r>
            <a:endParaRPr sz="1600"/>
          </a:p>
          <a:p>
            <a:pPr marL="0" lvl="0" indent="0" algn="l" rtl="0">
              <a:lnSpc>
                <a:spcPct val="100000"/>
              </a:lnSpc>
              <a:spcBef>
                <a:spcPts val="0"/>
              </a:spcBef>
              <a:spcAft>
                <a:spcPts val="0"/>
              </a:spcAft>
              <a:buClr>
                <a:srgbClr val="6AA84F"/>
              </a:buClr>
              <a:buSzPts val="1800"/>
              <a:buNone/>
            </a:pPr>
            <a:r>
              <a:rPr lang="en" sz="1600" u="sng">
                <a:solidFill>
                  <a:srgbClr val="6AA84F"/>
                </a:solidFill>
              </a:rPr>
              <a:t>Correct Answer</a:t>
            </a:r>
            <a:r>
              <a:rPr lang="en" sz="1600"/>
              <a:t>: </a:t>
            </a:r>
            <a:r>
              <a:rPr lang="en" sz="1600" i="1">
                <a:solidFill>
                  <a:srgbClr val="FF9900"/>
                </a:solidFill>
              </a:rPr>
              <a:t>unstable</a:t>
            </a:r>
            <a:endParaRPr sz="1600" i="1">
              <a:solidFill>
                <a:srgbClr val="FF9900"/>
              </a:solidFill>
            </a:endParaRPr>
          </a:p>
          <a:p>
            <a:pPr marL="0" lvl="0" indent="0" algn="l" rtl="0">
              <a:lnSpc>
                <a:spcPct val="100000"/>
              </a:lnSpc>
              <a:spcBef>
                <a:spcPts val="1600"/>
              </a:spcBef>
              <a:spcAft>
                <a:spcPts val="0"/>
              </a:spcAft>
              <a:buClr>
                <a:schemeClr val="dk1"/>
              </a:buClr>
              <a:buSzPts val="1800"/>
              <a:buFont typeface="Arial"/>
              <a:buNone/>
            </a:pPr>
            <a:r>
              <a:rPr lang="en" sz="1600" b="1"/>
              <a:t>Question 4/1/6</a:t>
            </a:r>
            <a:r>
              <a:rPr lang="en" sz="1600"/>
              <a:t>: The highest level of clouds have the prefix of ___?</a:t>
            </a:r>
            <a:endParaRPr sz="1600"/>
          </a:p>
          <a:p>
            <a:pPr marL="0" lvl="0" indent="0" algn="l" rtl="0">
              <a:lnSpc>
                <a:spcPct val="100000"/>
              </a:lnSpc>
              <a:spcBef>
                <a:spcPts val="0"/>
              </a:spcBef>
              <a:spcAft>
                <a:spcPts val="0"/>
              </a:spcAft>
              <a:buClr>
                <a:srgbClr val="6AA84F"/>
              </a:buClr>
              <a:buSzPts val="1800"/>
              <a:buNone/>
            </a:pPr>
            <a:r>
              <a:rPr lang="en" sz="1600" u="sng">
                <a:solidFill>
                  <a:srgbClr val="6AA84F"/>
                </a:solidFill>
              </a:rPr>
              <a:t>Correct Answer</a:t>
            </a:r>
            <a:r>
              <a:rPr lang="en" sz="1600"/>
              <a:t>: </a:t>
            </a:r>
            <a:r>
              <a:rPr lang="en" sz="1600" i="1">
                <a:solidFill>
                  <a:srgbClr val="FF9900"/>
                </a:solidFill>
              </a:rPr>
              <a:t>cirro</a:t>
            </a:r>
            <a:endParaRPr sz="1600" i="1">
              <a:solidFill>
                <a:srgbClr val="FF9900"/>
              </a:solidFill>
            </a:endParaRPr>
          </a:p>
          <a:p>
            <a:pPr marL="0" lvl="0" indent="0" algn="l" rtl="0">
              <a:lnSpc>
                <a:spcPct val="100000"/>
              </a:lnSpc>
              <a:spcBef>
                <a:spcPts val="1600"/>
              </a:spcBef>
              <a:spcAft>
                <a:spcPts val="0"/>
              </a:spcAft>
              <a:buClr>
                <a:schemeClr val="dk1"/>
              </a:buClr>
              <a:buSzPts val="1800"/>
              <a:buFont typeface="Arial"/>
              <a:buNone/>
            </a:pPr>
            <a:r>
              <a:rPr lang="en" sz="1600" b="1"/>
              <a:t>Question 5/2/10</a:t>
            </a:r>
            <a:r>
              <a:rPr lang="en" sz="1600"/>
              <a:t>: Which of the following best describes greenhouse gases?</a:t>
            </a:r>
            <a:endParaRPr sz="1600"/>
          </a:p>
          <a:p>
            <a:pPr marL="0" lvl="0" indent="0" algn="l" rtl="0">
              <a:lnSpc>
                <a:spcPct val="100000"/>
              </a:lnSpc>
              <a:spcBef>
                <a:spcPts val="0"/>
              </a:spcBef>
              <a:spcAft>
                <a:spcPts val="0"/>
              </a:spcAft>
              <a:buClr>
                <a:srgbClr val="6AA84F"/>
              </a:buClr>
              <a:buSzPts val="1800"/>
              <a:buNone/>
            </a:pPr>
            <a:r>
              <a:rPr lang="en" sz="1600" u="sng">
                <a:solidFill>
                  <a:srgbClr val="6AA84F"/>
                </a:solidFill>
              </a:rPr>
              <a:t>Correct Answer</a:t>
            </a:r>
            <a:r>
              <a:rPr lang="en" sz="1600"/>
              <a:t>: </a:t>
            </a:r>
            <a:r>
              <a:rPr lang="en" sz="1600" i="1">
                <a:solidFill>
                  <a:srgbClr val="FF9900"/>
                </a:solidFill>
              </a:rPr>
              <a:t>greenhouse gases trap outgoing, longwave, terrestrial radiation</a:t>
            </a:r>
            <a:endParaRPr sz="1600" i="1">
              <a:solidFill>
                <a:srgbClr val="FF9900"/>
              </a:solidFill>
            </a:endParaRPr>
          </a:p>
          <a:p>
            <a:pPr marL="0" lvl="0" indent="0" algn="l" rtl="0">
              <a:lnSpc>
                <a:spcPct val="100000"/>
              </a:lnSpc>
              <a:spcBef>
                <a:spcPts val="0"/>
              </a:spcBef>
              <a:spcAft>
                <a:spcPts val="0"/>
              </a:spcAft>
              <a:buClr>
                <a:schemeClr val="dk1"/>
              </a:buClr>
              <a:buSzPts val="1800"/>
              <a:buNone/>
            </a:pPr>
            <a:endParaRPr sz="1600">
              <a:solidFill>
                <a:srgbClr val="000000"/>
              </a:solidFill>
            </a:endParaRPr>
          </a:p>
          <a:p>
            <a:pPr marL="457200" lvl="0" indent="0" algn="l" rtl="0">
              <a:lnSpc>
                <a:spcPct val="90000"/>
              </a:lnSpc>
              <a:spcBef>
                <a:spcPts val="1600"/>
              </a:spcBef>
              <a:spcAft>
                <a:spcPts val="0"/>
              </a:spcAft>
              <a:buClr>
                <a:schemeClr val="dk1"/>
              </a:buClr>
              <a:buSzPts val="1800"/>
              <a:buNone/>
            </a:pPr>
            <a:endParaRPr sz="1600"/>
          </a:p>
          <a:p>
            <a:pPr marL="0" lvl="0" indent="0" algn="l" rtl="0">
              <a:lnSpc>
                <a:spcPct val="90000"/>
              </a:lnSpc>
              <a:spcBef>
                <a:spcPts val="1600"/>
              </a:spcBef>
              <a:spcAft>
                <a:spcPts val="1600"/>
              </a:spcAft>
              <a:buClr>
                <a:schemeClr val="dk1"/>
              </a:buClr>
              <a:buSzPts val="1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g707c4c84c0_3_1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(Climate) 			  	   B</a:t>
            </a:r>
            <a:endParaRPr dirty="0"/>
          </a:p>
        </p:txBody>
      </p:sp>
      <p:sp>
        <p:nvSpPr>
          <p:cNvPr id="257" name="Google Shape;257;g707c4c84c0_3_1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b="1">
                <a:solidFill>
                  <a:srgbClr val="000000"/>
                </a:solidFill>
              </a:rPr>
              <a:t>Question:</a:t>
            </a:r>
            <a:r>
              <a:rPr lang="en" sz="1500">
                <a:solidFill>
                  <a:srgbClr val="000000"/>
                </a:solidFill>
              </a:rPr>
              <a:t> A recent study has reported that there are more wintertime clouds over the Arctic than there used to be. How and why will this affect Arctic sea ice?</a:t>
            </a:r>
            <a:endParaRPr sz="1500">
              <a:solidFill>
                <a:srgbClr val="000000"/>
              </a:solidFill>
            </a:endParaRPr>
          </a:p>
          <a:p>
            <a:pPr marL="0" lvl="0" indent="0" algn="l" rtl="0">
              <a:spcBef>
                <a:spcPts val="1600"/>
              </a:spcBef>
              <a:spcAft>
                <a:spcPts val="0"/>
              </a:spcAft>
              <a:buNone/>
            </a:pPr>
            <a:r>
              <a:rPr lang="en" sz="1500" b="1">
                <a:solidFill>
                  <a:srgbClr val="000000"/>
                </a:solidFill>
              </a:rPr>
              <a:t>Answer:</a:t>
            </a:r>
            <a:r>
              <a:rPr lang="en" sz="1500">
                <a:solidFill>
                  <a:srgbClr val="000000"/>
                </a:solidFill>
              </a:rPr>
              <a:t> </a:t>
            </a:r>
            <a:r>
              <a:rPr lang="en" sz="1500">
                <a:solidFill>
                  <a:schemeClr val="dk1"/>
                </a:solidFill>
              </a:rPr>
              <a:t>Since it’s Arctic winter, it’s nighttime 24/7, so clouds only act as a “blanket”, returning terrestrial longwave radiation back to the surface – a warming effect. (There’s no solar shortwave radiation to reflect, which would lead to cooling.) More warming means the ice </a:t>
            </a:r>
            <a:r>
              <a:rPr lang="en" sz="1500" b="1">
                <a:solidFill>
                  <a:schemeClr val="dk1"/>
                </a:solidFill>
              </a:rPr>
              <a:t>melts</a:t>
            </a:r>
            <a:r>
              <a:rPr lang="en" sz="1500">
                <a:solidFill>
                  <a:schemeClr val="dk1"/>
                </a:solidFill>
              </a:rPr>
              <a:t>!</a:t>
            </a:r>
            <a:endParaRPr sz="1500">
              <a:solidFill>
                <a:srgbClr val="000000"/>
              </a:solidFill>
            </a:endParaRPr>
          </a:p>
          <a:p>
            <a:pPr marL="0" lvl="0" indent="0" algn="l" rtl="0">
              <a:spcBef>
                <a:spcPts val="1600"/>
              </a:spcBef>
              <a:spcAft>
                <a:spcPts val="0"/>
              </a:spcAft>
              <a:buNone/>
            </a:pPr>
            <a:r>
              <a:rPr lang="en" sz="1500" b="1">
                <a:solidFill>
                  <a:srgbClr val="000000"/>
                </a:solidFill>
              </a:rPr>
              <a:t>Common Mistakes:</a:t>
            </a:r>
            <a:r>
              <a:rPr lang="en" sz="1500">
                <a:solidFill>
                  <a:srgbClr val="000000"/>
                </a:solidFill>
              </a:rPr>
              <a:t> </a:t>
            </a:r>
            <a:endParaRPr sz="1500">
              <a:solidFill>
                <a:srgbClr val="000000"/>
              </a:solidFill>
            </a:endParaRPr>
          </a:p>
          <a:p>
            <a:pPr marL="177800" lvl="0" indent="-184150" algn="l" rtl="0">
              <a:spcBef>
                <a:spcPts val="0"/>
              </a:spcBef>
              <a:spcAft>
                <a:spcPts val="0"/>
              </a:spcAft>
              <a:buClr>
                <a:schemeClr val="dk1"/>
              </a:buClr>
              <a:buSzPts val="1500"/>
              <a:buChar char="•"/>
            </a:pPr>
            <a:r>
              <a:rPr lang="en" sz="1500">
                <a:solidFill>
                  <a:schemeClr val="dk1"/>
                </a:solidFill>
              </a:rPr>
              <a:t>Stating both cloud effects and thus saying the effect on temperatures/ice is indeterminate.</a:t>
            </a:r>
            <a:endParaRPr sz="1500">
              <a:solidFill>
                <a:schemeClr val="dk1"/>
              </a:solidFill>
            </a:endParaRPr>
          </a:p>
          <a:p>
            <a:pPr marL="177800" lvl="0" indent="-171450" algn="l" rtl="0">
              <a:lnSpc>
                <a:spcPct val="90000"/>
              </a:lnSpc>
              <a:spcBef>
                <a:spcPts val="0"/>
              </a:spcBef>
              <a:spcAft>
                <a:spcPts val="0"/>
              </a:spcAft>
              <a:buClr>
                <a:schemeClr val="dk1"/>
              </a:buClr>
              <a:buSzPts val="1500"/>
              <a:buChar char="•"/>
            </a:pPr>
            <a:r>
              <a:rPr lang="en" sz="1500">
                <a:solidFill>
                  <a:schemeClr val="dk1"/>
                </a:solidFill>
              </a:rPr>
              <a:t>Only talking about how clouds reflect sunlight, leading to saying you get more ice instead of less.</a:t>
            </a:r>
            <a:endParaRPr sz="1500">
              <a:solidFill>
                <a:schemeClr val="dk1"/>
              </a:solidFill>
            </a:endParaRPr>
          </a:p>
          <a:p>
            <a:pPr marL="177800" lvl="0" indent="-171450" algn="l" rtl="0">
              <a:lnSpc>
                <a:spcPct val="90000"/>
              </a:lnSpc>
              <a:spcBef>
                <a:spcPts val="0"/>
              </a:spcBef>
              <a:spcAft>
                <a:spcPts val="0"/>
              </a:spcAft>
              <a:buClr>
                <a:schemeClr val="dk1"/>
              </a:buClr>
              <a:buSzPts val="1500"/>
              <a:buChar char="•"/>
            </a:pPr>
            <a:r>
              <a:rPr lang="en" sz="1500">
                <a:solidFill>
                  <a:schemeClr val="dk1"/>
                </a:solidFill>
              </a:rPr>
              <a:t>Assuming the increase in clouds </a:t>
            </a:r>
            <a:r>
              <a:rPr lang="en" sz="1500" i="1">
                <a:solidFill>
                  <a:schemeClr val="dk1"/>
                </a:solidFill>
              </a:rPr>
              <a:t>necessarily</a:t>
            </a:r>
            <a:r>
              <a:rPr lang="en" sz="1500">
                <a:solidFill>
                  <a:schemeClr val="dk1"/>
                </a:solidFill>
              </a:rPr>
              <a:t> means more water vapor, and that means ice was already melting (to get more water available).</a:t>
            </a:r>
            <a:endParaRPr sz="1500">
              <a:solidFill>
                <a:schemeClr val="dk1"/>
              </a:solidFill>
            </a:endParaRPr>
          </a:p>
          <a:p>
            <a:pPr marL="177800" lvl="0" indent="-171450" algn="l" rtl="0">
              <a:lnSpc>
                <a:spcPct val="90000"/>
              </a:lnSpc>
              <a:spcBef>
                <a:spcPts val="0"/>
              </a:spcBef>
              <a:spcAft>
                <a:spcPts val="0"/>
              </a:spcAft>
              <a:buClr>
                <a:schemeClr val="dk1"/>
              </a:buClr>
              <a:buSzPts val="1500"/>
              <a:buChar char="•"/>
            </a:pPr>
            <a:r>
              <a:rPr lang="en" sz="1500">
                <a:solidFill>
                  <a:schemeClr val="dk1"/>
                </a:solidFill>
              </a:rPr>
              <a:t>Assuming the increase in clouds </a:t>
            </a:r>
            <a:r>
              <a:rPr lang="en" sz="1500" i="1">
                <a:solidFill>
                  <a:schemeClr val="dk1"/>
                </a:solidFill>
              </a:rPr>
              <a:t>necessarily</a:t>
            </a:r>
            <a:r>
              <a:rPr lang="en" sz="1500">
                <a:solidFill>
                  <a:schemeClr val="dk1"/>
                </a:solidFill>
              </a:rPr>
              <a:t> means the surface was already warmer than usual, making the ice melt.</a:t>
            </a:r>
            <a:endParaRPr sz="1500">
              <a:solidFill>
                <a:srgbClr val="000000"/>
              </a:solidFill>
            </a:endParaRPr>
          </a:p>
          <a:p>
            <a:pPr marL="0" lvl="0" indent="0" algn="l" rtl="0">
              <a:spcBef>
                <a:spcPts val="0"/>
              </a:spcBef>
              <a:spcAft>
                <a:spcPts val="1600"/>
              </a:spcAft>
              <a:buNone/>
            </a:pPr>
            <a:endParaRPr>
              <a:solidFill>
                <a:srgbClr val="000000"/>
              </a:solidFill>
            </a:endParaRPr>
          </a:p>
        </p:txBody>
      </p:sp>
      <p:sp>
        <p:nvSpPr>
          <p:cNvPr id="258" name="Google Shape;258;g707c4c84c0_3_127"/>
          <p:cNvSpPr/>
          <p:nvPr/>
        </p:nvSpPr>
        <p:spPr>
          <a:xfrm>
            <a:off x="44000" y="2033901"/>
            <a:ext cx="323700" cy="1323900"/>
          </a:xfrm>
          <a:prstGeom prst="leftBrace">
            <a:avLst>
              <a:gd name="adj1" fmla="val 8333"/>
              <a:gd name="adj2" fmla="val 50000"/>
            </a:avLst>
          </a:prstGeom>
          <a:noFill/>
          <a:ln w="38100" cap="flat" cmpd="sng">
            <a:solidFill>
              <a:schemeClr val="accent1"/>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59" name="Google Shape;259;g707c4c84c0_3_127"/>
          <p:cNvSpPr txBox="1"/>
          <p:nvPr/>
        </p:nvSpPr>
        <p:spPr>
          <a:xfrm>
            <a:off x="5322425" y="1914300"/>
            <a:ext cx="3705000" cy="1373400"/>
          </a:xfrm>
          <a:prstGeom prst="rect">
            <a:avLst/>
          </a:prstGeom>
          <a:solidFill>
            <a:srgbClr val="F2F2F2"/>
          </a:solid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 sz="1400" b="1" i="0" u="none" strike="noStrike" cap="none">
                <a:solidFill>
                  <a:schemeClr val="dk1"/>
                </a:solidFill>
              </a:rPr>
              <a:t>If you mentioned both cloud effects but gave the correct (or an alternate) reason as to why the warming effect would dominate (e.g. longer nights, higher SZA, generally cold environment) then you still got full credit</a:t>
            </a:r>
            <a:endParaRPr sz="11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g707c4c84c0_3_1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(Climate) 			  	  B</a:t>
            </a:r>
            <a:endParaRPr dirty="0"/>
          </a:p>
        </p:txBody>
      </p:sp>
      <p:sp>
        <p:nvSpPr>
          <p:cNvPr id="265" name="Google Shape;265;g707c4c84c0_3_1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b="1">
                <a:solidFill>
                  <a:srgbClr val="000000"/>
                </a:solidFill>
              </a:rPr>
              <a:t>Question:</a:t>
            </a:r>
            <a:r>
              <a:rPr lang="en" sz="1500">
                <a:solidFill>
                  <a:srgbClr val="000000"/>
                </a:solidFill>
              </a:rPr>
              <a:t> A recent study has reported that there are more wintertime clouds over the Arctic than there used to be. How and why will this affect Arctic sea ice?</a:t>
            </a:r>
            <a:endParaRPr sz="1500">
              <a:solidFill>
                <a:srgbClr val="000000"/>
              </a:solidFill>
            </a:endParaRPr>
          </a:p>
          <a:p>
            <a:pPr marL="0" lvl="0" indent="0" algn="l" rtl="0">
              <a:spcBef>
                <a:spcPts val="1600"/>
              </a:spcBef>
              <a:spcAft>
                <a:spcPts val="0"/>
              </a:spcAft>
              <a:buNone/>
            </a:pPr>
            <a:r>
              <a:rPr lang="en" sz="1500" b="1">
                <a:solidFill>
                  <a:srgbClr val="000000"/>
                </a:solidFill>
              </a:rPr>
              <a:t>Answer:</a:t>
            </a:r>
            <a:r>
              <a:rPr lang="en" sz="1500">
                <a:solidFill>
                  <a:srgbClr val="000000"/>
                </a:solidFill>
              </a:rPr>
              <a:t> </a:t>
            </a:r>
            <a:r>
              <a:rPr lang="en" sz="1500">
                <a:solidFill>
                  <a:schemeClr val="dk1"/>
                </a:solidFill>
              </a:rPr>
              <a:t>Since it’s Arctic winter, it’s nighttime 24/7, so clouds only act as a “blanket”, returning terrestrial longwave radiation back to the surface – a warming effect. (There’s no solar shortwave radiation to reflect, which would lead to cooling.) More warming means the ice </a:t>
            </a:r>
            <a:r>
              <a:rPr lang="en" sz="1500" b="1">
                <a:solidFill>
                  <a:schemeClr val="dk1"/>
                </a:solidFill>
              </a:rPr>
              <a:t>melts</a:t>
            </a:r>
            <a:r>
              <a:rPr lang="en" sz="1500">
                <a:solidFill>
                  <a:schemeClr val="dk1"/>
                </a:solidFill>
              </a:rPr>
              <a:t>!</a:t>
            </a:r>
            <a:endParaRPr sz="1500">
              <a:solidFill>
                <a:srgbClr val="000000"/>
              </a:solidFill>
            </a:endParaRPr>
          </a:p>
          <a:p>
            <a:pPr marL="0" lvl="0" indent="0" algn="l" rtl="0">
              <a:spcBef>
                <a:spcPts val="1600"/>
              </a:spcBef>
              <a:spcAft>
                <a:spcPts val="0"/>
              </a:spcAft>
              <a:buNone/>
            </a:pPr>
            <a:r>
              <a:rPr lang="en" sz="1500" b="1">
                <a:solidFill>
                  <a:srgbClr val="000000"/>
                </a:solidFill>
              </a:rPr>
              <a:t>Common Mistakes:</a:t>
            </a:r>
            <a:r>
              <a:rPr lang="en" sz="1500">
                <a:solidFill>
                  <a:srgbClr val="000000"/>
                </a:solidFill>
              </a:rPr>
              <a:t> </a:t>
            </a:r>
            <a:endParaRPr sz="1500">
              <a:solidFill>
                <a:srgbClr val="000000"/>
              </a:solidFill>
            </a:endParaRPr>
          </a:p>
          <a:p>
            <a:pPr marL="177800" lvl="0" indent="-184150" algn="l" rtl="0">
              <a:spcBef>
                <a:spcPts val="0"/>
              </a:spcBef>
              <a:spcAft>
                <a:spcPts val="0"/>
              </a:spcAft>
              <a:buClr>
                <a:schemeClr val="dk1"/>
              </a:buClr>
              <a:buSzPts val="1500"/>
              <a:buChar char="•"/>
            </a:pPr>
            <a:r>
              <a:rPr lang="en" sz="1500">
                <a:solidFill>
                  <a:schemeClr val="dk1"/>
                </a:solidFill>
              </a:rPr>
              <a:t>Stating both cloud effects and thus saying the effect on temperatures/ice is indeterminate.</a:t>
            </a:r>
            <a:endParaRPr sz="1500">
              <a:solidFill>
                <a:schemeClr val="dk1"/>
              </a:solidFill>
            </a:endParaRPr>
          </a:p>
          <a:p>
            <a:pPr marL="177800" lvl="0" indent="-171450" algn="l" rtl="0">
              <a:lnSpc>
                <a:spcPct val="90000"/>
              </a:lnSpc>
              <a:spcBef>
                <a:spcPts val="0"/>
              </a:spcBef>
              <a:spcAft>
                <a:spcPts val="0"/>
              </a:spcAft>
              <a:buClr>
                <a:schemeClr val="dk1"/>
              </a:buClr>
              <a:buSzPts val="1500"/>
              <a:buChar char="•"/>
            </a:pPr>
            <a:r>
              <a:rPr lang="en" sz="1500">
                <a:solidFill>
                  <a:schemeClr val="dk1"/>
                </a:solidFill>
              </a:rPr>
              <a:t>Only talking about how clouds reflect sunlight, leading to saying you get more ice instead of less.</a:t>
            </a:r>
            <a:endParaRPr sz="1500">
              <a:solidFill>
                <a:schemeClr val="dk1"/>
              </a:solidFill>
            </a:endParaRPr>
          </a:p>
          <a:p>
            <a:pPr marL="177800" lvl="0" indent="-171450" algn="l" rtl="0">
              <a:lnSpc>
                <a:spcPct val="90000"/>
              </a:lnSpc>
              <a:spcBef>
                <a:spcPts val="0"/>
              </a:spcBef>
              <a:spcAft>
                <a:spcPts val="0"/>
              </a:spcAft>
              <a:buClr>
                <a:schemeClr val="dk1"/>
              </a:buClr>
              <a:buSzPts val="1500"/>
              <a:buChar char="•"/>
            </a:pPr>
            <a:r>
              <a:rPr lang="en" sz="1500">
                <a:solidFill>
                  <a:schemeClr val="dk1"/>
                </a:solidFill>
              </a:rPr>
              <a:t>Assuming the increase in clouds </a:t>
            </a:r>
            <a:r>
              <a:rPr lang="en" sz="1500" i="1">
                <a:solidFill>
                  <a:schemeClr val="dk1"/>
                </a:solidFill>
              </a:rPr>
              <a:t>necessarily</a:t>
            </a:r>
            <a:r>
              <a:rPr lang="en" sz="1500">
                <a:solidFill>
                  <a:schemeClr val="dk1"/>
                </a:solidFill>
              </a:rPr>
              <a:t> means more water vapor, and that means ice was already melting (to get more water available).</a:t>
            </a:r>
            <a:endParaRPr sz="1500">
              <a:solidFill>
                <a:schemeClr val="dk1"/>
              </a:solidFill>
            </a:endParaRPr>
          </a:p>
          <a:p>
            <a:pPr marL="177800" lvl="0" indent="-171450" algn="l" rtl="0">
              <a:lnSpc>
                <a:spcPct val="90000"/>
              </a:lnSpc>
              <a:spcBef>
                <a:spcPts val="0"/>
              </a:spcBef>
              <a:spcAft>
                <a:spcPts val="0"/>
              </a:spcAft>
              <a:buClr>
                <a:schemeClr val="dk1"/>
              </a:buClr>
              <a:buSzPts val="1500"/>
              <a:buChar char="•"/>
            </a:pPr>
            <a:r>
              <a:rPr lang="en" sz="1500">
                <a:solidFill>
                  <a:schemeClr val="dk1"/>
                </a:solidFill>
              </a:rPr>
              <a:t>Assuming the increase in clouds </a:t>
            </a:r>
            <a:r>
              <a:rPr lang="en" sz="1500" i="1">
                <a:solidFill>
                  <a:schemeClr val="dk1"/>
                </a:solidFill>
              </a:rPr>
              <a:t>necessarily</a:t>
            </a:r>
            <a:r>
              <a:rPr lang="en" sz="1500">
                <a:solidFill>
                  <a:schemeClr val="dk1"/>
                </a:solidFill>
              </a:rPr>
              <a:t> means the surface was already warmer than usual, making the ice melt.</a:t>
            </a:r>
            <a:endParaRPr sz="1500">
              <a:solidFill>
                <a:srgbClr val="000000"/>
              </a:solidFill>
            </a:endParaRPr>
          </a:p>
          <a:p>
            <a:pPr marL="0" lvl="0" indent="0" algn="l" rtl="0">
              <a:spcBef>
                <a:spcPts val="0"/>
              </a:spcBef>
              <a:spcAft>
                <a:spcPts val="1600"/>
              </a:spcAft>
              <a:buNone/>
            </a:pPr>
            <a:endParaRPr>
              <a:solidFill>
                <a:srgbClr val="000000"/>
              </a:solidFill>
            </a:endParaRPr>
          </a:p>
        </p:txBody>
      </p:sp>
      <p:sp>
        <p:nvSpPr>
          <p:cNvPr id="266" name="Google Shape;266;g707c4c84c0_3_134"/>
          <p:cNvSpPr/>
          <p:nvPr/>
        </p:nvSpPr>
        <p:spPr>
          <a:xfrm>
            <a:off x="53275" y="3827400"/>
            <a:ext cx="323700" cy="672000"/>
          </a:xfrm>
          <a:prstGeom prst="leftBrace">
            <a:avLst>
              <a:gd name="adj1" fmla="val 8333"/>
              <a:gd name="adj2" fmla="val 50000"/>
            </a:avLst>
          </a:prstGeom>
          <a:noFill/>
          <a:ln w="38100" cap="flat" cmpd="sng">
            <a:solidFill>
              <a:schemeClr val="accent1"/>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67" name="Google Shape;267;g707c4c84c0_3_134"/>
          <p:cNvSpPr txBox="1"/>
          <p:nvPr/>
        </p:nvSpPr>
        <p:spPr>
          <a:xfrm>
            <a:off x="5044350" y="3451650"/>
            <a:ext cx="3864000" cy="1423500"/>
          </a:xfrm>
          <a:prstGeom prst="rect">
            <a:avLst/>
          </a:prstGeom>
          <a:solidFill>
            <a:srgbClr val="F2F2F2"/>
          </a:solid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 sz="1400" b="1" i="0" u="none" strike="noStrike" cap="none">
                <a:solidFill>
                  <a:schemeClr val="dk1"/>
                </a:solidFill>
              </a:rPr>
              <a:t>Both of these answers also mix up causes and effects – these answers assume something else is causing both the clouds and the melting, as opposed to arguing how the clouds themselves lead to heating &amp; melting</a:t>
            </a:r>
            <a:endParaRPr sz="11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g707c4c84c0_0_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(Climate) 			  	 C</a:t>
            </a:r>
            <a:endParaRPr dirty="0"/>
          </a:p>
        </p:txBody>
      </p:sp>
      <p:sp>
        <p:nvSpPr>
          <p:cNvPr id="273" name="Google Shape;273;g707c4c84c0_0_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0000"/>
                </a:solidFill>
              </a:rPr>
              <a:t>Questio</a:t>
            </a:r>
            <a:r>
              <a:rPr lang="en" sz="1700" b="1" dirty="0">
                <a:solidFill>
                  <a:srgbClr val="000000"/>
                </a:solidFill>
              </a:rPr>
              <a:t>n:</a:t>
            </a:r>
            <a:r>
              <a:rPr lang="en" sz="1700" dirty="0">
                <a:solidFill>
                  <a:srgbClr val="000000"/>
                </a:solidFill>
              </a:rPr>
              <a:t> Using your answer to b), will this affect global temperatures and, if so, how?</a:t>
            </a:r>
            <a:endParaRPr sz="1700" dirty="0">
              <a:solidFill>
                <a:srgbClr val="000000"/>
              </a:solidFill>
            </a:endParaRPr>
          </a:p>
          <a:p>
            <a:pPr marL="0" lvl="0" indent="0" algn="l" rtl="0">
              <a:spcBef>
                <a:spcPts val="1600"/>
              </a:spcBef>
              <a:spcAft>
                <a:spcPts val="0"/>
              </a:spcAft>
              <a:buNone/>
            </a:pPr>
            <a:r>
              <a:rPr lang="en" sz="1700" b="1" dirty="0">
                <a:solidFill>
                  <a:srgbClr val="000000"/>
                </a:solidFill>
              </a:rPr>
              <a:t>Answer:</a:t>
            </a:r>
            <a:r>
              <a:rPr lang="en" sz="1700" dirty="0">
                <a:solidFill>
                  <a:srgbClr val="000000"/>
                </a:solidFill>
              </a:rPr>
              <a:t> </a:t>
            </a:r>
            <a:r>
              <a:rPr lang="en" sz="1700" dirty="0">
                <a:solidFill>
                  <a:schemeClr val="dk1"/>
                </a:solidFill>
              </a:rPr>
              <a:t>Ice albedo feedback (Melting ice -&gt; less reflective surfaces -&gt; more sunlight gets absorbed -&gt; even more warming)</a:t>
            </a:r>
            <a:endParaRPr sz="1700" dirty="0">
              <a:solidFill>
                <a:srgbClr val="000000"/>
              </a:solidFill>
            </a:endParaRPr>
          </a:p>
          <a:p>
            <a:pPr marL="0" lvl="0" indent="0" algn="l" rtl="0">
              <a:spcBef>
                <a:spcPts val="1600"/>
              </a:spcBef>
              <a:spcAft>
                <a:spcPts val="0"/>
              </a:spcAft>
              <a:buNone/>
            </a:pPr>
            <a:r>
              <a:rPr lang="en" sz="1700" b="1" dirty="0">
                <a:solidFill>
                  <a:srgbClr val="000000"/>
                </a:solidFill>
              </a:rPr>
              <a:t>Common Mistakes (partial credit)</a:t>
            </a:r>
            <a:r>
              <a:rPr lang="en" sz="1700" dirty="0">
                <a:solidFill>
                  <a:srgbClr val="000000"/>
                </a:solidFill>
              </a:rPr>
              <a:t> </a:t>
            </a:r>
            <a:endParaRPr sz="1700" dirty="0">
              <a:solidFill>
                <a:srgbClr val="000000"/>
              </a:solidFill>
            </a:endParaRPr>
          </a:p>
          <a:p>
            <a:pPr marL="177800" lvl="0" indent="-171450" algn="l" rtl="0">
              <a:lnSpc>
                <a:spcPct val="90000"/>
              </a:lnSpc>
              <a:spcBef>
                <a:spcPts val="1600"/>
              </a:spcBef>
              <a:spcAft>
                <a:spcPts val="0"/>
              </a:spcAft>
              <a:buClr>
                <a:schemeClr val="dk1"/>
              </a:buClr>
              <a:buSzPts val="1700"/>
              <a:buChar char="•"/>
            </a:pPr>
            <a:r>
              <a:rPr lang="en" sz="1700" dirty="0">
                <a:solidFill>
                  <a:schemeClr val="dk1"/>
                </a:solidFill>
              </a:rPr>
              <a:t>Water vapor feedback/sea level rise feedback (maybe true, but much weaker)</a:t>
            </a:r>
            <a:endParaRPr sz="1700" dirty="0">
              <a:solidFill>
                <a:schemeClr val="dk1"/>
              </a:solidFill>
            </a:endParaRPr>
          </a:p>
          <a:p>
            <a:pPr marL="177800" lvl="0" indent="-171450" algn="l" rtl="0">
              <a:lnSpc>
                <a:spcPct val="90000"/>
              </a:lnSpc>
              <a:spcBef>
                <a:spcPts val="800"/>
              </a:spcBef>
              <a:spcAft>
                <a:spcPts val="0"/>
              </a:spcAft>
              <a:buClr>
                <a:schemeClr val="dk1"/>
              </a:buClr>
              <a:buSzPts val="1700"/>
              <a:buChar char="•"/>
            </a:pPr>
            <a:r>
              <a:rPr lang="en" sz="1700" dirty="0">
                <a:solidFill>
                  <a:schemeClr val="dk1"/>
                </a:solidFill>
              </a:rPr>
              <a:t>Saying that a warmer Arctic by itself raises the average (it does, technically, but that’s missing the point)</a:t>
            </a:r>
            <a:endParaRPr sz="1700" dirty="0">
              <a:solidFill>
                <a:schemeClr val="dk1"/>
              </a:solidFill>
            </a:endParaRPr>
          </a:p>
          <a:p>
            <a:pPr marL="177800" lvl="0" indent="-171450" algn="l" rtl="0">
              <a:lnSpc>
                <a:spcPct val="90000"/>
              </a:lnSpc>
              <a:spcBef>
                <a:spcPts val="800"/>
              </a:spcBef>
              <a:spcAft>
                <a:spcPts val="0"/>
              </a:spcAft>
              <a:buClr>
                <a:schemeClr val="dk1"/>
              </a:buClr>
              <a:buSzPts val="1700"/>
              <a:buChar char="•"/>
            </a:pPr>
            <a:r>
              <a:rPr lang="en" sz="1700" dirty="0">
                <a:solidFill>
                  <a:schemeClr val="dk1"/>
                </a:solidFill>
              </a:rPr>
              <a:t>Any logical follow-through of what you wrote in part B</a:t>
            </a:r>
            <a:endParaRPr sz="1700" dirty="0">
              <a:solidFill>
                <a:schemeClr val="dk1"/>
              </a:solidFill>
            </a:endParaRPr>
          </a:p>
          <a:p>
            <a:pPr marL="520700" lvl="1" indent="-184150" algn="l" rtl="0">
              <a:lnSpc>
                <a:spcPct val="90000"/>
              </a:lnSpc>
              <a:spcBef>
                <a:spcPts val="400"/>
              </a:spcBef>
              <a:spcAft>
                <a:spcPts val="0"/>
              </a:spcAft>
              <a:buClr>
                <a:schemeClr val="dk1"/>
              </a:buClr>
              <a:buSzPts val="1700"/>
              <a:buChar char="•"/>
            </a:pPr>
            <a:r>
              <a:rPr lang="en" sz="1700" dirty="0">
                <a:solidFill>
                  <a:schemeClr val="dk1"/>
                </a:solidFill>
              </a:rPr>
              <a:t>e.g. you got part B backwards but then correctly used the logic of a feedback to argue for cooler temperatures</a:t>
            </a:r>
            <a:endParaRPr sz="1700" dirty="0">
              <a:solidFill>
                <a:srgbClr val="000000"/>
              </a:solidFill>
            </a:endParaRPr>
          </a:p>
          <a:p>
            <a:pPr marL="0" lvl="0" indent="0" algn="l" rtl="0">
              <a:spcBef>
                <a:spcPts val="0"/>
              </a:spcBef>
              <a:spcAft>
                <a:spcPts val="1600"/>
              </a:spcAft>
              <a:buNone/>
            </a:pPr>
            <a:endParaRPr sz="1700" dirty="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g707c4c84c0_3_1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(Climate) 			  	  C</a:t>
            </a:r>
            <a:endParaRPr dirty="0"/>
          </a:p>
        </p:txBody>
      </p:sp>
      <p:sp>
        <p:nvSpPr>
          <p:cNvPr id="279" name="Google Shape;279;g707c4c84c0_3_1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a:t>
            </a:r>
            <a:r>
              <a:rPr lang="en" sz="1700" b="1">
                <a:solidFill>
                  <a:srgbClr val="000000"/>
                </a:solidFill>
              </a:rPr>
              <a:t>n:</a:t>
            </a:r>
            <a:r>
              <a:rPr lang="en" sz="1700">
                <a:solidFill>
                  <a:srgbClr val="000000"/>
                </a:solidFill>
              </a:rPr>
              <a:t> Using your answer to b), will this affect global temperatures and, if so, how?</a:t>
            </a:r>
            <a:endParaRPr sz="1700">
              <a:solidFill>
                <a:srgbClr val="000000"/>
              </a:solidFill>
            </a:endParaRPr>
          </a:p>
          <a:p>
            <a:pPr marL="0" lvl="0" indent="0" algn="l" rtl="0">
              <a:spcBef>
                <a:spcPts val="1600"/>
              </a:spcBef>
              <a:spcAft>
                <a:spcPts val="0"/>
              </a:spcAft>
              <a:buNone/>
            </a:pPr>
            <a:r>
              <a:rPr lang="en" sz="1700" b="1">
                <a:solidFill>
                  <a:srgbClr val="000000"/>
                </a:solidFill>
              </a:rPr>
              <a:t>Answer:</a:t>
            </a:r>
            <a:r>
              <a:rPr lang="en" sz="1700">
                <a:solidFill>
                  <a:srgbClr val="000000"/>
                </a:solidFill>
              </a:rPr>
              <a:t> </a:t>
            </a:r>
            <a:r>
              <a:rPr lang="en" sz="1700">
                <a:solidFill>
                  <a:schemeClr val="dk1"/>
                </a:solidFill>
              </a:rPr>
              <a:t>Ice albedo feedback (Melting ice -&gt; less reflective surfaces -&gt; more sunlight gets absorbed -&gt; even more warming)</a:t>
            </a:r>
            <a:endParaRPr sz="1700">
              <a:solidFill>
                <a:srgbClr val="000000"/>
              </a:solidFill>
            </a:endParaRPr>
          </a:p>
          <a:p>
            <a:pPr marL="0" lvl="0" indent="0" algn="l" rtl="0">
              <a:spcBef>
                <a:spcPts val="1600"/>
              </a:spcBef>
              <a:spcAft>
                <a:spcPts val="0"/>
              </a:spcAft>
              <a:buNone/>
            </a:pPr>
            <a:r>
              <a:rPr lang="en" sz="1700" b="1">
                <a:solidFill>
                  <a:srgbClr val="000000"/>
                </a:solidFill>
              </a:rPr>
              <a:t>Common Mistakes (no credit):</a:t>
            </a:r>
            <a:r>
              <a:rPr lang="en" sz="1700">
                <a:solidFill>
                  <a:srgbClr val="000000"/>
                </a:solidFill>
              </a:rPr>
              <a:t> </a:t>
            </a:r>
            <a:r>
              <a:rPr lang="en" sz="1700">
                <a:solidFill>
                  <a:schemeClr val="dk1"/>
                </a:solidFill>
              </a:rPr>
              <a:t>No credit for saying that something in the Arctic doesn’t affect global average temperature because the Arctic is a small area! The Arctic is very important to overall global energy balance.</a:t>
            </a:r>
            <a:endParaRPr sz="1700">
              <a:solidFill>
                <a:srgbClr val="000000"/>
              </a:solidFill>
            </a:endParaRPr>
          </a:p>
          <a:p>
            <a:pPr marL="0" lvl="0" indent="0" algn="l" rtl="0">
              <a:spcBef>
                <a:spcPts val="1600"/>
              </a:spcBef>
              <a:spcAft>
                <a:spcPts val="1600"/>
              </a:spcAft>
              <a:buNone/>
            </a:pPr>
            <a:endParaRPr sz="170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g707c4c84c0_0_5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(Climate) 			  	  D</a:t>
            </a:r>
            <a:endParaRPr dirty="0"/>
          </a:p>
        </p:txBody>
      </p:sp>
      <p:sp>
        <p:nvSpPr>
          <p:cNvPr id="285" name="Google Shape;285;g707c4c84c0_0_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50" b="1">
                <a:solidFill>
                  <a:srgbClr val="000000"/>
                </a:solidFill>
              </a:rPr>
              <a:t>Question:</a:t>
            </a:r>
            <a:r>
              <a:rPr lang="en" sz="1550">
                <a:solidFill>
                  <a:srgbClr val="000000"/>
                </a:solidFill>
              </a:rPr>
              <a:t> How do increasing greenhouse gas concentrations affect the atmospheric window? How do scientists predict this will affect global surface temperatures?</a:t>
            </a:r>
            <a:endParaRPr sz="1550">
              <a:solidFill>
                <a:srgbClr val="000000"/>
              </a:solidFill>
            </a:endParaRPr>
          </a:p>
          <a:p>
            <a:pPr marL="0" lvl="0" indent="0" algn="l" rtl="0">
              <a:spcBef>
                <a:spcPts val="1600"/>
              </a:spcBef>
              <a:spcAft>
                <a:spcPts val="0"/>
              </a:spcAft>
              <a:buNone/>
            </a:pPr>
            <a:r>
              <a:rPr lang="en" sz="1550" b="1">
                <a:solidFill>
                  <a:srgbClr val="000000"/>
                </a:solidFill>
              </a:rPr>
              <a:t>Answer:</a:t>
            </a:r>
            <a:r>
              <a:rPr lang="en" sz="1550">
                <a:solidFill>
                  <a:srgbClr val="000000"/>
                </a:solidFill>
              </a:rPr>
              <a:t> </a:t>
            </a:r>
            <a:r>
              <a:rPr lang="en" sz="1550">
                <a:solidFill>
                  <a:schemeClr val="dk1"/>
                </a:solidFill>
              </a:rPr>
              <a:t>More GHGs close/narrow/lessen/etc. the atmospheric window, leading to more atmospheric absorption of outgoing terrestrial longwave radiation, sending heat back down to the surface and increasing temperatures</a:t>
            </a:r>
            <a:endParaRPr sz="1550">
              <a:solidFill>
                <a:srgbClr val="000000"/>
              </a:solidFill>
            </a:endParaRPr>
          </a:p>
          <a:p>
            <a:pPr marL="0" lvl="0" indent="0" algn="l" rtl="0">
              <a:lnSpc>
                <a:spcPct val="100000"/>
              </a:lnSpc>
              <a:spcBef>
                <a:spcPts val="1600"/>
              </a:spcBef>
              <a:spcAft>
                <a:spcPts val="0"/>
              </a:spcAft>
              <a:buNone/>
            </a:pPr>
            <a:r>
              <a:rPr lang="en" sz="1550" b="1">
                <a:solidFill>
                  <a:srgbClr val="000000"/>
                </a:solidFill>
              </a:rPr>
              <a:t>Common Mistakes:</a:t>
            </a:r>
            <a:r>
              <a:rPr lang="en" sz="1550">
                <a:solidFill>
                  <a:srgbClr val="000000"/>
                </a:solidFill>
              </a:rPr>
              <a:t> </a:t>
            </a:r>
            <a:endParaRPr sz="1550">
              <a:solidFill>
                <a:srgbClr val="000000"/>
              </a:solidFill>
            </a:endParaRPr>
          </a:p>
          <a:p>
            <a:pPr marL="177800" lvl="0" indent="-161925" algn="l" rtl="0">
              <a:lnSpc>
                <a:spcPct val="100000"/>
              </a:lnSpc>
              <a:spcBef>
                <a:spcPts val="0"/>
              </a:spcBef>
              <a:spcAft>
                <a:spcPts val="0"/>
              </a:spcAft>
              <a:buClr>
                <a:schemeClr val="dk1"/>
              </a:buClr>
              <a:buSzPts val="1550"/>
              <a:buChar char="•"/>
            </a:pPr>
            <a:r>
              <a:rPr lang="en" sz="1550">
                <a:solidFill>
                  <a:schemeClr val="dk1"/>
                </a:solidFill>
              </a:rPr>
              <a:t>Not mentioning the window </a:t>
            </a:r>
            <a:r>
              <a:rPr lang="en" sz="1550" b="1" i="1">
                <a:solidFill>
                  <a:schemeClr val="dk1"/>
                </a:solidFill>
              </a:rPr>
              <a:t>or</a:t>
            </a:r>
            <a:r>
              <a:rPr lang="en" sz="1550">
                <a:solidFill>
                  <a:schemeClr val="dk1"/>
                </a:solidFill>
              </a:rPr>
              <a:t> saying GHGs “affect the window” without saying how </a:t>
            </a:r>
            <a:r>
              <a:rPr lang="en" sz="1550" b="1" i="1">
                <a:solidFill>
                  <a:schemeClr val="dk1"/>
                </a:solidFill>
              </a:rPr>
              <a:t>or</a:t>
            </a:r>
            <a:r>
              <a:rPr lang="en" sz="1550">
                <a:solidFill>
                  <a:schemeClr val="dk1"/>
                </a:solidFill>
              </a:rPr>
              <a:t> saying GHGs open/strengthen/etc. the window</a:t>
            </a:r>
            <a:endParaRPr sz="1550">
              <a:solidFill>
                <a:schemeClr val="dk1"/>
              </a:solidFill>
            </a:endParaRPr>
          </a:p>
          <a:p>
            <a:pPr marL="177800" lvl="0" indent="-161925" algn="l" rtl="0">
              <a:lnSpc>
                <a:spcPct val="100000"/>
              </a:lnSpc>
              <a:spcBef>
                <a:spcPts val="0"/>
              </a:spcBef>
              <a:spcAft>
                <a:spcPts val="0"/>
              </a:spcAft>
              <a:buClr>
                <a:schemeClr val="dk1"/>
              </a:buClr>
              <a:buSzPts val="1550"/>
              <a:buChar char="•"/>
            </a:pPr>
            <a:r>
              <a:rPr lang="en" sz="1550">
                <a:solidFill>
                  <a:schemeClr val="dk1"/>
                </a:solidFill>
              </a:rPr>
              <a:t>Saying GHGs have no effect on the window since the window was for incoming solar shortwave radiation (or any mention of solar radiation instead of terrestrial)</a:t>
            </a:r>
            <a:endParaRPr sz="1550">
              <a:solidFill>
                <a:schemeClr val="dk1"/>
              </a:solidFill>
            </a:endParaRPr>
          </a:p>
          <a:p>
            <a:pPr marL="177800" lvl="0" indent="-161925" algn="l" rtl="0">
              <a:lnSpc>
                <a:spcPct val="100000"/>
              </a:lnSpc>
              <a:spcBef>
                <a:spcPts val="0"/>
              </a:spcBef>
              <a:spcAft>
                <a:spcPts val="0"/>
              </a:spcAft>
              <a:buClr>
                <a:schemeClr val="dk1"/>
              </a:buClr>
              <a:buSzPts val="1550"/>
              <a:buChar char="•"/>
            </a:pPr>
            <a:r>
              <a:rPr lang="en" sz="1550">
                <a:solidFill>
                  <a:schemeClr val="dk1"/>
                </a:solidFill>
              </a:rPr>
              <a:t>Mixing up the atmospheric window with the ozone hole (or any singling-out of ozone; it’s not incredibly different than other GHGs w/r/t the window)</a:t>
            </a:r>
            <a:endParaRPr sz="155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a:spLocks noGrp="1"/>
          </p:cNvSpPr>
          <p:nvPr>
            <p:ph type="title"/>
          </p:nvPr>
        </p:nvSpPr>
        <p:spPr>
          <a:xfrm>
            <a:off x="359125" y="6577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
              <a:t>Multiple Choice       </a:t>
            </a:r>
            <a:r>
              <a:rPr lang="en" sz="1800"/>
              <a:t>                   (slash-delimiters denote the 3 versions)	</a:t>
            </a:r>
            <a:endParaRPr sz="1800"/>
          </a:p>
          <a:p>
            <a:pPr marL="0" lvl="0" indent="0" algn="l" rtl="0">
              <a:lnSpc>
                <a:spcPct val="90000"/>
              </a:lnSpc>
              <a:spcBef>
                <a:spcPts val="0"/>
              </a:spcBef>
              <a:spcAft>
                <a:spcPts val="0"/>
              </a:spcAft>
              <a:buClr>
                <a:schemeClr val="dk1"/>
              </a:buClr>
              <a:buSzPts val="2800"/>
              <a:buFont typeface="Calibri"/>
              <a:buNone/>
            </a:pPr>
            <a:endParaRPr/>
          </a:p>
        </p:txBody>
      </p:sp>
      <p:sp>
        <p:nvSpPr>
          <p:cNvPr id="147" name="Google Shape;147;p9"/>
          <p:cNvSpPr txBox="1">
            <a:spLocks noGrp="1"/>
          </p:cNvSpPr>
          <p:nvPr>
            <p:ph type="body" idx="1"/>
          </p:nvPr>
        </p:nvSpPr>
        <p:spPr>
          <a:xfrm>
            <a:off x="311700" y="702125"/>
            <a:ext cx="8718900" cy="4145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600"/>
              </a:spcBef>
              <a:spcAft>
                <a:spcPts val="0"/>
              </a:spcAft>
              <a:buClr>
                <a:schemeClr val="dk1"/>
              </a:buClr>
              <a:buSzPts val="1800"/>
              <a:buFont typeface="Arial"/>
              <a:buNone/>
            </a:pPr>
            <a:r>
              <a:rPr lang="en" sz="1600" b="1"/>
              <a:t>Question 6/3/1</a:t>
            </a:r>
            <a:r>
              <a:rPr lang="en" sz="1600"/>
              <a:t>: Since the mid 1800’s, what has been the overall trend in global monthly surface temperature?</a:t>
            </a:r>
            <a:endParaRPr sz="1600"/>
          </a:p>
          <a:p>
            <a:pPr marL="0" lvl="0" indent="0" algn="l" rtl="0">
              <a:lnSpc>
                <a:spcPct val="100000"/>
              </a:lnSpc>
              <a:spcBef>
                <a:spcPts val="0"/>
              </a:spcBef>
              <a:spcAft>
                <a:spcPts val="0"/>
              </a:spcAft>
              <a:buClr>
                <a:srgbClr val="6AA84F"/>
              </a:buClr>
              <a:buSzPts val="1800"/>
              <a:buNone/>
            </a:pPr>
            <a:r>
              <a:rPr lang="en" sz="1600" u="sng">
                <a:solidFill>
                  <a:srgbClr val="6AA84F"/>
                </a:solidFill>
              </a:rPr>
              <a:t>Correct Answer</a:t>
            </a:r>
            <a:r>
              <a:rPr lang="en" sz="1600"/>
              <a:t>: </a:t>
            </a:r>
            <a:r>
              <a:rPr lang="en" sz="1600" i="1">
                <a:solidFill>
                  <a:srgbClr val="FF9900"/>
                </a:solidFill>
              </a:rPr>
              <a:t>temperatures have increased by about 1°C</a:t>
            </a:r>
            <a:endParaRPr sz="1600" i="1">
              <a:solidFill>
                <a:srgbClr val="FF9900"/>
              </a:solidFill>
            </a:endParaRPr>
          </a:p>
          <a:p>
            <a:pPr marL="0" lvl="0" indent="0" algn="l" rtl="0">
              <a:lnSpc>
                <a:spcPct val="100000"/>
              </a:lnSpc>
              <a:spcBef>
                <a:spcPts val="1600"/>
              </a:spcBef>
              <a:spcAft>
                <a:spcPts val="0"/>
              </a:spcAft>
              <a:buClr>
                <a:schemeClr val="dk1"/>
              </a:buClr>
              <a:buSzPts val="1800"/>
              <a:buFont typeface="Arial"/>
              <a:buNone/>
            </a:pPr>
            <a:r>
              <a:rPr lang="en" sz="1600" b="1"/>
              <a:t>Question 7/4/3</a:t>
            </a:r>
            <a:r>
              <a:rPr lang="en" sz="1600"/>
              <a:t>: Which of the following is not a greenhouse gas?</a:t>
            </a:r>
            <a:endParaRPr sz="1600"/>
          </a:p>
          <a:p>
            <a:pPr marL="0" lvl="0" indent="0" algn="l" rtl="0">
              <a:lnSpc>
                <a:spcPct val="100000"/>
              </a:lnSpc>
              <a:spcBef>
                <a:spcPts val="0"/>
              </a:spcBef>
              <a:spcAft>
                <a:spcPts val="0"/>
              </a:spcAft>
              <a:buClr>
                <a:srgbClr val="6AA84F"/>
              </a:buClr>
              <a:buSzPts val="1800"/>
              <a:buFont typeface="Arial"/>
              <a:buNone/>
            </a:pPr>
            <a:r>
              <a:rPr lang="en" sz="1600" u="sng">
                <a:solidFill>
                  <a:srgbClr val="6AA84F"/>
                </a:solidFill>
              </a:rPr>
              <a:t>Correct Answer</a:t>
            </a:r>
            <a:r>
              <a:rPr lang="en" sz="1600"/>
              <a:t>: </a:t>
            </a:r>
            <a:r>
              <a:rPr lang="en" sz="1600" i="1">
                <a:solidFill>
                  <a:srgbClr val="FF9900"/>
                </a:solidFill>
              </a:rPr>
              <a:t>Oxygen (O</a:t>
            </a:r>
            <a:r>
              <a:rPr lang="en" sz="1600" i="1" baseline="-25000">
                <a:solidFill>
                  <a:srgbClr val="FF9900"/>
                </a:solidFill>
              </a:rPr>
              <a:t>2</a:t>
            </a:r>
            <a:r>
              <a:rPr lang="en" sz="1600" i="1">
                <a:solidFill>
                  <a:srgbClr val="FF9900"/>
                </a:solidFill>
              </a:rPr>
              <a:t>)</a:t>
            </a:r>
            <a:endParaRPr sz="1600" i="1">
              <a:solidFill>
                <a:srgbClr val="FF9900"/>
              </a:solidFill>
            </a:endParaRPr>
          </a:p>
          <a:p>
            <a:pPr marL="0" lvl="0" indent="0" algn="l" rtl="0">
              <a:lnSpc>
                <a:spcPct val="100000"/>
              </a:lnSpc>
              <a:spcBef>
                <a:spcPts val="0"/>
              </a:spcBef>
              <a:spcAft>
                <a:spcPts val="0"/>
              </a:spcAft>
              <a:buClr>
                <a:srgbClr val="000000"/>
              </a:buClr>
              <a:buSzPts val="1800"/>
              <a:buNone/>
            </a:pPr>
            <a:endParaRPr sz="1600" b="1">
              <a:solidFill>
                <a:srgbClr val="000000"/>
              </a:solidFill>
            </a:endParaRPr>
          </a:p>
          <a:p>
            <a:pPr marL="0" lvl="0" indent="0" algn="l" rtl="0">
              <a:lnSpc>
                <a:spcPct val="100000"/>
              </a:lnSpc>
              <a:spcBef>
                <a:spcPts val="0"/>
              </a:spcBef>
              <a:spcAft>
                <a:spcPts val="0"/>
              </a:spcAft>
              <a:buClr>
                <a:srgbClr val="000000"/>
              </a:buClr>
              <a:buSzPts val="1800"/>
              <a:buNone/>
            </a:pPr>
            <a:r>
              <a:rPr lang="en" sz="1600" b="1">
                <a:solidFill>
                  <a:srgbClr val="000000"/>
                </a:solidFill>
              </a:rPr>
              <a:t>Question 8/5/2</a:t>
            </a:r>
            <a:r>
              <a:rPr lang="en" sz="1600">
                <a:solidFill>
                  <a:srgbClr val="000000"/>
                </a:solidFill>
              </a:rPr>
              <a:t>: An airplane is flying overhead, and you see a contrail that hangs around for a long time. What does this tell you about the air the plane is flying through?</a:t>
            </a:r>
            <a:endParaRPr sz="1600">
              <a:solidFill>
                <a:srgbClr val="000000"/>
              </a:solidFill>
            </a:endParaRPr>
          </a:p>
          <a:p>
            <a:pPr marL="0" lvl="0" indent="0" algn="l" rtl="0">
              <a:lnSpc>
                <a:spcPct val="100000"/>
              </a:lnSpc>
              <a:spcBef>
                <a:spcPts val="0"/>
              </a:spcBef>
              <a:spcAft>
                <a:spcPts val="0"/>
              </a:spcAft>
              <a:buClr>
                <a:srgbClr val="6AA84F"/>
              </a:buClr>
              <a:buSzPts val="1800"/>
              <a:buNone/>
            </a:pPr>
            <a:r>
              <a:rPr lang="en" sz="1600" u="sng">
                <a:solidFill>
                  <a:srgbClr val="6AA84F"/>
                </a:solidFill>
              </a:rPr>
              <a:t>Correct Answer</a:t>
            </a:r>
            <a:r>
              <a:rPr lang="en" sz="1600">
                <a:solidFill>
                  <a:srgbClr val="000000"/>
                </a:solidFill>
              </a:rPr>
              <a:t>: </a:t>
            </a:r>
            <a:r>
              <a:rPr lang="en" sz="1600" i="1">
                <a:solidFill>
                  <a:srgbClr val="FF9900"/>
                </a:solidFill>
              </a:rPr>
              <a:t>the air is very humid</a:t>
            </a:r>
            <a:endParaRPr sz="1600" i="1">
              <a:solidFill>
                <a:srgbClr val="FF9900"/>
              </a:solidFill>
            </a:endParaRPr>
          </a:p>
          <a:p>
            <a:pPr marL="0" lvl="0" indent="0" algn="l" rtl="0">
              <a:lnSpc>
                <a:spcPct val="100000"/>
              </a:lnSpc>
              <a:spcBef>
                <a:spcPts val="1600"/>
              </a:spcBef>
              <a:spcAft>
                <a:spcPts val="0"/>
              </a:spcAft>
              <a:buClr>
                <a:schemeClr val="dk1"/>
              </a:buClr>
              <a:buSzPts val="1800"/>
              <a:buFont typeface="Arial"/>
              <a:buNone/>
            </a:pPr>
            <a:r>
              <a:rPr lang="en" sz="1600" b="1"/>
              <a:t>Question 9/7/5</a:t>
            </a:r>
            <a:r>
              <a:rPr lang="en" sz="1600"/>
              <a:t>: A temperature inversion makes the atmosphere ___?</a:t>
            </a:r>
            <a:endParaRPr sz="1600"/>
          </a:p>
          <a:p>
            <a:pPr marL="0" lvl="0" indent="0" algn="l" rtl="0">
              <a:lnSpc>
                <a:spcPct val="100000"/>
              </a:lnSpc>
              <a:spcBef>
                <a:spcPts val="0"/>
              </a:spcBef>
              <a:spcAft>
                <a:spcPts val="0"/>
              </a:spcAft>
              <a:buClr>
                <a:srgbClr val="6AA84F"/>
              </a:buClr>
              <a:buSzPts val="1800"/>
              <a:buNone/>
            </a:pPr>
            <a:r>
              <a:rPr lang="en" sz="1600" u="sng">
                <a:solidFill>
                  <a:srgbClr val="6AA84F"/>
                </a:solidFill>
              </a:rPr>
              <a:t>Correct Answer</a:t>
            </a:r>
            <a:r>
              <a:rPr lang="en" sz="1600"/>
              <a:t>: </a:t>
            </a:r>
            <a:r>
              <a:rPr lang="en" sz="1600" i="1">
                <a:solidFill>
                  <a:srgbClr val="FF9900"/>
                </a:solidFill>
              </a:rPr>
              <a:t>stable</a:t>
            </a:r>
            <a:endParaRPr sz="1600" i="1">
              <a:solidFill>
                <a:srgbClr val="FF9900"/>
              </a:solidFill>
            </a:endParaRPr>
          </a:p>
          <a:p>
            <a:pPr marL="0" lvl="0" indent="0" algn="l" rtl="0">
              <a:lnSpc>
                <a:spcPct val="100000"/>
              </a:lnSpc>
              <a:spcBef>
                <a:spcPts val="1600"/>
              </a:spcBef>
              <a:spcAft>
                <a:spcPts val="0"/>
              </a:spcAft>
              <a:buClr>
                <a:srgbClr val="000000"/>
              </a:buClr>
              <a:buSzPts val="1800"/>
              <a:buNone/>
            </a:pPr>
            <a:r>
              <a:rPr lang="en" sz="1600" b="1">
                <a:solidFill>
                  <a:srgbClr val="000000"/>
                </a:solidFill>
              </a:rPr>
              <a:t>Question 10/9/8</a:t>
            </a:r>
            <a:r>
              <a:rPr lang="en" sz="1600">
                <a:solidFill>
                  <a:srgbClr val="000000"/>
                </a:solidFill>
              </a:rPr>
              <a:t>: The ratio of water vapor pressure to saturation water vapor pressure is called ___?</a:t>
            </a:r>
            <a:endParaRPr sz="1600">
              <a:solidFill>
                <a:srgbClr val="000000"/>
              </a:solidFill>
            </a:endParaRPr>
          </a:p>
          <a:p>
            <a:pPr marL="0" lvl="0" indent="0" algn="l" rtl="0">
              <a:lnSpc>
                <a:spcPct val="100000"/>
              </a:lnSpc>
              <a:spcBef>
                <a:spcPts val="0"/>
              </a:spcBef>
              <a:spcAft>
                <a:spcPts val="0"/>
              </a:spcAft>
              <a:buClr>
                <a:srgbClr val="6AA84F"/>
              </a:buClr>
              <a:buSzPts val="1800"/>
              <a:buNone/>
            </a:pPr>
            <a:r>
              <a:rPr lang="en" sz="1600" u="sng">
                <a:solidFill>
                  <a:srgbClr val="6AA84F"/>
                </a:solidFill>
              </a:rPr>
              <a:t>Correct Answer</a:t>
            </a:r>
            <a:r>
              <a:rPr lang="en" sz="1600">
                <a:solidFill>
                  <a:srgbClr val="000000"/>
                </a:solidFill>
              </a:rPr>
              <a:t>: </a:t>
            </a:r>
            <a:r>
              <a:rPr lang="en" sz="1600" i="1">
                <a:solidFill>
                  <a:srgbClr val="FF9900"/>
                </a:solidFill>
              </a:rPr>
              <a:t>relative humidity</a:t>
            </a:r>
            <a:endParaRPr sz="1600" b="1" i="1">
              <a:solidFill>
                <a:srgbClr val="FF9900"/>
              </a:solidFill>
            </a:endParaRPr>
          </a:p>
          <a:p>
            <a:pPr marL="457200" lvl="0" indent="0" algn="l" rtl="0">
              <a:lnSpc>
                <a:spcPct val="100000"/>
              </a:lnSpc>
              <a:spcBef>
                <a:spcPts val="1600"/>
              </a:spcBef>
              <a:spcAft>
                <a:spcPts val="0"/>
              </a:spcAft>
              <a:buClr>
                <a:schemeClr val="dk1"/>
              </a:buClr>
              <a:buSzPts val="1800"/>
              <a:buNone/>
            </a:pPr>
            <a:endParaRPr sz="1600">
              <a:solidFill>
                <a:schemeClr val="dk1"/>
              </a:solidFill>
            </a:endParaRPr>
          </a:p>
          <a:p>
            <a:pPr marL="0" lvl="0" indent="0" algn="l" rtl="0">
              <a:lnSpc>
                <a:spcPct val="100000"/>
              </a:lnSpc>
              <a:spcBef>
                <a:spcPts val="0"/>
              </a:spcBef>
              <a:spcAft>
                <a:spcPts val="0"/>
              </a:spcAft>
              <a:buClr>
                <a:schemeClr val="dk1"/>
              </a:buClr>
              <a:buSzPts val="1800"/>
              <a:buNone/>
            </a:pPr>
            <a:endParaRPr sz="1600">
              <a:solidFill>
                <a:srgbClr val="000000"/>
              </a:solidFill>
            </a:endParaRPr>
          </a:p>
          <a:p>
            <a:pPr marL="457200" lvl="0" indent="0" algn="l" rtl="0">
              <a:lnSpc>
                <a:spcPct val="90000"/>
              </a:lnSpc>
              <a:spcBef>
                <a:spcPts val="1600"/>
              </a:spcBef>
              <a:spcAft>
                <a:spcPts val="0"/>
              </a:spcAft>
              <a:buClr>
                <a:schemeClr val="dk1"/>
              </a:buClr>
              <a:buSzPts val="1800"/>
              <a:buNone/>
            </a:pPr>
            <a:endParaRPr sz="1600"/>
          </a:p>
          <a:p>
            <a:pPr marL="0" lvl="0" indent="0" algn="l" rtl="0">
              <a:lnSpc>
                <a:spcPct val="90000"/>
              </a:lnSpc>
              <a:spcBef>
                <a:spcPts val="1600"/>
              </a:spcBef>
              <a:spcAft>
                <a:spcPts val="1600"/>
              </a:spcAft>
              <a:buClr>
                <a:schemeClr val="dk1"/>
              </a:buClr>
              <a:buSzPts val="1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6566a19700_0_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(Temperature) 			A</a:t>
            </a:r>
            <a:endParaRPr dirty="0"/>
          </a:p>
        </p:txBody>
      </p:sp>
      <p:sp>
        <p:nvSpPr>
          <p:cNvPr id="153" name="Google Shape;153;g6566a19700_0_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0000"/>
                </a:solidFill>
              </a:rPr>
              <a:t>Question:</a:t>
            </a:r>
            <a:r>
              <a:rPr lang="en" dirty="0">
                <a:solidFill>
                  <a:srgbClr val="000000"/>
                </a:solidFill>
              </a:rPr>
              <a:t> Why don’t surface temperatures peak at noon when the sun is highest in the sky? When do they peak?</a:t>
            </a:r>
            <a:endParaRPr dirty="0">
              <a:solidFill>
                <a:srgbClr val="000000"/>
              </a:solidFill>
            </a:endParaRPr>
          </a:p>
          <a:p>
            <a:pPr marL="0" lvl="0" indent="0" algn="l" rtl="0">
              <a:spcBef>
                <a:spcPts val="1600"/>
              </a:spcBef>
              <a:spcAft>
                <a:spcPts val="0"/>
              </a:spcAft>
              <a:buNone/>
            </a:pPr>
            <a:r>
              <a:rPr lang="en" b="1" dirty="0">
                <a:solidFill>
                  <a:srgbClr val="000000"/>
                </a:solidFill>
              </a:rPr>
              <a:t>Answer:</a:t>
            </a:r>
            <a:r>
              <a:rPr lang="en" dirty="0">
                <a:solidFill>
                  <a:srgbClr val="000000"/>
                </a:solidFill>
              </a:rPr>
              <a:t> At noon the Earth is receiving the most direct light but the incoming radiation is still greater than the outgoing terrestrial radiation. The hottest time of the day is when incoming= outgoing radiation (~3 pm)</a:t>
            </a:r>
            <a:endParaRPr dirty="0">
              <a:solidFill>
                <a:srgbClr val="000000"/>
              </a:solidFill>
            </a:endParaRPr>
          </a:p>
          <a:p>
            <a:pPr marL="0" lvl="0" indent="0" algn="l" rtl="0">
              <a:spcBef>
                <a:spcPts val="1600"/>
              </a:spcBef>
              <a:spcAft>
                <a:spcPts val="1600"/>
              </a:spcAft>
              <a:buNone/>
            </a:pPr>
            <a:r>
              <a:rPr lang="en" b="1" dirty="0">
                <a:solidFill>
                  <a:srgbClr val="000000"/>
                </a:solidFill>
              </a:rPr>
              <a:t>Common Mistakes:</a:t>
            </a:r>
            <a:r>
              <a:rPr lang="en" dirty="0">
                <a:solidFill>
                  <a:srgbClr val="000000"/>
                </a:solidFill>
              </a:rPr>
              <a:t> Many students explained when the hottest time of the day is but did not explain why noon was not. Many student said because it takes time for the Earth to heat up, which is partly true but does not explain the whole question.</a:t>
            </a:r>
            <a:endParaRPr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6566a19700_0_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(Temperature) 			B</a:t>
            </a:r>
            <a:endParaRPr dirty="0"/>
          </a:p>
        </p:txBody>
      </p:sp>
      <p:sp>
        <p:nvSpPr>
          <p:cNvPr id="159" name="Google Shape;159;g6566a19700_0_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Question:</a:t>
            </a:r>
            <a:r>
              <a:rPr lang="en">
                <a:solidFill>
                  <a:srgbClr val="000000"/>
                </a:solidFill>
              </a:rPr>
              <a:t> Why do ocean temperatures peak later in the year than land temperatures?</a:t>
            </a:r>
            <a:endParaRPr>
              <a:solidFill>
                <a:srgbClr val="000000"/>
              </a:solidFill>
            </a:endParaRPr>
          </a:p>
          <a:p>
            <a:pPr marL="0" lvl="0" indent="0" algn="l" rtl="0">
              <a:spcBef>
                <a:spcPts val="1600"/>
              </a:spcBef>
              <a:spcAft>
                <a:spcPts val="0"/>
              </a:spcAft>
              <a:buNone/>
            </a:pPr>
            <a:r>
              <a:rPr lang="en" b="1">
                <a:solidFill>
                  <a:srgbClr val="000000"/>
                </a:solidFill>
              </a:rPr>
              <a:t>Answer:</a:t>
            </a:r>
            <a:r>
              <a:rPr lang="en">
                <a:solidFill>
                  <a:srgbClr val="000000"/>
                </a:solidFill>
              </a:rPr>
              <a:t> Due to the higher heat capacity or specific heat of water than land, it take water more energy to changes its temperature. Thus, it takes longer for water to heat up than land</a:t>
            </a:r>
            <a:endParaRPr>
              <a:solidFill>
                <a:srgbClr val="000000"/>
              </a:solidFill>
            </a:endParaRPr>
          </a:p>
          <a:p>
            <a:pPr marL="0" lvl="0" indent="0" algn="l" rtl="0">
              <a:spcBef>
                <a:spcPts val="1600"/>
              </a:spcBef>
              <a:spcAft>
                <a:spcPts val="1600"/>
              </a:spcAft>
              <a:buNone/>
            </a:pPr>
            <a:r>
              <a:rPr lang="en" b="1">
                <a:solidFill>
                  <a:srgbClr val="000000"/>
                </a:solidFill>
              </a:rPr>
              <a:t>Common Mistakes:</a:t>
            </a:r>
            <a:r>
              <a:rPr lang="en">
                <a:solidFill>
                  <a:srgbClr val="000000"/>
                </a:solidFill>
              </a:rPr>
              <a:t> Saying that oceans take in energy at a slower rate. Oceans take in energy at the same rate as land, but more energy is required to change the temperature. Many students restated the question without a sufficient explanation.</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6566a19700_0_10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(Temperature) 			C</a:t>
            </a:r>
            <a:endParaRPr dirty="0"/>
          </a:p>
        </p:txBody>
      </p:sp>
      <p:sp>
        <p:nvSpPr>
          <p:cNvPr id="165" name="Google Shape;165;g6566a19700_0_10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Question:</a:t>
            </a:r>
            <a:r>
              <a:rPr lang="en">
                <a:solidFill>
                  <a:srgbClr val="000000"/>
                </a:solidFill>
              </a:rPr>
              <a:t> In the summer, the sun never sets in the Arctic. Why isn’t the Arctic really warm in the summer if the sun is up all of the time?</a:t>
            </a:r>
            <a:endParaRPr>
              <a:solidFill>
                <a:srgbClr val="000000"/>
              </a:solidFill>
            </a:endParaRPr>
          </a:p>
          <a:p>
            <a:pPr marL="0" lvl="0" indent="0" algn="l" rtl="0">
              <a:spcBef>
                <a:spcPts val="1600"/>
              </a:spcBef>
              <a:spcAft>
                <a:spcPts val="0"/>
              </a:spcAft>
              <a:buNone/>
            </a:pPr>
            <a:r>
              <a:rPr lang="en" b="1">
                <a:solidFill>
                  <a:srgbClr val="000000"/>
                </a:solidFill>
              </a:rPr>
              <a:t>Answer:</a:t>
            </a:r>
            <a:r>
              <a:rPr lang="en">
                <a:solidFill>
                  <a:srgbClr val="000000"/>
                </a:solidFill>
              </a:rPr>
              <a:t> Although the sun is in the sky 24/7, it is at a very low angle. Due the shape of the Earth and high solar zenith angle, the incoming radiation travels further through the atmosphere and spreads out over the surface (less direct).</a:t>
            </a:r>
            <a:endParaRPr>
              <a:solidFill>
                <a:srgbClr val="000000"/>
              </a:solidFill>
            </a:endParaRPr>
          </a:p>
          <a:p>
            <a:pPr marL="0" lvl="0" indent="0" algn="l" rtl="0">
              <a:spcBef>
                <a:spcPts val="1600"/>
              </a:spcBef>
              <a:spcAft>
                <a:spcPts val="1600"/>
              </a:spcAft>
              <a:buNone/>
            </a:pPr>
            <a:r>
              <a:rPr lang="en" b="1">
                <a:solidFill>
                  <a:srgbClr val="000000"/>
                </a:solidFill>
              </a:rPr>
              <a:t>Common Mistakes:</a:t>
            </a:r>
            <a:r>
              <a:rPr lang="en">
                <a:solidFill>
                  <a:srgbClr val="000000"/>
                </a:solidFill>
              </a:rPr>
              <a:t> I gave partial credit for those who said the ice has a high albedo and reflects ~90% of the incoming radiation. Some confused low and high albedo.</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6566a19700_0_1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(Temperature) 			D</a:t>
            </a:r>
            <a:endParaRPr dirty="0"/>
          </a:p>
        </p:txBody>
      </p:sp>
      <p:sp>
        <p:nvSpPr>
          <p:cNvPr id="171" name="Google Shape;171;g6566a19700_0_1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Question:</a:t>
            </a:r>
            <a:r>
              <a:rPr lang="en">
                <a:solidFill>
                  <a:srgbClr val="000000"/>
                </a:solidFill>
              </a:rPr>
              <a:t> What is the relationship between temperature and relative humidity?</a:t>
            </a:r>
            <a:endParaRPr>
              <a:solidFill>
                <a:srgbClr val="000000"/>
              </a:solidFill>
            </a:endParaRPr>
          </a:p>
          <a:p>
            <a:pPr marL="0" lvl="0" indent="0" algn="l" rtl="0">
              <a:spcBef>
                <a:spcPts val="1600"/>
              </a:spcBef>
              <a:spcAft>
                <a:spcPts val="0"/>
              </a:spcAft>
              <a:buNone/>
            </a:pPr>
            <a:r>
              <a:rPr lang="en" b="1">
                <a:solidFill>
                  <a:srgbClr val="000000"/>
                </a:solidFill>
              </a:rPr>
              <a:t>Answer:</a:t>
            </a:r>
            <a:r>
              <a:rPr lang="en">
                <a:solidFill>
                  <a:srgbClr val="000000"/>
                </a:solidFill>
              </a:rPr>
              <a:t> Inverse. As temperature increases, relative humidity decreases</a:t>
            </a:r>
            <a:endParaRPr>
              <a:solidFill>
                <a:srgbClr val="000000"/>
              </a:solidFill>
            </a:endParaRPr>
          </a:p>
          <a:p>
            <a:pPr marL="0" lvl="0" indent="0" algn="l" rtl="0">
              <a:spcBef>
                <a:spcPts val="1600"/>
              </a:spcBef>
              <a:spcAft>
                <a:spcPts val="1600"/>
              </a:spcAft>
              <a:buNone/>
            </a:pPr>
            <a:r>
              <a:rPr lang="en" b="1">
                <a:solidFill>
                  <a:srgbClr val="000000"/>
                </a:solidFill>
              </a:rPr>
              <a:t>Common Mistakes:</a:t>
            </a:r>
            <a:r>
              <a:rPr lang="en">
                <a:solidFill>
                  <a:srgbClr val="000000"/>
                </a:solidFill>
              </a:rPr>
              <a:t> Some thought the relationship was direct. Some described how temperature and dew point relate to relative humidity without answering the question directly.</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176" name="Google Shape;176;p14"/>
          <p:cNvPicPr preferRelativeResize="0"/>
          <p:nvPr/>
        </p:nvPicPr>
        <p:blipFill>
          <a:blip r:embed="rId3">
            <a:alphaModFix/>
          </a:blip>
          <a:stretch>
            <a:fillRect/>
          </a:stretch>
        </p:blipFill>
        <p:spPr>
          <a:xfrm>
            <a:off x="152400" y="152400"/>
            <a:ext cx="6054423" cy="4838700"/>
          </a:xfrm>
          <a:prstGeom prst="rect">
            <a:avLst/>
          </a:prstGeom>
          <a:noFill/>
          <a:ln>
            <a:noFill/>
          </a:ln>
        </p:spPr>
      </p:pic>
      <p:sp>
        <p:nvSpPr>
          <p:cNvPr id="177" name="Google Shape;177;p14"/>
          <p:cNvSpPr txBox="1"/>
          <p:nvPr/>
        </p:nvSpPr>
        <p:spPr>
          <a:xfrm>
            <a:off x="6206825" y="171025"/>
            <a:ext cx="2817000" cy="42282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Calibri"/>
              <a:buChar char="●"/>
            </a:pPr>
            <a:r>
              <a:rPr lang="en">
                <a:latin typeface="Calibri"/>
                <a:ea typeface="Calibri"/>
                <a:cs typeface="Calibri"/>
                <a:sym typeface="Calibri"/>
              </a:rPr>
              <a:t>Note: This is not the exact question that was asked on the midterm exam; there were three different versions of the map question, so this is just another example</a:t>
            </a:r>
            <a:endParaRPr>
              <a:latin typeface="Calibri"/>
              <a:ea typeface="Calibri"/>
              <a:cs typeface="Calibri"/>
              <a:sym typeface="Calibri"/>
            </a:endParaRPr>
          </a:p>
          <a:p>
            <a:pPr marL="914400" lvl="0" indent="0" algn="l" rtl="0">
              <a:spcBef>
                <a:spcPts val="0"/>
              </a:spcBef>
              <a:spcAft>
                <a:spcPts val="0"/>
              </a:spcAft>
              <a:buNone/>
            </a:pP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The wind barbs tell us where the winds are coming from; the winds are heading in the same direction that the front is moving in</a:t>
            </a:r>
            <a:endParaRPr>
              <a:latin typeface="Calibri"/>
              <a:ea typeface="Calibri"/>
              <a:cs typeface="Calibri"/>
              <a:sym typeface="Calibri"/>
            </a:endParaRPr>
          </a:p>
          <a:p>
            <a:pPr marL="914400" lvl="0" indent="0" algn="l" rtl="0">
              <a:spcBef>
                <a:spcPts val="0"/>
              </a:spcBef>
              <a:spcAft>
                <a:spcPts val="0"/>
              </a:spcAft>
              <a:buNone/>
            </a:pP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Higher temperature will be found behind the warm front (place the temperature and dew point on the left side of the station model)</a:t>
            </a:r>
            <a:endParaRPr>
              <a:latin typeface="Calibri"/>
              <a:ea typeface="Calibri"/>
              <a:cs typeface="Calibri"/>
              <a:sym typeface="Calibri"/>
            </a:endParaRPr>
          </a:p>
          <a:p>
            <a:pPr marL="914400" lvl="0" indent="0" algn="l" rtl="0">
              <a:spcBef>
                <a:spcPts val="0"/>
              </a:spcBef>
              <a:spcAft>
                <a:spcPts val="0"/>
              </a:spcAft>
              <a:buNone/>
            </a:pP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In this example, station A is closer to saturation because the temperature is closer to the dew point</a:t>
            </a:r>
            <a:endParaRPr>
              <a:latin typeface="Calibri"/>
              <a:ea typeface="Calibri"/>
              <a:cs typeface="Calibri"/>
              <a:sym typeface="Calibri"/>
            </a:endParaRPr>
          </a:p>
        </p:txBody>
      </p:sp>
      <p:sp>
        <p:nvSpPr>
          <p:cNvPr id="178" name="Google Shape;178;p14"/>
          <p:cNvSpPr/>
          <p:nvPr/>
        </p:nvSpPr>
        <p:spPr>
          <a:xfrm>
            <a:off x="3068050" y="2784450"/>
            <a:ext cx="309300" cy="309300"/>
          </a:xfrm>
          <a:prstGeom prst="ellipse">
            <a:avLst/>
          </a:prstGeom>
          <a:solidFill>
            <a:srgbClr val="FFFFFF"/>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4"/>
          <p:cNvSpPr/>
          <p:nvPr/>
        </p:nvSpPr>
        <p:spPr>
          <a:xfrm>
            <a:off x="4316200" y="2475150"/>
            <a:ext cx="309300" cy="309300"/>
          </a:xfrm>
          <a:prstGeom prst="ellipse">
            <a:avLst/>
          </a:prstGeom>
          <a:solidFill>
            <a:srgbClr val="FFFFFF"/>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0" name="Google Shape;180;p14"/>
          <p:cNvCxnSpPr>
            <a:stCxn id="178" idx="1"/>
          </p:cNvCxnSpPr>
          <p:nvPr/>
        </p:nvCxnSpPr>
        <p:spPr>
          <a:xfrm rot="10800000">
            <a:off x="2797446" y="2590946"/>
            <a:ext cx="315900" cy="238800"/>
          </a:xfrm>
          <a:prstGeom prst="straightConnector1">
            <a:avLst/>
          </a:prstGeom>
          <a:noFill/>
          <a:ln w="38100" cap="flat" cmpd="sng">
            <a:solidFill>
              <a:srgbClr val="000000"/>
            </a:solidFill>
            <a:prstDash val="solid"/>
            <a:round/>
            <a:headEnd type="none" w="med" len="med"/>
            <a:tailEnd type="none" w="med" len="med"/>
          </a:ln>
        </p:spPr>
      </p:cxnSp>
      <p:cxnSp>
        <p:nvCxnSpPr>
          <p:cNvPr id="181" name="Google Shape;181;p14"/>
          <p:cNvCxnSpPr>
            <a:stCxn id="179" idx="3"/>
          </p:cNvCxnSpPr>
          <p:nvPr/>
        </p:nvCxnSpPr>
        <p:spPr>
          <a:xfrm flipH="1">
            <a:off x="3970296" y="2739154"/>
            <a:ext cx="391200" cy="303000"/>
          </a:xfrm>
          <a:prstGeom prst="straightConnector1">
            <a:avLst/>
          </a:prstGeom>
          <a:noFill/>
          <a:ln w="38100" cap="flat" cmpd="sng">
            <a:solidFill>
              <a:srgbClr val="000000"/>
            </a:solidFill>
            <a:prstDash val="solid"/>
            <a:round/>
            <a:headEnd type="none" w="med" len="med"/>
            <a:tailEnd type="none" w="med" len="med"/>
          </a:ln>
        </p:spPr>
      </p:cxnSp>
      <p:sp>
        <p:nvSpPr>
          <p:cNvPr id="182" name="Google Shape;182;p14"/>
          <p:cNvSpPr txBox="1"/>
          <p:nvPr/>
        </p:nvSpPr>
        <p:spPr>
          <a:xfrm>
            <a:off x="3068050" y="2736000"/>
            <a:ext cx="8637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alibri"/>
                <a:ea typeface="Calibri"/>
                <a:cs typeface="Calibri"/>
                <a:sym typeface="Calibri"/>
              </a:rPr>
              <a:t>A</a:t>
            </a:r>
            <a:endParaRPr b="1">
              <a:latin typeface="Calibri"/>
              <a:ea typeface="Calibri"/>
              <a:cs typeface="Calibri"/>
              <a:sym typeface="Calibri"/>
            </a:endParaRPr>
          </a:p>
        </p:txBody>
      </p:sp>
      <p:sp>
        <p:nvSpPr>
          <p:cNvPr id="183" name="Google Shape;183;p14"/>
          <p:cNvSpPr txBox="1"/>
          <p:nvPr/>
        </p:nvSpPr>
        <p:spPr>
          <a:xfrm>
            <a:off x="4305450" y="2384850"/>
            <a:ext cx="1095900" cy="489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alibri"/>
                <a:ea typeface="Calibri"/>
                <a:cs typeface="Calibri"/>
                <a:sym typeface="Calibri"/>
              </a:rPr>
              <a:t>B</a:t>
            </a:r>
            <a:endParaRPr b="1">
              <a:latin typeface="Calibri"/>
              <a:ea typeface="Calibri"/>
              <a:cs typeface="Calibri"/>
              <a:sym typeface="Calibri"/>
            </a:endParaRPr>
          </a:p>
        </p:txBody>
      </p:sp>
      <p:sp>
        <p:nvSpPr>
          <p:cNvPr id="184" name="Google Shape;184;p14"/>
          <p:cNvSpPr txBox="1"/>
          <p:nvPr/>
        </p:nvSpPr>
        <p:spPr>
          <a:xfrm>
            <a:off x="3987400" y="2346150"/>
            <a:ext cx="966900" cy="5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alibri"/>
                <a:ea typeface="Calibri"/>
                <a:cs typeface="Calibri"/>
                <a:sym typeface="Calibri"/>
              </a:rPr>
              <a:t>78</a:t>
            </a:r>
            <a:endParaRPr b="1">
              <a:latin typeface="Calibri"/>
              <a:ea typeface="Calibri"/>
              <a:cs typeface="Calibri"/>
              <a:sym typeface="Calibri"/>
            </a:endParaRPr>
          </a:p>
          <a:p>
            <a:pPr marL="0" lvl="0" indent="0" algn="l" rtl="0">
              <a:spcBef>
                <a:spcPts val="0"/>
              </a:spcBef>
              <a:spcAft>
                <a:spcPts val="0"/>
              </a:spcAft>
              <a:buNone/>
            </a:pPr>
            <a:r>
              <a:rPr lang="en" b="1">
                <a:latin typeface="Calibri"/>
                <a:ea typeface="Calibri"/>
                <a:cs typeface="Calibri"/>
                <a:sym typeface="Calibri"/>
              </a:rPr>
              <a:t>65</a:t>
            </a:r>
            <a:endParaRPr b="1">
              <a:latin typeface="Calibri"/>
              <a:ea typeface="Calibri"/>
              <a:cs typeface="Calibri"/>
              <a:sym typeface="Calibri"/>
            </a:endParaRPr>
          </a:p>
        </p:txBody>
      </p:sp>
      <p:sp>
        <p:nvSpPr>
          <p:cNvPr id="185" name="Google Shape;185;p14"/>
          <p:cNvSpPr txBox="1"/>
          <p:nvPr/>
        </p:nvSpPr>
        <p:spPr>
          <a:xfrm>
            <a:off x="2729800" y="2655450"/>
            <a:ext cx="451200" cy="5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alibri"/>
                <a:ea typeface="Calibri"/>
                <a:cs typeface="Calibri"/>
                <a:sym typeface="Calibri"/>
              </a:rPr>
              <a:t>45</a:t>
            </a:r>
            <a:endParaRPr b="1">
              <a:latin typeface="Calibri"/>
              <a:ea typeface="Calibri"/>
              <a:cs typeface="Calibri"/>
              <a:sym typeface="Calibri"/>
            </a:endParaRPr>
          </a:p>
          <a:p>
            <a:pPr marL="0" lvl="0" indent="0" algn="l" rtl="0">
              <a:spcBef>
                <a:spcPts val="0"/>
              </a:spcBef>
              <a:spcAft>
                <a:spcPts val="0"/>
              </a:spcAft>
              <a:buNone/>
            </a:pPr>
            <a:r>
              <a:rPr lang="en" b="1">
                <a:latin typeface="Calibri"/>
                <a:ea typeface="Calibri"/>
                <a:cs typeface="Calibri"/>
                <a:sym typeface="Calibri"/>
              </a:rPr>
              <a:t>41</a:t>
            </a:r>
            <a:endParaRPr b="1">
              <a:latin typeface="Calibri"/>
              <a:ea typeface="Calibri"/>
              <a:cs typeface="Calibri"/>
              <a:sym typeface="Calibri"/>
            </a:endParaRPr>
          </a:p>
        </p:txBody>
      </p:sp>
      <p:sp>
        <p:nvSpPr>
          <p:cNvPr id="186" name="Google Shape;186;p14"/>
          <p:cNvSpPr txBox="1"/>
          <p:nvPr/>
        </p:nvSpPr>
        <p:spPr>
          <a:xfrm>
            <a:off x="515650" y="-116375"/>
            <a:ext cx="5581800" cy="309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latin typeface="Calibri"/>
                <a:ea typeface="Calibri"/>
                <a:cs typeface="Calibri"/>
                <a:sym typeface="Calibri"/>
              </a:rPr>
              <a:t>Map Question</a:t>
            </a:r>
            <a:endParaRPr sz="2400" b="1">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707c4c84c0_0_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Short Answer 1 (Thermodynamics) 		A</a:t>
            </a:r>
            <a:endParaRPr dirty="0"/>
          </a:p>
        </p:txBody>
      </p:sp>
      <p:sp>
        <p:nvSpPr>
          <p:cNvPr id="192" name="Google Shape;192;g707c4c84c0_0_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Question:</a:t>
            </a:r>
            <a:r>
              <a:rPr lang="en">
                <a:solidFill>
                  <a:srgbClr val="000000"/>
                </a:solidFill>
              </a:rPr>
              <a:t> Two air parcels near the surface begin to rise. Both parcels start out having the same temperature. The environmental lapse rate is the same for both. Why do both air parcels expand as they rise? What effect does this have on the temperature inside the parcels?</a:t>
            </a:r>
            <a:endParaRPr>
              <a:solidFill>
                <a:srgbClr val="000000"/>
              </a:solidFill>
            </a:endParaRPr>
          </a:p>
          <a:p>
            <a:pPr marL="0" lvl="0" indent="0" algn="l" rtl="0">
              <a:spcBef>
                <a:spcPts val="1600"/>
              </a:spcBef>
              <a:spcAft>
                <a:spcPts val="0"/>
              </a:spcAft>
              <a:buNone/>
            </a:pPr>
            <a:r>
              <a:rPr lang="en" b="1">
                <a:solidFill>
                  <a:srgbClr val="000000"/>
                </a:solidFill>
              </a:rPr>
              <a:t>Answer:</a:t>
            </a:r>
            <a:r>
              <a:rPr lang="en">
                <a:solidFill>
                  <a:srgbClr val="000000"/>
                </a:solidFill>
              </a:rPr>
              <a:t> </a:t>
            </a:r>
            <a:r>
              <a:rPr lang="en">
                <a:solidFill>
                  <a:schemeClr val="dk1"/>
                </a:solidFill>
              </a:rPr>
              <a:t>As altitude increases, atmospheric pressure decreases. Thus, as the parcel rises, less pressure (less force) is exerted on the parcel, and the parcel expands. As it expands, it loses temperature, as explained by the ideal gas law PV=nRT.</a:t>
            </a:r>
            <a:endParaRPr>
              <a:solidFill>
                <a:srgbClr val="000000"/>
              </a:solidFill>
            </a:endParaRPr>
          </a:p>
          <a:p>
            <a:pPr marL="0" lvl="0" indent="0" algn="l" rtl="0">
              <a:spcBef>
                <a:spcPts val="1600"/>
              </a:spcBef>
              <a:spcAft>
                <a:spcPts val="1600"/>
              </a:spcAft>
              <a:buNone/>
            </a:pPr>
            <a:r>
              <a:rPr lang="en" b="1">
                <a:solidFill>
                  <a:srgbClr val="000000"/>
                </a:solidFill>
              </a:rPr>
              <a:t>Common Mistakes:</a:t>
            </a:r>
            <a:r>
              <a:rPr lang="en">
                <a:solidFill>
                  <a:srgbClr val="000000"/>
                </a:solidFill>
              </a:rPr>
              <a:t> </a:t>
            </a:r>
            <a:r>
              <a:rPr lang="en">
                <a:solidFill>
                  <a:schemeClr val="dk1"/>
                </a:solidFill>
              </a:rPr>
              <a:t>Not mentioning atmospheric or environmental pressure/density, saying temperature or pressure increase</a:t>
            </a:r>
            <a:endParaRPr>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2668</Words>
  <Application>Microsoft Office PowerPoint</Application>
  <PresentationFormat>On-screen Show (16:9)</PresentationFormat>
  <Paragraphs>146</Paragraphs>
  <Slides>24</Slides>
  <Notes>24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24</vt:i4>
      </vt:variant>
    </vt:vector>
  </HeadingPairs>
  <TitlesOfParts>
    <vt:vector size="28" baseType="lpstr">
      <vt:lpstr>Arial</vt:lpstr>
      <vt:lpstr>Calibri</vt:lpstr>
      <vt:lpstr>Office Theme</vt:lpstr>
      <vt:lpstr>Simple Light</vt:lpstr>
      <vt:lpstr>Fall 2019 Midterm Answers</vt:lpstr>
      <vt:lpstr>Multiple Choice                          (slash-delimiters denote the 3 versions)  </vt:lpstr>
      <vt:lpstr>Multiple Choice                          (slash-delimiters denote the 3 versions)  </vt:lpstr>
      <vt:lpstr>Short Answer 1 (Temperature)    A</vt:lpstr>
      <vt:lpstr>Short Answer 1 (Temperature)    B</vt:lpstr>
      <vt:lpstr>Short Answer 1 (Temperature)    C</vt:lpstr>
      <vt:lpstr>Short Answer 1 (Temperature)    D</vt:lpstr>
      <vt:lpstr>PowerPoint Presentation</vt:lpstr>
      <vt:lpstr>Short Answer 1 (Thermodynamics)   A</vt:lpstr>
      <vt:lpstr>Short Answer 1 (Thermodynamics)   B</vt:lpstr>
      <vt:lpstr>Short Answer 1 (Thermodynamics)   C</vt:lpstr>
      <vt:lpstr>Short Answer 1 (Clouds)         A</vt:lpstr>
      <vt:lpstr>Short Answer 1 (Clouds)         B</vt:lpstr>
      <vt:lpstr>Short Answer 1 (Clouds)         B</vt:lpstr>
      <vt:lpstr>Short Answer 1 (Clouds)          C</vt:lpstr>
      <vt:lpstr>Short Answer 1 (Clouds)         D</vt:lpstr>
      <vt:lpstr>PowerPoint Presentation</vt:lpstr>
      <vt:lpstr>Short Answer 1 (Climate)          A</vt:lpstr>
      <vt:lpstr>Short Answer 1 (Climate)          B</vt:lpstr>
      <vt:lpstr>Short Answer 1 (Climate)          B</vt:lpstr>
      <vt:lpstr>Short Answer 1 (Climate)         B</vt:lpstr>
      <vt:lpstr>Short Answer 1 (Climate)        C</vt:lpstr>
      <vt:lpstr>Short Answer 1 (Climate)         C</vt:lpstr>
      <vt:lpstr>Short Answer 1 (Climate)         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2019 Midterm Answers</dc:title>
  <dc:creator>Hannah Marie</dc:creator>
  <cp:lastModifiedBy>Hannah Marie Daley</cp:lastModifiedBy>
  <cp:revision>1</cp:revision>
  <dcterms:modified xsi:type="dcterms:W3CDTF">2019-10-28T16:33:18Z</dcterms:modified>
</cp:coreProperties>
</file>