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6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4" r:id="rId20"/>
    <p:sldId id="287" r:id="rId21"/>
    <p:sldId id="286" r:id="rId22"/>
    <p:sldId id="260" r:id="rId23"/>
    <p:sldId id="266" r:id="rId24"/>
    <p:sldId id="290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6429" autoAdjust="0"/>
  </p:normalViewPr>
  <p:slideViewPr>
    <p:cSldViewPr snapToGrid="0" snapToObjects="1">
      <p:cViewPr varScale="1">
        <p:scale>
          <a:sx n="127" d="100"/>
          <a:sy n="127" d="100"/>
        </p:scale>
        <p:origin x="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A1E13-054B-5B42-9C81-6420278BCBAF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6BBA-1EFE-3845-A0E7-97B6FBA0BD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0450-D30A-BF42-9AF3-F1716DB23664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DF3AD-73D0-9B40-89AC-52E082F23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06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49B7-7C8A-1648-A974-B76440C26E52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5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0DB2-E907-184E-9AF7-37EBBEF07F22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4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EF5F-6719-C942-BCF9-81619FDBC2D9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6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03E7-7FF0-6544-BB98-6742A67CEB82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6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195-F458-6D40-BCF6-242325F76582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8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494C-9A21-4249-A8C5-DC80A6C463D3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0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AA71-0A5B-7843-BC2C-89417D205C60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2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7403-1ABE-7F4D-82AD-CD6877E7D2F9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F5CE-805C-9C48-9B40-73E73F3C574B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74B-5693-C145-8AB0-91450E1A7EDC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8F09-23CB-9646-87E6-11C5F3838A60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7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B372-09D9-0D49-8A79-093AE657AB4D}" type="datetime1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723F0-1D94-BE48-BB76-BD611AC8C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1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tmos.umd.edu/~russ/620_05Asat_temp_defs2012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isala.com/en/products/humidity/Pages/hmp155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747" y="432635"/>
            <a:ext cx="7772400" cy="1470025"/>
          </a:xfrm>
        </p:spPr>
        <p:txBody>
          <a:bodyPr/>
          <a:lstStyle/>
          <a:p>
            <a:r>
              <a:rPr lang="en-US" dirty="0"/>
              <a:t>AOSC 634</a:t>
            </a:r>
            <a:br>
              <a:rPr lang="en-US" dirty="0"/>
            </a:br>
            <a:r>
              <a:rPr lang="en-US" dirty="0"/>
              <a:t>Air Sampling and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653" y="2495883"/>
            <a:ext cx="6400800" cy="425516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Practical Advice</a:t>
            </a:r>
          </a:p>
          <a:p>
            <a:r>
              <a:rPr lang="en-US" dirty="0">
                <a:solidFill>
                  <a:schemeClr val="tx1"/>
                </a:solidFill>
              </a:rPr>
              <a:t>Measuring Devices: Humidity </a:t>
            </a:r>
          </a:p>
          <a:p>
            <a:r>
              <a:rPr lang="en-US" dirty="0">
                <a:solidFill>
                  <a:schemeClr val="tx1"/>
                </a:solidFill>
              </a:rPr>
              <a:t>See Chapter 4.2 of Brock et al. </a:t>
            </a:r>
          </a:p>
          <a:p>
            <a:r>
              <a:rPr lang="en-US" dirty="0">
                <a:solidFill>
                  <a:srgbClr val="FF0000"/>
                </a:solidFill>
              </a:rPr>
              <a:t>21 Feb. OK for NIST?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Copyright Brock et al. 1984; Dickerson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2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10</a:t>
            </a:fld>
            <a:endParaRPr lang="en-US" dirty="0"/>
          </a:p>
        </p:txBody>
      </p:sp>
      <p:pic>
        <p:nvPicPr>
          <p:cNvPr id="13314" name="Picture 2" descr="C:\Users\Russ\Desktop\img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8"/>
            <a:ext cx="9131301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580A2-BAE2-474C-9FA8-1F77365A7EB0}"/>
              </a:ext>
            </a:extLst>
          </p:cNvPr>
          <p:cNvSpPr txBox="1"/>
          <p:nvPr/>
        </p:nvSpPr>
        <p:spPr>
          <a:xfrm>
            <a:off x="5131529" y="1657478"/>
            <a:ext cx="377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dispersive element (NDIR)</a:t>
            </a:r>
          </a:p>
        </p:txBody>
      </p:sp>
    </p:spTree>
    <p:extLst>
      <p:ext uri="{BB962C8B-B14F-4D97-AF65-F5344CB8AC3E}">
        <p14:creationId xmlns:p14="http://schemas.microsoft.com/office/powerpoint/2010/main" val="27260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11</a:t>
            </a:fld>
            <a:endParaRPr lang="en-US" dirty="0"/>
          </a:p>
        </p:txBody>
      </p:sp>
      <p:pic>
        <p:nvPicPr>
          <p:cNvPr id="14338" name="Picture 2" descr="C:\Users\Russ\Desktop\img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31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0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12</a:t>
            </a:fld>
            <a:endParaRPr lang="en-US" dirty="0"/>
          </a:p>
        </p:txBody>
      </p:sp>
      <p:pic>
        <p:nvPicPr>
          <p:cNvPr id="15362" name="Picture 2" descr="C:\Users\Russ\Desktop\img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1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7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13</a:t>
            </a:fld>
            <a:endParaRPr lang="en-US" dirty="0"/>
          </a:p>
        </p:txBody>
      </p:sp>
      <p:pic>
        <p:nvPicPr>
          <p:cNvPr id="16386" name="Picture 2" descr="C:\Users\Russ\Desktop\img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12700"/>
            <a:ext cx="9131301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14</a:t>
            </a:fld>
            <a:endParaRPr lang="en-US" dirty="0"/>
          </a:p>
        </p:txBody>
      </p:sp>
      <p:pic>
        <p:nvPicPr>
          <p:cNvPr id="17410" name="Picture 2" descr="C:\Users\Russ\Desktop\img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1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6065" y="6220047"/>
            <a:ext cx="410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Developed at NCAR</a:t>
            </a:r>
          </a:p>
        </p:txBody>
      </p:sp>
    </p:spTree>
    <p:extLst>
      <p:ext uri="{BB962C8B-B14F-4D97-AF65-F5344CB8AC3E}">
        <p14:creationId xmlns:p14="http://schemas.microsoft.com/office/powerpoint/2010/main" val="214600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15</a:t>
            </a:fld>
            <a:endParaRPr lang="en-US" dirty="0"/>
          </a:p>
        </p:txBody>
      </p:sp>
      <p:pic>
        <p:nvPicPr>
          <p:cNvPr id="18434" name="Picture 2" descr="C:\Users\Russ\Desktop\img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" y="12700"/>
            <a:ext cx="9131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6930" y="5922335"/>
            <a:ext cx="745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Lyman alpha photo-fragmentation fluorescence used on WB57 or ER2 for stratospheric water vapor (Weinstock et al., RSI, 1994; JGR 2009)</a:t>
            </a:r>
          </a:p>
        </p:txBody>
      </p:sp>
    </p:spTree>
    <p:extLst>
      <p:ext uri="{BB962C8B-B14F-4D97-AF65-F5344CB8AC3E}">
        <p14:creationId xmlns:p14="http://schemas.microsoft.com/office/powerpoint/2010/main" val="157597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16</a:t>
            </a:fld>
            <a:endParaRPr lang="en-US" dirty="0"/>
          </a:p>
        </p:txBody>
      </p:sp>
      <p:pic>
        <p:nvPicPr>
          <p:cNvPr id="19458" name="Picture 2" descr="C:\Users\Russ\Desktop\img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-20638"/>
            <a:ext cx="9131301" cy="68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031" y="274637"/>
            <a:ext cx="84528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Condensation</a:t>
            </a:r>
          </a:p>
          <a:p>
            <a:pPr algn="ctr"/>
            <a:r>
              <a:rPr lang="en-US" sz="3600" dirty="0"/>
              <a:t>Second order systems</a:t>
            </a:r>
          </a:p>
        </p:txBody>
      </p:sp>
    </p:spTree>
    <p:extLst>
      <p:ext uri="{BB962C8B-B14F-4D97-AF65-F5344CB8AC3E}">
        <p14:creationId xmlns:p14="http://schemas.microsoft.com/office/powerpoint/2010/main" val="224214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17</a:t>
            </a:fld>
            <a:endParaRPr lang="en-US" dirty="0"/>
          </a:p>
        </p:txBody>
      </p:sp>
      <p:pic>
        <p:nvPicPr>
          <p:cNvPr id="20482" name="Picture 2" descr="C:\Users\Russ\Desktop\img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9131301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4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18</a:t>
            </a:fld>
            <a:endParaRPr lang="en-US" dirty="0"/>
          </a:p>
        </p:txBody>
      </p:sp>
      <p:pic>
        <p:nvPicPr>
          <p:cNvPr id="22530" name="Picture 2" descr="C:\Users\Russ\Desktop\img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9"/>
            <a:ext cx="9131300" cy="68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20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19</a:t>
            </a:fld>
            <a:endParaRPr lang="en-US" dirty="0"/>
          </a:p>
        </p:txBody>
      </p:sp>
      <p:pic>
        <p:nvPicPr>
          <p:cNvPr id="21507" name="Picture 3" descr="C:\Users\Russ\Desktop\img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5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Humidity Measurement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400" dirty="0"/>
              <a:t>Humidity is the only routine, atmospheric chemistry measurement.</a:t>
            </a:r>
          </a:p>
          <a:p>
            <a:r>
              <a:rPr lang="en-US" sz="2400" dirty="0"/>
              <a:t>It is the most difficult of basic meteorological measurements.</a:t>
            </a:r>
          </a:p>
          <a:p>
            <a:r>
              <a:rPr lang="en-US" sz="2400" dirty="0"/>
              <a:t>Varies from 3% at the surface in the tropics to  5 ppm in the stratosphere, a range of 10</a:t>
            </a:r>
            <a:r>
              <a:rPr lang="en-US" sz="2400" baseline="30000" dirty="0"/>
              <a:t>4</a:t>
            </a:r>
            <a:r>
              <a:rPr lang="en-US" sz="2400" dirty="0"/>
              <a:t>.</a:t>
            </a:r>
          </a:p>
          <a:p>
            <a:r>
              <a:rPr lang="en-US" sz="2400" dirty="0"/>
              <a:t>There are no simple inexpensive calibration standards – thus the exercise with mass flow controllers.</a:t>
            </a:r>
          </a:p>
          <a:p>
            <a:r>
              <a:rPr lang="en-US" sz="2400" dirty="0"/>
              <a:t>Meteorologists think of humidity as a </a:t>
            </a:r>
            <a:r>
              <a:rPr lang="en-US" sz="2400" u="sng" dirty="0"/>
              <a:t>property</a:t>
            </a:r>
            <a:r>
              <a:rPr lang="en-US" sz="2400" dirty="0"/>
              <a:t> of the atmosphere while chemists think of it as a </a:t>
            </a:r>
            <a:r>
              <a:rPr lang="en-US" sz="2400" u="sng" dirty="0"/>
              <a:t>component</a:t>
            </a:r>
            <a:r>
              <a:rPr lang="en-US" sz="2400" dirty="0"/>
              <a:t> of the atmosphere.</a:t>
            </a:r>
          </a:p>
          <a:p>
            <a:r>
              <a:rPr lang="en-US" sz="2400" dirty="0"/>
              <a:t>Standard </a:t>
            </a:r>
            <a:r>
              <a:rPr lang="en-US" sz="2400" dirty="0" err="1"/>
              <a:t>rawinsondes</a:t>
            </a:r>
            <a:r>
              <a:rPr lang="en-US" sz="2400" dirty="0"/>
              <a:t> are only reliable to about 400 hPa.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4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Dewpointer</a:t>
            </a:r>
            <a:r>
              <a:rPr lang="en-US" dirty="0"/>
              <a:t> pointers.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might happen if the mirror is super clean?</a:t>
            </a:r>
          </a:p>
          <a:p>
            <a:endParaRPr lang="en-US" dirty="0"/>
          </a:p>
          <a:p>
            <a:r>
              <a:rPr lang="en-US" dirty="0"/>
              <a:t>Too dirty – say covered with salt?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9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530" y="1600200"/>
            <a:ext cx="407227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NCAR field stations</a:t>
            </a:r>
          </a:p>
          <a:p>
            <a:r>
              <a:rPr lang="en-US" sz="2000" dirty="0"/>
              <a:t>Integrated Surface Flux System (ISFS)</a:t>
            </a:r>
          </a:p>
          <a:p>
            <a:r>
              <a:rPr lang="en-US" sz="2000" dirty="0"/>
              <a:t>Deployable in networks of up to 100 stations.</a:t>
            </a:r>
          </a:p>
          <a:p>
            <a:r>
              <a:rPr lang="en-US" sz="2000" dirty="0"/>
              <a:t>State variables and fluxes. </a:t>
            </a:r>
          </a:p>
          <a:p>
            <a:r>
              <a:rPr lang="en-US" sz="2000" dirty="0"/>
              <a:t>Satellite link for DA and communication</a:t>
            </a:r>
          </a:p>
          <a:p>
            <a:r>
              <a:rPr lang="en-US" sz="2000" dirty="0"/>
              <a:t>http://www.eol.ucar.edu/instrumentation/sounding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21</a:t>
            </a:fld>
            <a:endParaRPr lang="en-US" dirty="0"/>
          </a:p>
        </p:txBody>
      </p:sp>
      <p:pic>
        <p:nvPicPr>
          <p:cNvPr id="23554" name="Picture 2" descr="C:\Users\Russ\Desktop\ATDSSSF_pam_sc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3" y="414301"/>
            <a:ext cx="40767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4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Wet bulb temperature and </a:t>
            </a:r>
            <a:r>
              <a:rPr lang="en-US" dirty="0" err="1"/>
              <a:t>psychrometers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000" dirty="0"/>
              <a:t>Simple, cheap, accurate, reliable</a:t>
            </a:r>
          </a:p>
          <a:p>
            <a:r>
              <a:rPr lang="en-US" sz="2000" dirty="0"/>
              <a:t>Slow, hard to link to data acquisition systems unless used with a wick and PRT.</a:t>
            </a:r>
          </a:p>
          <a:p>
            <a:r>
              <a:rPr lang="en-US" sz="2000" dirty="0"/>
              <a:t>For theory and derivation of humidity from wet bulb temperature see: </a:t>
            </a:r>
            <a:r>
              <a:rPr lang="en-US" sz="2000" dirty="0">
                <a:hlinkClick r:id="rId2"/>
              </a:rPr>
              <a:t>http://www.atmos.umd.edu/~russ/syllabus620.html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Lecture 5A, Saturated Temp </a:t>
            </a:r>
            <a:r>
              <a:rPr lang="en-US" sz="2000" dirty="0" err="1">
                <a:hlinkClick r:id="rId2"/>
              </a:rPr>
              <a:t>Dfn's</a:t>
            </a:r>
            <a:r>
              <a:rPr lang="en-US" sz="2000" dirty="0">
                <a:hlinkClick r:id="rId2"/>
              </a:rPr>
              <a:t> 2012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22</a:t>
            </a:fld>
            <a:endParaRPr lang="en-US" dirty="0"/>
          </a:p>
        </p:txBody>
      </p:sp>
      <p:pic>
        <p:nvPicPr>
          <p:cNvPr id="1047" name="Picture 23" descr="C:\Users\Rus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51" y="3832114"/>
            <a:ext cx="3631458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Russ\Desktop\air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6" y="3519377"/>
            <a:ext cx="4941509" cy="32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98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12" r="2675" b="5812"/>
          <a:stretch/>
        </p:blipFill>
        <p:spPr>
          <a:xfrm>
            <a:off x="457200" y="1600200"/>
            <a:ext cx="800946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5556" y="2610556"/>
            <a:ext cx="1128888" cy="2862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0121-BDE8-2841-B6AE-39964853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Flow </a:t>
            </a:r>
            <a:r>
              <a:rPr lang="en-US"/>
              <a:t>Controller Schematics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96F52C-E5BA-FE4F-9B4F-E83D1FE49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6903" y="1276350"/>
            <a:ext cx="3873500" cy="43053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7E21C-9943-814F-9796-F094B99C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B5967A-F5EE-004A-90BE-0C55D5A5DA44}"/>
              </a:ext>
            </a:extLst>
          </p:cNvPr>
          <p:cNvGrpSpPr/>
          <p:nvPr/>
        </p:nvGrpSpPr>
        <p:grpSpPr>
          <a:xfrm>
            <a:off x="457200" y="2573337"/>
            <a:ext cx="4903596" cy="3783013"/>
            <a:chOff x="0" y="0"/>
            <a:chExt cx="2514600" cy="2171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A17012-4C22-9C4A-92F6-4551D125C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0"/>
              <a:ext cx="2326640" cy="1589405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B28EE710-5F25-3846-8886-421E39FD19A2}"/>
                </a:ext>
              </a:extLst>
            </p:cNvPr>
            <p:cNvSpPr txBox="1"/>
            <p:nvPr/>
          </p:nvSpPr>
          <p:spPr>
            <a:xfrm>
              <a:off x="0" y="1600200"/>
              <a:ext cx="25146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Figure 1. Diagram of MFC. </a:t>
              </a:r>
              <a:r>
                <a:rPr lang="en-US" sz="1200" i="1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Image Courtesy of Chromatography Online.</a:t>
              </a:r>
              <a:endParaRPr lang="en-US" sz="12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885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Bubbler with sintered frit for humidifying a gas flow.</a:t>
            </a:r>
          </a:p>
        </p:txBody>
      </p:sp>
      <p:pic>
        <p:nvPicPr>
          <p:cNvPr id="5" name="Content Placeholder 4" descr="Bottle-Gas-Washing-Fritted-Cylinder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BE103B-08B6-FD47-9F3B-D06C6D55F1E1}"/>
              </a:ext>
            </a:extLst>
          </p:cNvPr>
          <p:cNvGrpSpPr/>
          <p:nvPr/>
        </p:nvGrpSpPr>
        <p:grpSpPr>
          <a:xfrm>
            <a:off x="561451" y="2343150"/>
            <a:ext cx="2514600" cy="2171700"/>
            <a:chOff x="0" y="0"/>
            <a:chExt cx="2514600" cy="21717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A16A24-79D8-B14C-991E-E2A1C2F9B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0"/>
              <a:ext cx="2326640" cy="1589405"/>
            </a:xfrm>
            <a:prstGeom prst="rect">
              <a:avLst/>
            </a:prstGeom>
          </p:spPr>
        </p:pic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036F3E51-624C-5545-9515-97C708A8CA02}"/>
                </a:ext>
              </a:extLst>
            </p:cNvPr>
            <p:cNvSpPr txBox="1"/>
            <p:nvPr/>
          </p:nvSpPr>
          <p:spPr>
            <a:xfrm>
              <a:off x="0" y="1600200"/>
              <a:ext cx="25146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Figure 1. Diagram of MFC. </a:t>
              </a:r>
              <a:r>
                <a:rPr lang="en-US" sz="1200" i="1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Image Courtesy of Chromatography Online.</a:t>
              </a:r>
              <a:endParaRPr lang="en-US" sz="1200">
                <a:effectLst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186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Schematic of selectable </a:t>
            </a:r>
            <a:br>
              <a:rPr lang="en-US" dirty="0"/>
            </a:br>
            <a:r>
              <a:rPr lang="en-US" dirty="0"/>
              <a:t>RH generation system</a:t>
            </a:r>
          </a:p>
        </p:txBody>
      </p:sp>
      <p:pic>
        <p:nvPicPr>
          <p:cNvPr id="14" name="Content Placeholder 13" descr="fish-regula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83" r="-28683"/>
          <a:stretch>
            <a:fillRect/>
          </a:stretch>
        </p:blipFill>
        <p:spPr>
          <a:xfrm>
            <a:off x="6611140" y="1678252"/>
            <a:ext cx="2158831" cy="11872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6007668" y="2878421"/>
            <a:ext cx="1065672" cy="5221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2784122" y="2572720"/>
            <a:ext cx="2585157" cy="52184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 Single Corner Rectangle 17"/>
          <p:cNvSpPr/>
          <p:nvPr/>
        </p:nvSpPr>
        <p:spPr>
          <a:xfrm>
            <a:off x="5384800" y="3304258"/>
            <a:ext cx="894646" cy="822960"/>
          </a:xfrm>
          <a:prstGeom prst="round1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ound Single Corner Rectangle 18"/>
          <p:cNvSpPr/>
          <p:nvPr/>
        </p:nvSpPr>
        <p:spPr>
          <a:xfrm>
            <a:off x="5384800" y="2180166"/>
            <a:ext cx="914400" cy="914400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/>
          <p:nvPr/>
        </p:nvCxnSpPr>
        <p:spPr>
          <a:xfrm rot="10800000" flipV="1">
            <a:off x="4339166" y="3698788"/>
            <a:ext cx="1030112" cy="58561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89324" y="2452700"/>
            <a:ext cx="11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MFCd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89324" y="3514122"/>
            <a:ext cx="77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MFCw</a:t>
            </a:r>
            <a:endParaRPr lang="en-US" dirty="0"/>
          </a:p>
        </p:txBody>
      </p:sp>
      <p:pic>
        <p:nvPicPr>
          <p:cNvPr id="37" name="Content Placeholder 4" descr="Bottle-Gas-Washing-Fritted-Cylinder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29612"/>
          <a:stretch/>
        </p:blipFill>
        <p:spPr>
          <a:xfrm>
            <a:off x="3711222" y="4232362"/>
            <a:ext cx="642055" cy="1243719"/>
          </a:xfrm>
          <a:prstGeom prst="rect">
            <a:avLst/>
          </a:prstGeom>
        </p:spPr>
      </p:pic>
      <p:cxnSp>
        <p:nvCxnSpPr>
          <p:cNvPr id="38" name="Elbow Connector 37"/>
          <p:cNvCxnSpPr/>
          <p:nvPr/>
        </p:nvCxnSpPr>
        <p:spPr>
          <a:xfrm rot="10800000">
            <a:off x="2784122" y="3485447"/>
            <a:ext cx="1030113" cy="81306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784122" y="3094566"/>
            <a:ext cx="1" cy="419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301265" y="3304258"/>
            <a:ext cx="4667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38822" y="3094566"/>
            <a:ext cx="1929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RH = </a:t>
            </a:r>
          </a:p>
          <a:p>
            <a:pPr algn="ctr"/>
            <a:r>
              <a:rPr lang="en-US" dirty="0"/>
              <a:t>100%*</a:t>
            </a:r>
            <a:r>
              <a:rPr lang="en-US" dirty="0" err="1"/>
              <a:t>Fw</a:t>
            </a:r>
            <a:r>
              <a:rPr lang="en-US" dirty="0"/>
              <a:t>/(</a:t>
            </a:r>
            <a:r>
              <a:rPr lang="en-US" dirty="0" err="1"/>
              <a:t>Fw+Fd</a:t>
            </a:r>
            <a:r>
              <a:rPr lang="en-US" dirty="0"/>
              <a:t>)</a:t>
            </a:r>
          </a:p>
        </p:txBody>
      </p:sp>
      <p:pic>
        <p:nvPicPr>
          <p:cNvPr id="63" name="Picture 62" descr="71MnjoCzrPL._SL15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64" y="5476081"/>
            <a:ext cx="955632" cy="1245394"/>
          </a:xfrm>
          <a:prstGeom prst="rect">
            <a:avLst/>
          </a:prstGeom>
        </p:spPr>
      </p:pic>
      <p:pic>
        <p:nvPicPr>
          <p:cNvPr id="64" name="Picture 63" descr="Alcohol-Thermometer-20-110-C-500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1341" y="5666602"/>
            <a:ext cx="902894" cy="902894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flipH="1" flipV="1">
            <a:off x="6307668" y="2589520"/>
            <a:ext cx="997762" cy="6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Humidity Measurement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400" dirty="0"/>
              <a:t>Equilibrium Sorption</a:t>
            </a:r>
          </a:p>
          <a:p>
            <a:pPr lvl="1"/>
            <a:r>
              <a:rPr lang="en-US" sz="2000" dirty="0"/>
              <a:t>Salts or solid state sensors such as the </a:t>
            </a:r>
            <a:r>
              <a:rPr lang="en-US" sz="2000" dirty="0" err="1"/>
              <a:t>Humicap</a:t>
            </a:r>
            <a:r>
              <a:rPr lang="en-US" sz="2000" dirty="0"/>
              <a:t> used in the Vaisala and Davis and </a:t>
            </a:r>
            <a:r>
              <a:rPr lang="en-US" sz="2000" dirty="0" err="1"/>
              <a:t>Hygrister</a:t>
            </a:r>
            <a:r>
              <a:rPr lang="en-US" sz="2000" dirty="0"/>
              <a:t> used by many </a:t>
            </a:r>
            <a:r>
              <a:rPr lang="en-US" sz="2000" dirty="0" err="1"/>
              <a:t>rawinsondes</a:t>
            </a:r>
            <a:r>
              <a:rPr lang="en-US" sz="2000" dirty="0"/>
              <a:t>.</a:t>
            </a:r>
          </a:p>
          <a:p>
            <a:r>
              <a:rPr lang="en-US" sz="2400" dirty="0"/>
              <a:t>Extinction of  Light</a:t>
            </a:r>
          </a:p>
          <a:p>
            <a:pPr lvl="1"/>
            <a:r>
              <a:rPr lang="en-US" sz="2000" dirty="0"/>
              <a:t>Lyman alpha (VUV) or IR, fast but relative.</a:t>
            </a:r>
          </a:p>
          <a:p>
            <a:pPr lvl="1"/>
            <a:r>
              <a:rPr lang="en-US" sz="2000" dirty="0"/>
              <a:t>Cavity Ringdown (IR) Picarro.</a:t>
            </a:r>
          </a:p>
          <a:p>
            <a:r>
              <a:rPr lang="en-US" sz="2400" dirty="0"/>
              <a:t>Condensation</a:t>
            </a:r>
          </a:p>
          <a:p>
            <a:pPr lvl="1"/>
            <a:r>
              <a:rPr lang="en-US" sz="2000" dirty="0"/>
              <a:t>The dew pointer.  There are cryogenic </a:t>
            </a:r>
            <a:r>
              <a:rPr lang="en-US" sz="2000" dirty="0" err="1"/>
              <a:t>dewpointers</a:t>
            </a:r>
            <a:r>
              <a:rPr lang="en-US" sz="2000" dirty="0"/>
              <a:t> with liquid nitrogen for upper air work.</a:t>
            </a:r>
          </a:p>
          <a:p>
            <a:r>
              <a:rPr lang="en-US" sz="2400" dirty="0"/>
              <a:t>Evaporation.</a:t>
            </a:r>
          </a:p>
          <a:p>
            <a:pPr lvl="1"/>
            <a:r>
              <a:rPr lang="en-US" sz="2000" dirty="0"/>
              <a:t>Wet bulb thermometer and </a:t>
            </a:r>
            <a:r>
              <a:rPr lang="en-US" sz="2000" dirty="0" err="1"/>
              <a:t>psychrometer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4</a:t>
            </a:fld>
            <a:endParaRPr lang="en-US" dirty="0"/>
          </a:p>
        </p:txBody>
      </p:sp>
      <p:pic>
        <p:nvPicPr>
          <p:cNvPr id="7170" name="Picture 2" descr="C:\Users\Russ\Desktop\img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252484"/>
            <a:ext cx="425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According to manufacturer</a:t>
            </a:r>
          </a:p>
        </p:txBody>
      </p:sp>
    </p:spTree>
    <p:extLst>
      <p:ext uri="{BB962C8B-B14F-4D97-AF65-F5344CB8AC3E}">
        <p14:creationId xmlns:p14="http://schemas.microsoft.com/office/powerpoint/2010/main" val="36998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5</a:t>
            </a:fld>
            <a:endParaRPr lang="en-US" dirty="0"/>
          </a:p>
        </p:txBody>
      </p:sp>
      <p:pic>
        <p:nvPicPr>
          <p:cNvPr id="8194" name="Picture 2" descr="C:\Users\Russ\Desktop\img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7563" y="530564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http://www.vaisala.com/en/products/humidity/Pages/hmp155.aspx</a:t>
            </a:r>
            <a:endParaRPr lang="en-US" dirty="0"/>
          </a:p>
          <a:p>
            <a:r>
              <a:rPr lang="en-US" dirty="0"/>
              <a:t>Also used on Davis Met station</a:t>
            </a:r>
          </a:p>
        </p:txBody>
      </p:sp>
    </p:spTree>
    <p:extLst>
      <p:ext uri="{BB962C8B-B14F-4D97-AF65-F5344CB8AC3E}">
        <p14:creationId xmlns:p14="http://schemas.microsoft.com/office/powerpoint/2010/main" val="84661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6</a:t>
            </a:fld>
            <a:endParaRPr lang="en-US" dirty="0"/>
          </a:p>
        </p:txBody>
      </p:sp>
      <p:pic>
        <p:nvPicPr>
          <p:cNvPr id="9218" name="Picture 2" descr="C:\Users\Russ\Desktop\img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" y="671697"/>
            <a:ext cx="8070112" cy="60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127591"/>
            <a:ext cx="607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 used on most </a:t>
            </a:r>
            <a:r>
              <a:rPr lang="en-US" sz="3200" dirty="0" err="1"/>
              <a:t>rawinsondes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250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7</a:t>
            </a:fld>
            <a:endParaRPr lang="en-US" dirty="0"/>
          </a:p>
        </p:txBody>
      </p:sp>
      <p:pic>
        <p:nvPicPr>
          <p:cNvPr id="10242" name="Picture 2" descr="C:\Users\Russ\Desktop\img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2225"/>
            <a:ext cx="9131301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667" y="1015424"/>
            <a:ext cx="7283301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Extinction of Light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96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8</a:t>
            </a:fld>
            <a:endParaRPr lang="en-US" dirty="0"/>
          </a:p>
        </p:txBody>
      </p:sp>
      <p:pic>
        <p:nvPicPr>
          <p:cNvPr id="11266" name="Picture 2" descr="C:\Users\Russ\Desktop\img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9507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uss\Desktop\hardwood5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18313"/>
            <a:ext cx="2590800" cy="39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23F0-1D94-BE48-BB76-BD611AC8CF11}" type="slidenum">
              <a:rPr lang="en-US" smtClean="0"/>
              <a:t>9</a:t>
            </a:fld>
            <a:endParaRPr lang="en-US" dirty="0"/>
          </a:p>
        </p:txBody>
      </p:sp>
      <p:pic>
        <p:nvPicPr>
          <p:cNvPr id="12290" name="Picture 2" descr="C:\Users\Russ\Desktop\img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" y="3026"/>
            <a:ext cx="9131300" cy="68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5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491</Words>
  <Application>Microsoft Macintosh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MS Mincho</vt:lpstr>
      <vt:lpstr>Arial</vt:lpstr>
      <vt:lpstr>Calibri</vt:lpstr>
      <vt:lpstr>Times New Roman</vt:lpstr>
      <vt:lpstr>Office Theme</vt:lpstr>
      <vt:lpstr>AOSC 634 Air Sampling and Analysis</vt:lpstr>
      <vt:lpstr>Humidity Measurement Overview</vt:lpstr>
      <vt:lpstr>Humidity Measurement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Dewpointer pointers.</vt:lpstr>
      <vt:lpstr>PowerPoint Presentation</vt:lpstr>
      <vt:lpstr>Wet bulb temperature and psychrometers</vt:lpstr>
      <vt:lpstr>Summary</vt:lpstr>
      <vt:lpstr>Mass Flow Controller Schematics</vt:lpstr>
      <vt:lpstr>Bubbler with sintered frit for humidifying a gas flow.</vt:lpstr>
      <vt:lpstr>Schematic of selectable  RH generation system</vt:lpstr>
    </vt:vector>
  </TitlesOfParts>
  <Company>umd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AOSC 634 Air Sampling and Analysis</dc:title>
  <dc:creator>Russell Dickerson</dc:creator>
  <cp:lastModifiedBy>Microsoft Office User</cp:lastModifiedBy>
  <cp:revision>48</cp:revision>
  <dcterms:created xsi:type="dcterms:W3CDTF">2013-01-28T00:18:34Z</dcterms:created>
  <dcterms:modified xsi:type="dcterms:W3CDTF">2020-02-10T17:31:13Z</dcterms:modified>
</cp:coreProperties>
</file>