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8" r:id="rId2"/>
    <p:sldId id="257" r:id="rId3"/>
    <p:sldId id="258" r:id="rId4"/>
    <p:sldId id="259" r:id="rId5"/>
    <p:sldId id="260" r:id="rId6"/>
    <p:sldId id="261" r:id="rId7"/>
    <p:sldId id="262" r:id="rId8"/>
    <p:sldId id="264" r:id="rId9"/>
    <p:sldId id="263" r:id="rId10"/>
    <p:sldId id="267"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6429" autoAdjust="0"/>
  </p:normalViewPr>
  <p:slideViewPr>
    <p:cSldViewPr snapToGrid="0" snapToObjects="1">
      <p:cViewPr varScale="1">
        <p:scale>
          <a:sx n="127" d="100"/>
          <a:sy n="127" d="100"/>
        </p:scale>
        <p:origin x="680"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A1E13-054B-5B42-9C81-6420278BCBAF}" type="datetimeFigureOut">
              <a:rPr lang="en-US" smtClean="0"/>
              <a:t>2/3/20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C26BBA-1EFE-3845-A0E7-97B6FBA0BDB4}" type="slidenum">
              <a:rPr lang="en-US" smtClean="0"/>
              <a:t>‹#›</a:t>
            </a:fld>
            <a:endParaRPr lang="en-US" dirty="0"/>
          </a:p>
        </p:txBody>
      </p:sp>
    </p:spTree>
    <p:extLst>
      <p:ext uri="{BB962C8B-B14F-4D97-AF65-F5344CB8AC3E}">
        <p14:creationId xmlns:p14="http://schemas.microsoft.com/office/powerpoint/2010/main" val="2068430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20450-D30A-BF42-9AF3-F1716DB23664}" type="datetimeFigureOut">
              <a:rPr lang="en-US" smtClean="0"/>
              <a:t>2/3/20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1DF3AD-73D0-9B40-89AC-52E082F2387E}" type="slidenum">
              <a:rPr lang="en-US" smtClean="0"/>
              <a:t>‹#›</a:t>
            </a:fld>
            <a:endParaRPr lang="en-US" dirty="0"/>
          </a:p>
        </p:txBody>
      </p:sp>
    </p:spTree>
    <p:extLst>
      <p:ext uri="{BB962C8B-B14F-4D97-AF65-F5344CB8AC3E}">
        <p14:creationId xmlns:p14="http://schemas.microsoft.com/office/powerpoint/2010/main" val="8585061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9F49B7-7C8A-1648-A974-B76440C26E52}" type="datetime1">
              <a:rPr lang="en-US" smtClean="0"/>
              <a:t>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229995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00DB2-E907-184E-9AF7-37EBBEF07F22}" type="datetime1">
              <a:rPr lang="en-US" smtClean="0"/>
              <a:t>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296854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6EF5F-6719-C942-BCF9-81619FDBC2D9}" type="datetime1">
              <a:rPr lang="en-US" smtClean="0"/>
              <a:t>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351646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E03E7-7FF0-6544-BB98-6742A67CEB82}" type="datetime1">
              <a:rPr lang="en-US" smtClean="0"/>
              <a:t>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112866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F5195-F458-6D40-BCF6-242325F76582}" type="datetime1">
              <a:rPr lang="en-US" smtClean="0"/>
              <a:t>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338568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36494C-9A21-4249-A8C5-DC80A6C463D3}" type="datetime1">
              <a:rPr lang="en-US" smtClean="0"/>
              <a:t>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220450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9CAA71-0A5B-7843-BC2C-89417D205C60}" type="datetime1">
              <a:rPr lang="en-US" smtClean="0"/>
              <a:t>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365932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77403-1ABE-7F4D-82AD-CD6877E7D2F9}" type="datetime1">
              <a:rPr lang="en-US" smtClean="0"/>
              <a:t>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104042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CF5CE-805C-9C48-9B40-73E73F3C574B}" type="datetime1">
              <a:rPr lang="en-US" smtClean="0"/>
              <a:t>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2933769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A1C74B-5693-C145-8AB0-91450E1A7EDC}" type="datetime1">
              <a:rPr lang="en-US" smtClean="0"/>
              <a:t>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423084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3C8F09-23CB-9646-87E6-11C5F3838A60}" type="datetime1">
              <a:rPr lang="en-US" smtClean="0"/>
              <a:t>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318167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1B372-09D9-0D49-8A79-093AE657AB4D}" type="datetime1">
              <a:rPr lang="en-US" smtClean="0"/>
              <a:t>2/3/20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723F0-1D94-BE48-BB76-BD611AC8CF11}" type="slidenum">
              <a:rPr lang="en-US" smtClean="0"/>
              <a:t>‹#›</a:t>
            </a:fld>
            <a:endParaRPr lang="en-US" dirty="0"/>
          </a:p>
        </p:txBody>
      </p:sp>
    </p:spTree>
    <p:extLst>
      <p:ext uri="{BB962C8B-B14F-4D97-AF65-F5344CB8AC3E}">
        <p14:creationId xmlns:p14="http://schemas.microsoft.com/office/powerpoint/2010/main" val="3704617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747" y="432635"/>
            <a:ext cx="7772400" cy="1470025"/>
          </a:xfrm>
        </p:spPr>
        <p:txBody>
          <a:bodyPr/>
          <a:lstStyle/>
          <a:p>
            <a:r>
              <a:rPr lang="en-US" dirty="0"/>
              <a:t>AOSC 634/458R</a:t>
            </a:r>
            <a:br>
              <a:rPr lang="en-US" dirty="0"/>
            </a:br>
            <a:r>
              <a:rPr lang="en-US" dirty="0"/>
              <a:t>Air Sampling and Analysis</a:t>
            </a:r>
          </a:p>
        </p:txBody>
      </p:sp>
      <p:sp>
        <p:nvSpPr>
          <p:cNvPr id="3" name="Subtitle 2"/>
          <p:cNvSpPr>
            <a:spLocks noGrp="1"/>
          </p:cNvSpPr>
          <p:nvPr>
            <p:ph type="subTitle" idx="1"/>
          </p:nvPr>
        </p:nvSpPr>
        <p:spPr>
          <a:xfrm>
            <a:off x="1264653" y="2495883"/>
            <a:ext cx="6400800" cy="4255169"/>
          </a:xfrm>
        </p:spPr>
        <p:txBody>
          <a:bodyPr>
            <a:normAutofit fontScale="85000" lnSpcReduction="20000"/>
          </a:bodyPr>
          <a:lstStyle/>
          <a:p>
            <a:r>
              <a:rPr lang="en-US" dirty="0">
                <a:solidFill>
                  <a:schemeClr val="tx1"/>
                </a:solidFill>
              </a:rPr>
              <a:t>Lecture 1</a:t>
            </a:r>
          </a:p>
          <a:p>
            <a:r>
              <a:rPr lang="en-US" dirty="0">
                <a:solidFill>
                  <a:schemeClr val="tx1"/>
                </a:solidFill>
              </a:rPr>
              <a:t>Measurement Theory</a:t>
            </a:r>
          </a:p>
          <a:p>
            <a:r>
              <a:rPr lang="en-US" dirty="0">
                <a:solidFill>
                  <a:schemeClr val="tx1"/>
                </a:solidFill>
              </a:rPr>
              <a:t>Performance Characteristics of instruments</a:t>
            </a:r>
          </a:p>
          <a:p>
            <a:r>
              <a:rPr lang="en-US" dirty="0">
                <a:solidFill>
                  <a:schemeClr val="tx1"/>
                </a:solidFill>
              </a:rPr>
              <a:t>Nomenclature and static response</a:t>
            </a:r>
          </a:p>
          <a:p>
            <a:pPr algn="l"/>
            <a:endParaRPr lang="en-US" dirty="0">
              <a:solidFill>
                <a:schemeClr val="tx1"/>
              </a:solidFill>
            </a:endParaRPr>
          </a:p>
          <a:p>
            <a:r>
              <a:rPr lang="en-US" dirty="0">
                <a:solidFill>
                  <a:schemeClr val="accent6"/>
                </a:solidFill>
              </a:rPr>
              <a:t> </a:t>
            </a:r>
          </a:p>
          <a:p>
            <a:r>
              <a:rPr lang="en-US" dirty="0">
                <a:solidFill>
                  <a:schemeClr val="accent6"/>
                </a:solidFill>
              </a:rPr>
              <a:t>Can you download Picarro data?</a:t>
            </a:r>
          </a:p>
          <a:p>
            <a:endParaRPr lang="en-US" dirty="0">
              <a:solidFill>
                <a:schemeClr val="tx1"/>
              </a:solidFill>
            </a:endParaRPr>
          </a:p>
          <a:p>
            <a:endParaRPr lang="en-US" dirty="0">
              <a:solidFill>
                <a:schemeClr val="tx1"/>
              </a:solidFill>
            </a:endParaRPr>
          </a:p>
          <a:p>
            <a:r>
              <a:rPr lang="en-US" sz="1400" dirty="0">
                <a:solidFill>
                  <a:schemeClr val="tx1"/>
                </a:solidFill>
              </a:rPr>
              <a:t>Copyright Brock et al. 1984; Dickerson 2019</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F5723F0-1D94-BE48-BB76-BD611AC8CF11}" type="slidenum">
              <a:rPr lang="en-US" smtClean="0"/>
              <a:t>1</a:t>
            </a:fld>
            <a:endParaRPr lang="en-US" dirty="0"/>
          </a:p>
        </p:txBody>
      </p:sp>
    </p:spTree>
    <p:extLst>
      <p:ext uri="{BB962C8B-B14F-4D97-AF65-F5344CB8AC3E}">
        <p14:creationId xmlns:p14="http://schemas.microsoft.com/office/powerpoint/2010/main" val="136298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5723F0-1D94-BE48-BB76-BD611AC8CF11}" type="slidenum">
              <a:rPr lang="en-US" smtClean="0"/>
              <a:t>10</a:t>
            </a:fld>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950231189"/>
              </p:ext>
            </p:extLst>
          </p:nvPr>
        </p:nvGraphicFramePr>
        <p:xfrm>
          <a:off x="993775" y="1681163"/>
          <a:ext cx="7418388" cy="3681412"/>
        </p:xfrm>
        <a:graphic>
          <a:graphicData uri="http://schemas.openxmlformats.org/presentationml/2006/ole">
            <mc:AlternateContent xmlns:mc="http://schemas.openxmlformats.org/markup-compatibility/2006">
              <mc:Choice xmlns:v="urn:schemas-microsoft-com:vml" Requires="v">
                <p:oleObj spid="_x0000_s3101" name="Document" r:id="rId3" imgW="6858000" imgH="3403600" progId="Word.Document.12">
                  <p:embed/>
                </p:oleObj>
              </mc:Choice>
              <mc:Fallback>
                <p:oleObj name="Document" r:id="rId3" imgW="6858000" imgH="3403600" progId="Word.Document.12">
                  <p:embed/>
                  <p:pic>
                    <p:nvPicPr>
                      <p:cNvPr id="0" name=""/>
                      <p:cNvPicPr/>
                      <p:nvPr/>
                    </p:nvPicPr>
                    <p:blipFill>
                      <a:blip r:embed="rId4"/>
                      <a:stretch>
                        <a:fillRect/>
                      </a:stretch>
                    </p:blipFill>
                    <p:spPr>
                      <a:xfrm>
                        <a:off x="993775" y="1681163"/>
                        <a:ext cx="7418388" cy="3681412"/>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F9B134A-0149-7F4A-95D4-48A7C602CF41}"/>
              </a:ext>
            </a:extLst>
          </p:cNvPr>
          <p:cNvSpPr txBox="1"/>
          <p:nvPr/>
        </p:nvSpPr>
        <p:spPr>
          <a:xfrm>
            <a:off x="1678075" y="953443"/>
            <a:ext cx="57878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metric </a:t>
            </a:r>
            <a:r>
              <a:rPr lang="en-US" sz="2400" dirty="0" err="1">
                <a:latin typeface="Times New Roman" panose="02020603050405020304" pitchFamily="18" charset="0"/>
                <a:cs typeface="Times New Roman" panose="02020603050405020304" pitchFamily="18" charset="0"/>
              </a:rPr>
              <a:t>oftern</a:t>
            </a:r>
            <a:r>
              <a:rPr lang="en-US" sz="2400" dirty="0">
                <a:latin typeface="Times New Roman" panose="02020603050405020304" pitchFamily="18" charset="0"/>
                <a:cs typeface="Times New Roman" panose="02020603050405020304" pitchFamily="18" charset="0"/>
              </a:rPr>
              <a:t> more useful than “accuracy”</a:t>
            </a:r>
          </a:p>
        </p:txBody>
      </p:sp>
    </p:spTree>
    <p:extLst>
      <p:ext uri="{BB962C8B-B14F-4D97-AF65-F5344CB8AC3E}">
        <p14:creationId xmlns:p14="http://schemas.microsoft.com/office/powerpoint/2010/main" val="190131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0142"/>
            <a:ext cx="8068198" cy="2880124"/>
          </a:xfrm>
        </p:spPr>
        <p:txBody>
          <a:bodyPr>
            <a:normAutofit fontScale="55000" lnSpcReduction="20000"/>
          </a:bodyPr>
          <a:lstStyle/>
          <a:p>
            <a:pPr marL="0" indent="0">
              <a:lnSpc>
                <a:spcPct val="120000"/>
              </a:lnSpc>
              <a:buNone/>
            </a:pPr>
            <a:r>
              <a:rPr lang="en-US" sz="3300" u="sng" dirty="0"/>
              <a:t>Detection limit</a:t>
            </a:r>
            <a:r>
              <a:rPr lang="en-US" sz="3300" dirty="0"/>
              <a:t>- Also called lowest detectable level, this is the concentration or amount below which an instrument cannot provide meaningful information.  Because several definitions are common use, a good paper will define the detection limit used.  Consider an atomic emission spectrometer that produces a net output of 2 V for an aqueous solution of 2.0 </a:t>
            </a:r>
            <a:r>
              <a:rPr lang="en-US" sz="3300" dirty="0" err="1"/>
              <a:t>μM</a:t>
            </a:r>
            <a:r>
              <a:rPr lang="en-US" sz="3300" dirty="0"/>
              <a:t> Na</a:t>
            </a:r>
            <a:r>
              <a:rPr lang="en-US" sz="3300" baseline="30000" dirty="0"/>
              <a:t>+</a:t>
            </a:r>
            <a:r>
              <a:rPr lang="en-US" sz="3300" dirty="0"/>
              <a:t>, and a background signal with Gaussian noise with a standard deviation of 0.25 V when the signal integration time is 1 s.  The signal-to-noise ratio is 2:1 for [Na</a:t>
            </a:r>
            <a:r>
              <a:rPr lang="en-US" sz="3300" baseline="30000" dirty="0"/>
              <a:t>+</a:t>
            </a:r>
            <a:r>
              <a:rPr lang="en-US" sz="3300" dirty="0"/>
              <a:t>] of 2.0 </a:t>
            </a:r>
            <a:r>
              <a:rPr lang="en-US" sz="3300" dirty="0" err="1"/>
              <a:t>μM</a:t>
            </a:r>
            <a:r>
              <a:rPr lang="en-US" sz="3300" dirty="0"/>
              <a:t> for ±2σ.  For a rainwater or aerosol sample then, the detection limit for sodium is 1.0 </a:t>
            </a:r>
            <a:r>
              <a:rPr lang="en-US" sz="3300" dirty="0" err="1"/>
              <a:t>μM</a:t>
            </a:r>
            <a:r>
              <a:rPr lang="en-US" sz="3300" dirty="0"/>
              <a:t> at a signal-to-noise ratio of 1:1 with a 95% confidence interval for a 1 s integration time.  Again, the detection limit might be better for longer sampling times, but the experimenter must prove this.</a:t>
            </a:r>
          </a:p>
          <a:p>
            <a:pPr marL="0" indent="0">
              <a:buNone/>
            </a:pPr>
            <a:endParaRPr lang="en-US" dirty="0"/>
          </a:p>
        </p:txBody>
      </p:sp>
      <p:sp>
        <p:nvSpPr>
          <p:cNvPr id="4" name="Slide Number Placeholder 3"/>
          <p:cNvSpPr>
            <a:spLocks noGrp="1"/>
          </p:cNvSpPr>
          <p:nvPr>
            <p:ph type="sldNum" sz="quarter" idx="12"/>
          </p:nvPr>
        </p:nvSpPr>
        <p:spPr/>
        <p:txBody>
          <a:bodyPr/>
          <a:lstStyle/>
          <a:p>
            <a:fld id="{3F5723F0-1D94-BE48-BB76-BD611AC8CF11}" type="slidenum">
              <a:rPr lang="en-US" smtClean="0"/>
              <a:t>11</a:t>
            </a:fld>
            <a:endParaRPr lang="en-US" dirty="0"/>
          </a:p>
        </p:txBody>
      </p:sp>
      <p:pic>
        <p:nvPicPr>
          <p:cNvPr id="2" name="Picture 1" descr="DetLim1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616" y="3210266"/>
            <a:ext cx="5824476" cy="3511209"/>
          </a:xfrm>
          <a:prstGeom prst="rect">
            <a:avLst/>
          </a:prstGeom>
        </p:spPr>
      </p:pic>
    </p:spTree>
    <p:extLst>
      <p:ext uri="{BB962C8B-B14F-4D97-AF65-F5344CB8AC3E}">
        <p14:creationId xmlns:p14="http://schemas.microsoft.com/office/powerpoint/2010/main" val="1203260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a:bodyPr>
          <a:lstStyle/>
          <a:p>
            <a:r>
              <a:rPr lang="en-US" dirty="0"/>
              <a:t>There are may “figures of merit” for an instrument or measurement.</a:t>
            </a:r>
          </a:p>
          <a:p>
            <a:r>
              <a:rPr lang="en-US" dirty="0"/>
              <a:t>What is </a:t>
            </a:r>
            <a:r>
              <a:rPr lang="en-US"/>
              <a:t>best depends </a:t>
            </a:r>
            <a:r>
              <a:rPr lang="en-US" dirty="0"/>
              <a:t>on the application at hand.</a:t>
            </a:r>
          </a:p>
          <a:p>
            <a:r>
              <a:rPr lang="en-US" dirty="0"/>
              <a:t>For example do you want an instrument that is fast and sensitive for flux measurements of aircraft observations, or one that is stable and insensitive to temperature and pressure for monitoring?  Example CH</a:t>
            </a:r>
            <a:r>
              <a:rPr lang="en-US" baseline="-25000" dirty="0"/>
              <a:t>4</a:t>
            </a:r>
            <a:r>
              <a:rPr lang="en-US" dirty="0"/>
              <a:t> or CO</a:t>
            </a:r>
            <a:r>
              <a:rPr lang="en-US" baseline="-25000" dirty="0"/>
              <a:t>2</a:t>
            </a:r>
            <a:r>
              <a:rPr lang="en-US" dirty="0"/>
              <a:t> flux from the surface vs. global trend monitoring.</a:t>
            </a:r>
          </a:p>
        </p:txBody>
      </p:sp>
      <p:sp>
        <p:nvSpPr>
          <p:cNvPr id="4" name="Slide Number Placeholder 3"/>
          <p:cNvSpPr>
            <a:spLocks noGrp="1"/>
          </p:cNvSpPr>
          <p:nvPr>
            <p:ph type="sldNum" sz="quarter" idx="12"/>
          </p:nvPr>
        </p:nvSpPr>
        <p:spPr/>
        <p:txBody>
          <a:bodyPr/>
          <a:lstStyle/>
          <a:p>
            <a:fld id="{3F5723F0-1D94-BE48-BB76-BD611AC8CF11}" type="slidenum">
              <a:rPr lang="en-US" smtClean="0"/>
              <a:t>12</a:t>
            </a:fld>
            <a:endParaRPr lang="en-US" dirty="0"/>
          </a:p>
        </p:txBody>
      </p:sp>
    </p:spTree>
    <p:extLst>
      <p:ext uri="{BB962C8B-B14F-4D97-AF65-F5344CB8AC3E}">
        <p14:creationId xmlns:p14="http://schemas.microsoft.com/office/powerpoint/2010/main" val="2176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50" y="-119342"/>
            <a:ext cx="8229600" cy="1143000"/>
          </a:xfrm>
        </p:spPr>
        <p:txBody>
          <a:bodyPr/>
          <a:lstStyle/>
          <a:p>
            <a:r>
              <a:rPr lang="en-US" dirty="0"/>
              <a:t>Static Response</a:t>
            </a:r>
          </a:p>
        </p:txBody>
      </p:sp>
      <p:sp>
        <p:nvSpPr>
          <p:cNvPr id="3" name="Content Placeholder 2"/>
          <p:cNvSpPr>
            <a:spLocks noGrp="1"/>
          </p:cNvSpPr>
          <p:nvPr>
            <p:ph idx="1"/>
          </p:nvPr>
        </p:nvSpPr>
        <p:spPr>
          <a:xfrm>
            <a:off x="120316" y="768594"/>
            <a:ext cx="8903368" cy="4989848"/>
          </a:xfrm>
        </p:spPr>
        <p:txBody>
          <a:bodyPr/>
          <a:lstStyle/>
          <a:p>
            <a:pPr marL="0" indent="0" algn="ctr">
              <a:buNone/>
            </a:pPr>
            <a:r>
              <a:rPr lang="en-US" sz="2800" dirty="0"/>
              <a:t>Sensor output in response to many, </a:t>
            </a:r>
          </a:p>
          <a:p>
            <a:pPr marL="0" indent="0" algn="ctr">
              <a:buNone/>
            </a:pPr>
            <a:r>
              <a:rPr lang="en-US" sz="2800" dirty="0"/>
              <a:t>unchanging </a:t>
            </a:r>
            <a:r>
              <a:rPr lang="en-US" sz="2800"/>
              <a:t>input points.</a:t>
            </a:r>
            <a:endParaRPr lang="en-US" sz="2800" dirty="0"/>
          </a:p>
          <a:p>
            <a:endParaRPr lang="en-US" dirty="0"/>
          </a:p>
        </p:txBody>
      </p:sp>
      <p:pic>
        <p:nvPicPr>
          <p:cNvPr id="4" name="Picture 3"/>
          <p:cNvPicPr>
            <a:picLocks noChangeAspect="1"/>
          </p:cNvPicPr>
          <p:nvPr/>
        </p:nvPicPr>
        <p:blipFill>
          <a:blip r:embed="rId2"/>
          <a:stretch>
            <a:fillRect/>
          </a:stretch>
        </p:blipFill>
        <p:spPr>
          <a:xfrm>
            <a:off x="1907356" y="1764632"/>
            <a:ext cx="5311589" cy="4738654"/>
          </a:xfrm>
          <a:prstGeom prst="rect">
            <a:avLst/>
          </a:prstGeom>
        </p:spPr>
      </p:pic>
      <p:sp>
        <p:nvSpPr>
          <p:cNvPr id="6" name="TextBox 5"/>
          <p:cNvSpPr txBox="1"/>
          <p:nvPr/>
        </p:nvSpPr>
        <p:spPr>
          <a:xfrm>
            <a:off x="3662947" y="5681579"/>
            <a:ext cx="1417053" cy="369332"/>
          </a:xfrm>
          <a:prstGeom prst="rect">
            <a:avLst/>
          </a:prstGeom>
          <a:noFill/>
        </p:spPr>
        <p:txBody>
          <a:bodyPr wrap="square" rtlCol="0">
            <a:spAutoFit/>
          </a:bodyPr>
          <a:lstStyle/>
          <a:p>
            <a:r>
              <a:rPr lang="en-US" dirty="0"/>
              <a:t>Input</a:t>
            </a:r>
          </a:p>
        </p:txBody>
      </p:sp>
      <p:sp>
        <p:nvSpPr>
          <p:cNvPr id="7" name="TextBox 6"/>
          <p:cNvSpPr txBox="1"/>
          <p:nvPr/>
        </p:nvSpPr>
        <p:spPr>
          <a:xfrm rot="16200000">
            <a:off x="1617443" y="3342105"/>
            <a:ext cx="949158" cy="369332"/>
          </a:xfrm>
          <a:prstGeom prst="rect">
            <a:avLst/>
          </a:prstGeom>
          <a:noFill/>
        </p:spPr>
        <p:txBody>
          <a:bodyPr wrap="square" rtlCol="0">
            <a:spAutoFit/>
          </a:bodyPr>
          <a:lstStyle/>
          <a:p>
            <a:r>
              <a:rPr lang="en-US" dirty="0"/>
              <a:t>Output</a:t>
            </a:r>
          </a:p>
        </p:txBody>
      </p:sp>
      <p:sp>
        <p:nvSpPr>
          <p:cNvPr id="8" name="TextBox 7"/>
          <p:cNvSpPr txBox="1"/>
          <p:nvPr/>
        </p:nvSpPr>
        <p:spPr>
          <a:xfrm>
            <a:off x="5741735" y="2437245"/>
            <a:ext cx="387685" cy="369332"/>
          </a:xfrm>
          <a:prstGeom prst="rect">
            <a:avLst/>
          </a:prstGeom>
          <a:noFill/>
        </p:spPr>
        <p:txBody>
          <a:bodyPr wrap="square" rtlCol="0">
            <a:spAutoFit/>
          </a:bodyPr>
          <a:lstStyle/>
          <a:p>
            <a:r>
              <a:rPr lang="en-US" dirty="0"/>
              <a:t>..</a:t>
            </a:r>
          </a:p>
        </p:txBody>
      </p:sp>
      <p:sp>
        <p:nvSpPr>
          <p:cNvPr id="9" name="TextBox 8"/>
          <p:cNvSpPr txBox="1"/>
          <p:nvPr/>
        </p:nvSpPr>
        <p:spPr>
          <a:xfrm>
            <a:off x="1907356" y="5169750"/>
            <a:ext cx="387685" cy="369332"/>
          </a:xfrm>
          <a:prstGeom prst="rect">
            <a:avLst/>
          </a:prstGeom>
          <a:noFill/>
        </p:spPr>
        <p:txBody>
          <a:bodyPr wrap="square" rtlCol="0">
            <a:spAutoFit/>
          </a:bodyPr>
          <a:lstStyle/>
          <a:p>
            <a:r>
              <a:rPr lang="en-US" dirty="0"/>
              <a:t>..</a:t>
            </a:r>
          </a:p>
        </p:txBody>
      </p:sp>
      <p:sp>
        <p:nvSpPr>
          <p:cNvPr id="10" name="TextBox 9"/>
          <p:cNvSpPr txBox="1"/>
          <p:nvPr/>
        </p:nvSpPr>
        <p:spPr>
          <a:xfrm>
            <a:off x="3971311" y="3245488"/>
            <a:ext cx="387685" cy="369332"/>
          </a:xfrm>
          <a:prstGeom prst="rect">
            <a:avLst/>
          </a:prstGeom>
          <a:noFill/>
        </p:spPr>
        <p:txBody>
          <a:bodyPr wrap="square" rtlCol="0">
            <a:spAutoFit/>
          </a:bodyPr>
          <a:lstStyle/>
          <a:p>
            <a:r>
              <a:rPr lang="en-US" dirty="0"/>
              <a:t>..</a:t>
            </a:r>
          </a:p>
        </p:txBody>
      </p:sp>
      <p:sp>
        <p:nvSpPr>
          <p:cNvPr id="11" name="TextBox 10"/>
          <p:cNvSpPr txBox="1"/>
          <p:nvPr/>
        </p:nvSpPr>
        <p:spPr>
          <a:xfrm>
            <a:off x="3856789" y="3140060"/>
            <a:ext cx="387685" cy="369332"/>
          </a:xfrm>
          <a:prstGeom prst="rect">
            <a:avLst/>
          </a:prstGeom>
          <a:noFill/>
        </p:spPr>
        <p:txBody>
          <a:bodyPr wrap="square" rtlCol="0">
            <a:spAutoFit/>
          </a:bodyPr>
          <a:lstStyle/>
          <a:p>
            <a:r>
              <a:rPr lang="en-US" dirty="0"/>
              <a:t>..</a:t>
            </a:r>
          </a:p>
        </p:txBody>
      </p:sp>
      <p:sp>
        <p:nvSpPr>
          <p:cNvPr id="12" name="TextBox 11"/>
          <p:cNvSpPr txBox="1"/>
          <p:nvPr/>
        </p:nvSpPr>
        <p:spPr>
          <a:xfrm>
            <a:off x="3662947" y="3324726"/>
            <a:ext cx="387685" cy="369332"/>
          </a:xfrm>
          <a:prstGeom prst="rect">
            <a:avLst/>
          </a:prstGeom>
          <a:noFill/>
        </p:spPr>
        <p:txBody>
          <a:bodyPr wrap="square" rtlCol="0">
            <a:spAutoFit/>
          </a:bodyPr>
          <a:lstStyle/>
          <a:p>
            <a:r>
              <a:rPr lang="en-US" dirty="0"/>
              <a:t>..</a:t>
            </a:r>
          </a:p>
        </p:txBody>
      </p:sp>
      <p:sp>
        <p:nvSpPr>
          <p:cNvPr id="13" name="TextBox 12"/>
          <p:cNvSpPr txBox="1"/>
          <p:nvPr/>
        </p:nvSpPr>
        <p:spPr>
          <a:xfrm>
            <a:off x="3307345" y="3614820"/>
            <a:ext cx="387685" cy="369332"/>
          </a:xfrm>
          <a:prstGeom prst="rect">
            <a:avLst/>
          </a:prstGeom>
          <a:noFill/>
        </p:spPr>
        <p:txBody>
          <a:bodyPr wrap="square" rtlCol="0">
            <a:spAutoFit/>
          </a:bodyPr>
          <a:lstStyle/>
          <a:p>
            <a:r>
              <a:rPr lang="en-US" dirty="0"/>
              <a:t>..</a:t>
            </a:r>
          </a:p>
        </p:txBody>
      </p:sp>
      <p:sp>
        <p:nvSpPr>
          <p:cNvPr id="14" name="TextBox 13"/>
          <p:cNvSpPr txBox="1"/>
          <p:nvPr/>
        </p:nvSpPr>
        <p:spPr>
          <a:xfrm>
            <a:off x="4886157" y="2682860"/>
            <a:ext cx="387685" cy="369332"/>
          </a:xfrm>
          <a:prstGeom prst="rect">
            <a:avLst/>
          </a:prstGeom>
          <a:noFill/>
        </p:spPr>
        <p:txBody>
          <a:bodyPr wrap="square" rtlCol="0">
            <a:spAutoFit/>
          </a:bodyPr>
          <a:lstStyle/>
          <a:p>
            <a:r>
              <a:rPr lang="en-US" dirty="0"/>
              <a:t>..</a:t>
            </a:r>
          </a:p>
        </p:txBody>
      </p:sp>
      <p:sp>
        <p:nvSpPr>
          <p:cNvPr id="15" name="TextBox 14"/>
          <p:cNvSpPr txBox="1"/>
          <p:nvPr/>
        </p:nvSpPr>
        <p:spPr>
          <a:xfrm>
            <a:off x="5012712" y="2753531"/>
            <a:ext cx="387685" cy="369332"/>
          </a:xfrm>
          <a:prstGeom prst="rect">
            <a:avLst/>
          </a:prstGeom>
          <a:noFill/>
        </p:spPr>
        <p:txBody>
          <a:bodyPr wrap="square" rtlCol="0">
            <a:spAutoFit/>
          </a:bodyPr>
          <a:lstStyle/>
          <a:p>
            <a:r>
              <a:rPr lang="en-US" dirty="0"/>
              <a:t>..</a:t>
            </a:r>
          </a:p>
        </p:txBody>
      </p:sp>
      <p:sp>
        <p:nvSpPr>
          <p:cNvPr id="16" name="TextBox 15"/>
          <p:cNvSpPr txBox="1"/>
          <p:nvPr/>
        </p:nvSpPr>
        <p:spPr>
          <a:xfrm>
            <a:off x="5273842" y="2498194"/>
            <a:ext cx="387685" cy="369332"/>
          </a:xfrm>
          <a:prstGeom prst="rect">
            <a:avLst/>
          </a:prstGeom>
          <a:noFill/>
        </p:spPr>
        <p:txBody>
          <a:bodyPr wrap="square" rtlCol="0">
            <a:spAutoFit/>
          </a:bodyPr>
          <a:lstStyle/>
          <a:p>
            <a:r>
              <a:rPr lang="en-US" dirty="0"/>
              <a:t>..</a:t>
            </a:r>
          </a:p>
        </p:txBody>
      </p:sp>
      <p:sp>
        <p:nvSpPr>
          <p:cNvPr id="17" name="TextBox 16"/>
          <p:cNvSpPr txBox="1"/>
          <p:nvPr/>
        </p:nvSpPr>
        <p:spPr>
          <a:xfrm>
            <a:off x="2101198" y="4955427"/>
            <a:ext cx="387685" cy="369332"/>
          </a:xfrm>
          <a:prstGeom prst="rect">
            <a:avLst/>
          </a:prstGeom>
          <a:noFill/>
        </p:spPr>
        <p:txBody>
          <a:bodyPr wrap="square" rtlCol="0">
            <a:spAutoFit/>
          </a:bodyPr>
          <a:lstStyle/>
          <a:p>
            <a:r>
              <a:rPr lang="en-US" dirty="0"/>
              <a:t>..</a:t>
            </a:r>
          </a:p>
        </p:txBody>
      </p:sp>
      <p:sp>
        <p:nvSpPr>
          <p:cNvPr id="18" name="TextBox 17"/>
          <p:cNvSpPr txBox="1"/>
          <p:nvPr/>
        </p:nvSpPr>
        <p:spPr>
          <a:xfrm>
            <a:off x="2540886" y="4335924"/>
            <a:ext cx="387685" cy="369332"/>
          </a:xfrm>
          <a:prstGeom prst="rect">
            <a:avLst/>
          </a:prstGeom>
          <a:noFill/>
        </p:spPr>
        <p:txBody>
          <a:bodyPr wrap="square" rtlCol="0">
            <a:spAutoFit/>
          </a:bodyPr>
          <a:lstStyle/>
          <a:p>
            <a:r>
              <a:rPr lang="en-US" dirty="0"/>
              <a:t>..</a:t>
            </a:r>
          </a:p>
        </p:txBody>
      </p:sp>
      <p:sp>
        <p:nvSpPr>
          <p:cNvPr id="19" name="TextBox 18"/>
          <p:cNvSpPr txBox="1"/>
          <p:nvPr/>
        </p:nvSpPr>
        <p:spPr>
          <a:xfrm>
            <a:off x="4451683" y="2938197"/>
            <a:ext cx="387685" cy="369332"/>
          </a:xfrm>
          <a:prstGeom prst="rect">
            <a:avLst/>
          </a:prstGeom>
          <a:noFill/>
        </p:spPr>
        <p:txBody>
          <a:bodyPr wrap="square" rtlCol="0">
            <a:spAutoFit/>
          </a:bodyPr>
          <a:lstStyle/>
          <a:p>
            <a:r>
              <a:rPr lang="en-US" dirty="0"/>
              <a:t>..</a:t>
            </a:r>
          </a:p>
        </p:txBody>
      </p:sp>
      <p:sp>
        <p:nvSpPr>
          <p:cNvPr id="20" name="TextBox 19"/>
          <p:cNvSpPr txBox="1"/>
          <p:nvPr/>
        </p:nvSpPr>
        <p:spPr>
          <a:xfrm>
            <a:off x="2919660" y="4063999"/>
            <a:ext cx="387685" cy="369332"/>
          </a:xfrm>
          <a:prstGeom prst="rect">
            <a:avLst/>
          </a:prstGeom>
          <a:noFill/>
        </p:spPr>
        <p:txBody>
          <a:bodyPr wrap="square" rtlCol="0">
            <a:spAutoFit/>
          </a:bodyPr>
          <a:lstStyle/>
          <a:p>
            <a:r>
              <a:rPr lang="en-US" dirty="0"/>
              <a:t>..</a:t>
            </a:r>
          </a:p>
        </p:txBody>
      </p:sp>
      <p:sp>
        <p:nvSpPr>
          <p:cNvPr id="21" name="TextBox 20"/>
          <p:cNvSpPr txBox="1"/>
          <p:nvPr/>
        </p:nvSpPr>
        <p:spPr>
          <a:xfrm>
            <a:off x="2276688" y="4728592"/>
            <a:ext cx="387685" cy="369332"/>
          </a:xfrm>
          <a:prstGeom prst="rect">
            <a:avLst/>
          </a:prstGeom>
          <a:noFill/>
        </p:spPr>
        <p:txBody>
          <a:bodyPr wrap="square" rtlCol="0">
            <a:spAutoFit/>
          </a:bodyPr>
          <a:lstStyle/>
          <a:p>
            <a:r>
              <a:rPr lang="en-US" dirty="0"/>
              <a:t>..</a:t>
            </a:r>
          </a:p>
        </p:txBody>
      </p:sp>
      <p:sp>
        <p:nvSpPr>
          <p:cNvPr id="22" name="TextBox 21"/>
          <p:cNvSpPr txBox="1"/>
          <p:nvPr/>
        </p:nvSpPr>
        <p:spPr>
          <a:xfrm>
            <a:off x="5400397" y="2496857"/>
            <a:ext cx="387685" cy="369332"/>
          </a:xfrm>
          <a:prstGeom prst="rect">
            <a:avLst/>
          </a:prstGeom>
          <a:noFill/>
        </p:spPr>
        <p:txBody>
          <a:bodyPr wrap="square" rtlCol="0">
            <a:spAutoFit/>
          </a:bodyPr>
          <a:lstStyle/>
          <a:p>
            <a:r>
              <a:rPr lang="en-US" dirty="0"/>
              <a:t>:</a:t>
            </a:r>
          </a:p>
        </p:txBody>
      </p:sp>
      <p:sp>
        <p:nvSpPr>
          <p:cNvPr id="23" name="Rectangle 22"/>
          <p:cNvSpPr/>
          <p:nvPr/>
        </p:nvSpPr>
        <p:spPr>
          <a:xfrm>
            <a:off x="3416515" y="3430154"/>
            <a:ext cx="246432" cy="369332"/>
          </a:xfrm>
          <a:prstGeom prst="rect">
            <a:avLst/>
          </a:prstGeom>
        </p:spPr>
        <p:txBody>
          <a:bodyPr wrap="none">
            <a:spAutoFit/>
          </a:bodyPr>
          <a:lstStyle/>
          <a:p>
            <a:r>
              <a:rPr lang="en-US" dirty="0"/>
              <a:t>:</a:t>
            </a:r>
          </a:p>
        </p:txBody>
      </p:sp>
      <p:sp>
        <p:nvSpPr>
          <p:cNvPr id="24" name="Rectangle 23"/>
          <p:cNvSpPr/>
          <p:nvPr/>
        </p:nvSpPr>
        <p:spPr>
          <a:xfrm>
            <a:off x="3028332" y="3816684"/>
            <a:ext cx="308197" cy="369332"/>
          </a:xfrm>
          <a:prstGeom prst="rect">
            <a:avLst/>
          </a:prstGeom>
        </p:spPr>
        <p:txBody>
          <a:bodyPr wrap="none">
            <a:spAutoFit/>
          </a:bodyPr>
          <a:lstStyle/>
          <a:p>
            <a:r>
              <a:rPr lang="en-US" dirty="0"/>
              <a:t>::</a:t>
            </a:r>
          </a:p>
        </p:txBody>
      </p:sp>
      <p:sp>
        <p:nvSpPr>
          <p:cNvPr id="25" name="Rectangle 24"/>
          <p:cNvSpPr/>
          <p:nvPr/>
        </p:nvSpPr>
        <p:spPr>
          <a:xfrm>
            <a:off x="2685755" y="4151258"/>
            <a:ext cx="246432" cy="369332"/>
          </a:xfrm>
          <a:prstGeom prst="rect">
            <a:avLst/>
          </a:prstGeom>
        </p:spPr>
        <p:txBody>
          <a:bodyPr wrap="none">
            <a:spAutoFit/>
          </a:bodyPr>
          <a:lstStyle/>
          <a:p>
            <a:r>
              <a:rPr lang="en-US" dirty="0"/>
              <a:t>:</a:t>
            </a:r>
          </a:p>
        </p:txBody>
      </p:sp>
      <p:sp>
        <p:nvSpPr>
          <p:cNvPr id="26" name="Rectangle 25"/>
          <p:cNvSpPr/>
          <p:nvPr/>
        </p:nvSpPr>
        <p:spPr>
          <a:xfrm>
            <a:off x="2417670" y="4583638"/>
            <a:ext cx="246432" cy="369332"/>
          </a:xfrm>
          <a:prstGeom prst="rect">
            <a:avLst/>
          </a:prstGeom>
        </p:spPr>
        <p:txBody>
          <a:bodyPr wrap="none">
            <a:spAutoFit/>
          </a:bodyPr>
          <a:lstStyle/>
          <a:p>
            <a:r>
              <a:rPr lang="en-US" dirty="0"/>
              <a:t>:</a:t>
            </a:r>
          </a:p>
        </p:txBody>
      </p:sp>
      <p:sp>
        <p:nvSpPr>
          <p:cNvPr id="27" name="Rectangle 26"/>
          <p:cNvSpPr/>
          <p:nvPr/>
        </p:nvSpPr>
        <p:spPr>
          <a:xfrm>
            <a:off x="5882988" y="2381742"/>
            <a:ext cx="246432" cy="369332"/>
          </a:xfrm>
          <a:prstGeom prst="rect">
            <a:avLst/>
          </a:prstGeom>
        </p:spPr>
        <p:txBody>
          <a:bodyPr wrap="none">
            <a:spAutoFit/>
          </a:bodyPr>
          <a:lstStyle/>
          <a:p>
            <a:r>
              <a:rPr lang="en-US" dirty="0"/>
              <a:t>:</a:t>
            </a:r>
          </a:p>
        </p:txBody>
      </p:sp>
      <p:sp>
        <p:nvSpPr>
          <p:cNvPr id="28" name="Rectangle 27"/>
          <p:cNvSpPr/>
          <p:nvPr/>
        </p:nvSpPr>
        <p:spPr>
          <a:xfrm>
            <a:off x="4639725" y="2863732"/>
            <a:ext cx="246432" cy="369332"/>
          </a:xfrm>
          <a:prstGeom prst="rect">
            <a:avLst/>
          </a:prstGeom>
        </p:spPr>
        <p:txBody>
          <a:bodyPr wrap="none">
            <a:spAutoFit/>
          </a:bodyPr>
          <a:lstStyle/>
          <a:p>
            <a:r>
              <a:rPr lang="en-US" dirty="0"/>
              <a:t>:</a:t>
            </a:r>
          </a:p>
        </p:txBody>
      </p:sp>
      <p:sp>
        <p:nvSpPr>
          <p:cNvPr id="29" name="TextBox 28"/>
          <p:cNvSpPr txBox="1"/>
          <p:nvPr/>
        </p:nvSpPr>
        <p:spPr>
          <a:xfrm>
            <a:off x="2214650" y="4762404"/>
            <a:ext cx="2512724" cy="1292662"/>
          </a:xfrm>
          <a:prstGeom prst="rect">
            <a:avLst/>
          </a:prstGeom>
          <a:noFill/>
        </p:spPr>
        <p:txBody>
          <a:bodyPr wrap="square" rtlCol="0">
            <a:spAutoFit/>
          </a:bodyPr>
          <a:lstStyle/>
          <a:p>
            <a:r>
              <a:rPr lang="en-US" sz="6000" dirty="0"/>
              <a:t>}</a:t>
            </a:r>
            <a:r>
              <a:rPr lang="en-US" dirty="0"/>
              <a:t> </a:t>
            </a:r>
            <a:r>
              <a:rPr lang="en-US" sz="2000" dirty="0"/>
              <a:t>bias or zero offset</a:t>
            </a:r>
            <a:endParaRPr lang="en-US" dirty="0"/>
          </a:p>
          <a:p>
            <a:endParaRPr lang="en-US" dirty="0"/>
          </a:p>
        </p:txBody>
      </p:sp>
      <p:sp>
        <p:nvSpPr>
          <p:cNvPr id="30" name="Slide Number Placeholder 29"/>
          <p:cNvSpPr>
            <a:spLocks noGrp="1"/>
          </p:cNvSpPr>
          <p:nvPr>
            <p:ph type="sldNum" sz="quarter" idx="12"/>
          </p:nvPr>
        </p:nvSpPr>
        <p:spPr/>
        <p:txBody>
          <a:bodyPr/>
          <a:lstStyle/>
          <a:p>
            <a:fld id="{3F5723F0-1D94-BE48-BB76-BD611AC8CF11}" type="slidenum">
              <a:rPr lang="en-US" smtClean="0"/>
              <a:t>2</a:t>
            </a:fld>
            <a:endParaRPr lang="en-US" dirty="0"/>
          </a:p>
        </p:txBody>
      </p:sp>
      <p:sp>
        <p:nvSpPr>
          <p:cNvPr id="5" name="Rectangle 4"/>
          <p:cNvSpPr/>
          <p:nvPr/>
        </p:nvSpPr>
        <p:spPr>
          <a:xfrm>
            <a:off x="4196798" y="2964358"/>
            <a:ext cx="242938" cy="369332"/>
          </a:xfrm>
          <a:prstGeom prst="rect">
            <a:avLst/>
          </a:prstGeom>
        </p:spPr>
        <p:txBody>
          <a:bodyPr wrap="none">
            <a:spAutoFit/>
          </a:bodyPr>
          <a:lstStyle/>
          <a:p>
            <a:r>
              <a:rPr lang="en-US" dirty="0"/>
              <a:t>. </a:t>
            </a:r>
          </a:p>
        </p:txBody>
      </p:sp>
      <p:sp>
        <p:nvSpPr>
          <p:cNvPr id="31" name="Rectangle 30"/>
          <p:cNvSpPr/>
          <p:nvPr/>
        </p:nvSpPr>
        <p:spPr>
          <a:xfrm>
            <a:off x="5540058" y="2384199"/>
            <a:ext cx="242938" cy="369332"/>
          </a:xfrm>
          <a:prstGeom prst="rect">
            <a:avLst/>
          </a:prstGeom>
        </p:spPr>
        <p:txBody>
          <a:bodyPr wrap="none">
            <a:spAutoFit/>
          </a:bodyPr>
          <a:lstStyle/>
          <a:p>
            <a:r>
              <a:rPr lang="en-US" dirty="0"/>
              <a:t>.</a:t>
            </a:r>
          </a:p>
        </p:txBody>
      </p:sp>
      <p:sp>
        <p:nvSpPr>
          <p:cNvPr id="32" name="Rectangle 31"/>
          <p:cNvSpPr/>
          <p:nvPr/>
        </p:nvSpPr>
        <p:spPr>
          <a:xfrm>
            <a:off x="4075329" y="3115258"/>
            <a:ext cx="242938" cy="369332"/>
          </a:xfrm>
          <a:prstGeom prst="rect">
            <a:avLst/>
          </a:prstGeom>
        </p:spPr>
        <p:txBody>
          <a:bodyPr wrap="none">
            <a:spAutoFit/>
          </a:bodyPr>
          <a:lstStyle/>
          <a:p>
            <a:r>
              <a:rPr lang="en-US" dirty="0"/>
              <a:t>.</a:t>
            </a:r>
          </a:p>
        </p:txBody>
      </p:sp>
      <p:sp>
        <p:nvSpPr>
          <p:cNvPr id="33" name="Rectangle 32"/>
          <p:cNvSpPr/>
          <p:nvPr/>
        </p:nvSpPr>
        <p:spPr>
          <a:xfrm>
            <a:off x="3157032" y="3613666"/>
            <a:ext cx="242938" cy="369332"/>
          </a:xfrm>
          <a:prstGeom prst="rect">
            <a:avLst/>
          </a:prstGeom>
        </p:spPr>
        <p:txBody>
          <a:bodyPr wrap="none">
            <a:spAutoFit/>
          </a:bodyPr>
          <a:lstStyle/>
          <a:p>
            <a:r>
              <a:rPr lang="en-US" dirty="0"/>
              <a:t>.</a:t>
            </a:r>
          </a:p>
        </p:txBody>
      </p:sp>
      <p:sp>
        <p:nvSpPr>
          <p:cNvPr id="34" name="Rectangle 33"/>
          <p:cNvSpPr/>
          <p:nvPr/>
        </p:nvSpPr>
        <p:spPr>
          <a:xfrm>
            <a:off x="2810718" y="3958987"/>
            <a:ext cx="242938"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val="3977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Response</a:t>
            </a:r>
          </a:p>
        </p:txBody>
      </p:sp>
      <p:sp>
        <p:nvSpPr>
          <p:cNvPr id="3" name="Content Placeholder 2"/>
          <p:cNvSpPr>
            <a:spLocks noGrp="1"/>
          </p:cNvSpPr>
          <p:nvPr>
            <p:ph idx="1"/>
          </p:nvPr>
        </p:nvSpPr>
        <p:spPr>
          <a:xfrm>
            <a:off x="457200" y="1600200"/>
            <a:ext cx="8229600" cy="4756150"/>
          </a:xfrm>
        </p:spPr>
        <p:txBody>
          <a:bodyPr>
            <a:normAutofit fontScale="77500" lnSpcReduction="20000"/>
          </a:bodyPr>
          <a:lstStyle/>
          <a:p>
            <a:pPr marL="0" indent="0">
              <a:buNone/>
            </a:pPr>
            <a:r>
              <a:rPr lang="en-US" dirty="0"/>
              <a:t>I = Input, atmospheric, oceanic, or other environmental signal.</a:t>
            </a:r>
          </a:p>
          <a:p>
            <a:pPr marL="0" indent="0">
              <a:buNone/>
            </a:pPr>
            <a:r>
              <a:rPr lang="en-US" dirty="0"/>
              <a:t>O = Output, sensor response voltage, current, counts, etc.</a:t>
            </a:r>
          </a:p>
          <a:p>
            <a:pPr marL="0" indent="0">
              <a:buNone/>
            </a:pPr>
            <a:endParaRPr lang="en-US" dirty="0"/>
          </a:p>
          <a:p>
            <a:pPr marL="0" indent="0">
              <a:buNone/>
            </a:pPr>
            <a:r>
              <a:rPr lang="en-US" dirty="0"/>
              <a:t>Nomenclature varies but concepts are fundamental.</a:t>
            </a:r>
          </a:p>
          <a:p>
            <a:pPr marL="0" indent="0">
              <a:buNone/>
            </a:pPr>
            <a:r>
              <a:rPr lang="en-US" u="sng" dirty="0"/>
              <a:t>Sensitivity</a:t>
            </a:r>
            <a:r>
              <a:rPr lang="en-US" dirty="0"/>
              <a:t> – slope of I/O diagram.</a:t>
            </a:r>
          </a:p>
          <a:p>
            <a:pPr marL="0" indent="0">
              <a:buNone/>
            </a:pPr>
            <a:r>
              <a:rPr lang="en-US" u="sng" dirty="0"/>
              <a:t>Bias</a:t>
            </a:r>
            <a:r>
              <a:rPr lang="en-US" dirty="0"/>
              <a:t> (zero offset) – Y intercept.  Mass flow controllers are a good example.</a:t>
            </a:r>
          </a:p>
          <a:p>
            <a:pPr marL="0" indent="0">
              <a:buNone/>
            </a:pPr>
            <a:r>
              <a:rPr lang="en-US" u="sng" dirty="0"/>
              <a:t>Range</a:t>
            </a:r>
            <a:r>
              <a:rPr lang="en-US" dirty="0"/>
              <a:t> – max to min measureable.</a:t>
            </a:r>
          </a:p>
          <a:p>
            <a:pPr marL="0" indent="0">
              <a:buNone/>
            </a:pPr>
            <a:r>
              <a:rPr lang="en-US" u="sng" dirty="0"/>
              <a:t>Span</a:t>
            </a:r>
            <a:r>
              <a:rPr lang="en-US" dirty="0"/>
              <a:t> – max minus min.</a:t>
            </a:r>
          </a:p>
          <a:p>
            <a:pPr marL="0" indent="0">
              <a:buNone/>
            </a:pPr>
            <a:r>
              <a:rPr lang="en-US" u="sng" dirty="0"/>
              <a:t>Linearity</a:t>
            </a:r>
            <a:r>
              <a:rPr lang="en-US" dirty="0"/>
              <a:t> – how well the calibration curve fits a straight line.</a:t>
            </a:r>
          </a:p>
          <a:p>
            <a:pPr marL="0" indent="0">
              <a:buNone/>
            </a:pPr>
            <a:r>
              <a:rPr lang="en-US" u="sng" dirty="0"/>
              <a:t>Resolution</a:t>
            </a:r>
            <a:r>
              <a:rPr lang="en-US" dirty="0"/>
              <a:t> – the smallest change in the input that can produce a change in the output. </a:t>
            </a:r>
          </a:p>
        </p:txBody>
      </p:sp>
      <p:sp>
        <p:nvSpPr>
          <p:cNvPr id="4" name="Slide Number Placeholder 3"/>
          <p:cNvSpPr>
            <a:spLocks noGrp="1"/>
          </p:cNvSpPr>
          <p:nvPr>
            <p:ph type="sldNum" sz="quarter" idx="12"/>
          </p:nvPr>
        </p:nvSpPr>
        <p:spPr/>
        <p:txBody>
          <a:bodyPr/>
          <a:lstStyle/>
          <a:p>
            <a:fld id="{3F5723F0-1D94-BE48-BB76-BD611AC8CF11}" type="slidenum">
              <a:rPr lang="en-US" smtClean="0"/>
              <a:t>3</a:t>
            </a:fld>
            <a:endParaRPr lang="en-US" dirty="0"/>
          </a:p>
        </p:txBody>
      </p:sp>
    </p:spTree>
    <p:extLst>
      <p:ext uri="{BB962C8B-B14F-4D97-AF65-F5344CB8AC3E}">
        <p14:creationId xmlns:p14="http://schemas.microsoft.com/office/powerpoint/2010/main" val="2636547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vs. secondary variables</a:t>
            </a:r>
            <a:br>
              <a:rPr lang="en-US" dirty="0"/>
            </a:br>
            <a:r>
              <a:rPr lang="en-US" sz="2700" dirty="0"/>
              <a:t>Example -  a pressure transducer sensitive to temperature</a:t>
            </a:r>
            <a:r>
              <a:rPr lang="en-US" sz="4900" dirty="0"/>
              <a:t>.</a:t>
            </a:r>
          </a:p>
        </p:txBody>
      </p:sp>
      <p:pic>
        <p:nvPicPr>
          <p:cNvPr id="4" name="Content Placeholder 3"/>
          <p:cNvPicPr>
            <a:picLocks noGrp="1" noChangeAspect="1"/>
          </p:cNvPicPr>
          <p:nvPr>
            <p:ph idx="1"/>
          </p:nvPr>
        </p:nvPicPr>
        <p:blipFill rotWithShape="1">
          <a:blip r:embed="rId2"/>
          <a:srcRect l="1916" r="265"/>
          <a:stretch/>
        </p:blipFill>
        <p:spPr>
          <a:xfrm>
            <a:off x="1562680" y="1600200"/>
            <a:ext cx="5830057" cy="4756150"/>
          </a:xfrm>
        </p:spPr>
      </p:pic>
      <p:sp>
        <p:nvSpPr>
          <p:cNvPr id="5" name="Slide Number Placeholder 4"/>
          <p:cNvSpPr>
            <a:spLocks noGrp="1"/>
          </p:cNvSpPr>
          <p:nvPr>
            <p:ph type="sldNum" sz="quarter" idx="12"/>
          </p:nvPr>
        </p:nvSpPr>
        <p:spPr/>
        <p:txBody>
          <a:bodyPr/>
          <a:lstStyle/>
          <a:p>
            <a:fld id="{3F5723F0-1D94-BE48-BB76-BD611AC8CF11}" type="slidenum">
              <a:rPr lang="en-US" smtClean="0"/>
              <a:t>4</a:t>
            </a:fld>
            <a:endParaRPr lang="en-US" dirty="0"/>
          </a:p>
        </p:txBody>
      </p:sp>
    </p:spTree>
    <p:extLst>
      <p:ext uri="{BB962C8B-B14F-4D97-AF65-F5344CB8AC3E}">
        <p14:creationId xmlns:p14="http://schemas.microsoft.com/office/powerpoint/2010/main" val="342436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 absorption instruments</a:t>
            </a:r>
          </a:p>
        </p:txBody>
      </p:sp>
      <p:sp>
        <p:nvSpPr>
          <p:cNvPr id="3" name="Content Placeholder 2"/>
          <p:cNvSpPr>
            <a:spLocks noGrp="1"/>
          </p:cNvSpPr>
          <p:nvPr>
            <p:ph idx="1"/>
          </p:nvPr>
        </p:nvSpPr>
        <p:spPr/>
        <p:txBody>
          <a:bodyPr/>
          <a:lstStyle/>
          <a:p>
            <a:r>
              <a:rPr lang="en-US" sz="2800" dirty="0"/>
              <a:t>The [O</a:t>
            </a:r>
            <a:r>
              <a:rPr lang="en-US" sz="2800" baseline="-25000" dirty="0"/>
              <a:t>3</a:t>
            </a:r>
            <a:r>
              <a:rPr lang="en-US" sz="2800" dirty="0"/>
              <a:t>] indicated is actually a molecular number density.  The mixing ratio (ppb) has to be corrected for air temperature and pressure.</a:t>
            </a:r>
          </a:p>
          <a:p>
            <a:endParaRPr lang="en-US" dirty="0"/>
          </a:p>
          <a:p>
            <a:endParaRPr lang="en-US" dirty="0"/>
          </a:p>
          <a:p>
            <a:endParaRPr lang="en-US" dirty="0"/>
          </a:p>
          <a:p>
            <a:r>
              <a:rPr lang="en-US" sz="2800" dirty="0"/>
              <a:t>The ozone instrument has sensitivity to a secondary input – air density.</a:t>
            </a:r>
          </a:p>
        </p:txBody>
      </p:sp>
      <p:graphicFrame>
        <p:nvGraphicFramePr>
          <p:cNvPr id="4" name="Object 3"/>
          <p:cNvGraphicFramePr>
            <a:graphicFrameLocks noChangeAspect="1"/>
          </p:cNvGraphicFramePr>
          <p:nvPr>
            <p:extLst>
              <p:ext uri="{D42A27DB-BD31-4B8C-83A1-F6EECF244321}">
                <p14:modId xmlns:p14="http://schemas.microsoft.com/office/powerpoint/2010/main" val="2924461344"/>
              </p:ext>
            </p:extLst>
          </p:nvPr>
        </p:nvGraphicFramePr>
        <p:xfrm>
          <a:off x="1568332" y="3260413"/>
          <a:ext cx="5762883" cy="1097692"/>
        </p:xfrm>
        <a:graphic>
          <a:graphicData uri="http://schemas.openxmlformats.org/presentationml/2006/ole">
            <mc:AlternateContent xmlns:mc="http://schemas.openxmlformats.org/markup-compatibility/2006">
              <mc:Choice xmlns:v="urn:schemas-microsoft-com:vml" Requires="v">
                <p:oleObj spid="_x0000_s1067" name="Equation" r:id="rId3" imgW="2400300" imgH="457200" progId="Equation.3">
                  <p:embed/>
                </p:oleObj>
              </mc:Choice>
              <mc:Fallback>
                <p:oleObj name="Equation" r:id="rId3" imgW="2400300" imgH="457200" progId="Equation.3">
                  <p:embed/>
                  <p:pic>
                    <p:nvPicPr>
                      <p:cNvPr id="0" name=""/>
                      <p:cNvPicPr/>
                      <p:nvPr/>
                    </p:nvPicPr>
                    <p:blipFill>
                      <a:blip r:embed="rId4"/>
                      <a:stretch>
                        <a:fillRect/>
                      </a:stretch>
                    </p:blipFill>
                    <p:spPr>
                      <a:xfrm>
                        <a:off x="1568332" y="3260413"/>
                        <a:ext cx="5762883" cy="1097692"/>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3F5723F0-1D94-BE48-BB76-BD611AC8CF11}" type="slidenum">
              <a:rPr lang="en-US" smtClean="0"/>
              <a:t>5</a:t>
            </a:fld>
            <a:endParaRPr lang="en-US" dirty="0"/>
          </a:p>
        </p:txBody>
      </p:sp>
    </p:spTree>
    <p:extLst>
      <p:ext uri="{BB962C8B-B14F-4D97-AF65-F5344CB8AC3E}">
        <p14:creationId xmlns:p14="http://schemas.microsoft.com/office/powerpoint/2010/main" val="80239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rotWithShape="1">
          <a:blip r:embed="rId2"/>
          <a:srcRect l="-570" r="-1119"/>
          <a:stretch/>
        </p:blipFill>
        <p:spPr>
          <a:xfrm>
            <a:off x="1356265" y="1445906"/>
            <a:ext cx="6127851" cy="5112281"/>
          </a:xfrm>
        </p:spPr>
      </p:pic>
      <p:sp>
        <p:nvSpPr>
          <p:cNvPr id="4" name="Slide Number Placeholder 3"/>
          <p:cNvSpPr>
            <a:spLocks noGrp="1"/>
          </p:cNvSpPr>
          <p:nvPr>
            <p:ph type="sldNum" sz="quarter" idx="12"/>
          </p:nvPr>
        </p:nvSpPr>
        <p:spPr/>
        <p:txBody>
          <a:bodyPr/>
          <a:lstStyle/>
          <a:p>
            <a:fld id="{3F5723F0-1D94-BE48-BB76-BD611AC8CF11}" type="slidenum">
              <a:rPr lang="en-US" smtClean="0"/>
              <a:t>6</a:t>
            </a:fld>
            <a:endParaRPr lang="en-US" dirty="0"/>
          </a:p>
        </p:txBody>
      </p:sp>
    </p:spTree>
    <p:extLst>
      <p:ext uri="{BB962C8B-B14F-4D97-AF65-F5344CB8AC3E}">
        <p14:creationId xmlns:p14="http://schemas.microsoft.com/office/powerpoint/2010/main" val="85105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a:t>
            </a:r>
            <a:r>
              <a:rPr lang="en-US" u="sng" dirty="0"/>
              <a:t>threshold,</a:t>
            </a:r>
            <a:r>
              <a:rPr lang="en-US" dirty="0"/>
              <a:t> </a:t>
            </a:r>
            <a:br>
              <a:rPr lang="en-US" dirty="0"/>
            </a:br>
            <a:r>
              <a:rPr lang="en-US" dirty="0"/>
              <a:t>a cup anemometer with static friction. </a:t>
            </a:r>
          </a:p>
        </p:txBody>
      </p:sp>
      <p:pic>
        <p:nvPicPr>
          <p:cNvPr id="5" name="Content Placeholder 4"/>
          <p:cNvPicPr>
            <a:picLocks noGrp="1" noChangeAspect="1"/>
          </p:cNvPicPr>
          <p:nvPr>
            <p:ph idx="1"/>
          </p:nvPr>
        </p:nvPicPr>
        <p:blipFill>
          <a:blip r:embed="rId2"/>
          <a:srcRect l="-7292" r="-7292"/>
          <a:stretch>
            <a:fillRect/>
          </a:stretch>
        </p:blipFill>
        <p:spPr>
          <a:xfrm>
            <a:off x="605156" y="1830387"/>
            <a:ext cx="8229600" cy="4525963"/>
          </a:xfrm>
        </p:spPr>
      </p:pic>
      <p:sp>
        <p:nvSpPr>
          <p:cNvPr id="4" name="Slide Number Placeholder 3"/>
          <p:cNvSpPr>
            <a:spLocks noGrp="1"/>
          </p:cNvSpPr>
          <p:nvPr>
            <p:ph type="sldNum" sz="quarter" idx="12"/>
          </p:nvPr>
        </p:nvSpPr>
        <p:spPr/>
        <p:txBody>
          <a:bodyPr/>
          <a:lstStyle/>
          <a:p>
            <a:fld id="{3F5723F0-1D94-BE48-BB76-BD611AC8CF11}" type="slidenum">
              <a:rPr lang="en-US" smtClean="0"/>
              <a:t>7</a:t>
            </a:fld>
            <a:endParaRPr lang="en-US" dirty="0"/>
          </a:p>
        </p:txBody>
      </p:sp>
      <p:sp>
        <p:nvSpPr>
          <p:cNvPr id="6" name="TextBox 5"/>
          <p:cNvSpPr txBox="1"/>
          <p:nvPr/>
        </p:nvSpPr>
        <p:spPr>
          <a:xfrm>
            <a:off x="3020772" y="5128859"/>
            <a:ext cx="2663211" cy="369870"/>
          </a:xfrm>
          <a:prstGeom prst="rect">
            <a:avLst/>
          </a:prstGeom>
          <a:noFill/>
        </p:spPr>
        <p:txBody>
          <a:bodyPr wrap="square" rtlCol="0">
            <a:spAutoFit/>
          </a:bodyPr>
          <a:lstStyle/>
          <a:p>
            <a:r>
              <a:rPr lang="en-US" dirty="0"/>
              <a:t>Input - Actual wind speed</a:t>
            </a:r>
          </a:p>
        </p:txBody>
      </p:sp>
      <p:sp>
        <p:nvSpPr>
          <p:cNvPr id="7" name="TextBox 6"/>
          <p:cNvSpPr txBox="1"/>
          <p:nvPr/>
        </p:nvSpPr>
        <p:spPr>
          <a:xfrm rot="16200000">
            <a:off x="382221" y="3575407"/>
            <a:ext cx="2231672" cy="369332"/>
          </a:xfrm>
          <a:prstGeom prst="rect">
            <a:avLst/>
          </a:prstGeom>
          <a:noFill/>
        </p:spPr>
        <p:txBody>
          <a:bodyPr wrap="square" rtlCol="0">
            <a:spAutoFit/>
          </a:bodyPr>
          <a:lstStyle/>
          <a:p>
            <a:r>
              <a:rPr lang="en-US" dirty="0"/>
              <a:t>Indicated wind speed</a:t>
            </a:r>
          </a:p>
        </p:txBody>
      </p:sp>
    </p:spTree>
    <p:extLst>
      <p:ext uri="{BB962C8B-B14F-4D97-AF65-F5344CB8AC3E}">
        <p14:creationId xmlns:p14="http://schemas.microsoft.com/office/powerpoint/2010/main" val="301420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Nomenclature</a:t>
            </a:r>
          </a:p>
        </p:txBody>
      </p:sp>
      <p:sp>
        <p:nvSpPr>
          <p:cNvPr id="3" name="Content Placeholder 2"/>
          <p:cNvSpPr>
            <a:spLocks noGrp="1"/>
          </p:cNvSpPr>
          <p:nvPr>
            <p:ph idx="1"/>
          </p:nvPr>
        </p:nvSpPr>
        <p:spPr/>
        <p:txBody>
          <a:bodyPr>
            <a:normAutofit lnSpcReduction="10000"/>
          </a:bodyPr>
          <a:lstStyle/>
          <a:p>
            <a:pPr marL="0" indent="0">
              <a:buNone/>
            </a:pPr>
            <a:r>
              <a:rPr lang="en-US" dirty="0"/>
              <a:t> </a:t>
            </a:r>
          </a:p>
          <a:p>
            <a:pPr marL="0" indent="0">
              <a:buNone/>
            </a:pPr>
            <a:r>
              <a:rPr lang="en-US" dirty="0"/>
              <a:t>I don't like the traditional definitions of "precision" and "accuracy" given in Brock’s book, but they are in common use among meteorologists.  Here are alternative definitions in common use by analytical chemists and meteorologists.</a:t>
            </a:r>
          </a:p>
          <a:p>
            <a:pPr marL="0" indent="0">
              <a:buNone/>
            </a:pPr>
            <a:r>
              <a:rPr lang="en-US" u="sng" dirty="0"/>
              <a:t>Precision</a:t>
            </a:r>
            <a:r>
              <a:rPr lang="en-US" dirty="0"/>
              <a:t> -  The standard deviation of a series of measurements made under constant conditions.</a:t>
            </a:r>
          </a:p>
          <a:p>
            <a:endParaRPr lang="en-US" dirty="0"/>
          </a:p>
        </p:txBody>
      </p:sp>
      <p:sp>
        <p:nvSpPr>
          <p:cNvPr id="4" name="Slide Number Placeholder 3"/>
          <p:cNvSpPr>
            <a:spLocks noGrp="1"/>
          </p:cNvSpPr>
          <p:nvPr>
            <p:ph type="sldNum" sz="quarter" idx="12"/>
          </p:nvPr>
        </p:nvSpPr>
        <p:spPr/>
        <p:txBody>
          <a:bodyPr/>
          <a:lstStyle/>
          <a:p>
            <a:fld id="{3F5723F0-1D94-BE48-BB76-BD611AC8CF11}" type="slidenum">
              <a:rPr lang="en-US" smtClean="0"/>
              <a:t>8</a:t>
            </a:fld>
            <a:endParaRPr lang="en-US" dirty="0"/>
          </a:p>
        </p:txBody>
      </p:sp>
    </p:spTree>
    <p:extLst>
      <p:ext uri="{BB962C8B-B14F-4D97-AF65-F5344CB8AC3E}">
        <p14:creationId xmlns:p14="http://schemas.microsoft.com/office/powerpoint/2010/main" val="89096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5723F0-1D94-BE48-BB76-BD611AC8CF11}" type="slidenum">
              <a:rPr lang="en-US" smtClean="0"/>
              <a:t>9</a:t>
            </a:fld>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4186695639"/>
              </p:ext>
            </p:extLst>
          </p:nvPr>
        </p:nvGraphicFramePr>
        <p:xfrm>
          <a:off x="1165225" y="904875"/>
          <a:ext cx="6799263" cy="3475038"/>
        </p:xfrm>
        <a:graphic>
          <a:graphicData uri="http://schemas.openxmlformats.org/presentationml/2006/ole">
            <mc:AlternateContent xmlns:mc="http://schemas.openxmlformats.org/markup-compatibility/2006">
              <mc:Choice xmlns:v="urn:schemas-microsoft-com:vml" Requires="v">
                <p:oleObj spid="_x0000_s2086" name="Document" r:id="rId3" imgW="6858000" imgH="3505200" progId="Word.Document.12">
                  <p:embed/>
                </p:oleObj>
              </mc:Choice>
              <mc:Fallback>
                <p:oleObj name="Document" r:id="rId3" imgW="6858000" imgH="3505200" progId="Word.Document.12">
                  <p:embed/>
                  <p:pic>
                    <p:nvPicPr>
                      <p:cNvPr id="0" name=""/>
                      <p:cNvPicPr/>
                      <p:nvPr/>
                    </p:nvPicPr>
                    <p:blipFill>
                      <a:blip r:embed="rId4"/>
                      <a:stretch>
                        <a:fillRect/>
                      </a:stretch>
                    </p:blipFill>
                    <p:spPr>
                      <a:xfrm>
                        <a:off x="1165225" y="904875"/>
                        <a:ext cx="6799263" cy="3475038"/>
                      </a:xfrm>
                      <a:prstGeom prst="rect">
                        <a:avLst/>
                      </a:prstGeom>
                    </p:spPr>
                  </p:pic>
                </p:oleObj>
              </mc:Fallback>
            </mc:AlternateContent>
          </a:graphicData>
        </a:graphic>
      </p:graphicFrame>
    </p:spTree>
    <p:extLst>
      <p:ext uri="{BB962C8B-B14F-4D97-AF65-F5344CB8AC3E}">
        <p14:creationId xmlns:p14="http://schemas.microsoft.com/office/powerpoint/2010/main" val="2165021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560</TotalTime>
  <Words>572</Words>
  <Application>Microsoft Macintosh PowerPoint</Application>
  <PresentationFormat>On-screen Show (4:3)</PresentationFormat>
  <Paragraphs>86</Paragraphs>
  <Slides>12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18" baseType="lpstr">
      <vt:lpstr>Arial</vt:lpstr>
      <vt:lpstr>Calibri</vt:lpstr>
      <vt:lpstr>Times New Roman</vt:lpstr>
      <vt:lpstr>Office Theme</vt:lpstr>
      <vt:lpstr>Equation</vt:lpstr>
      <vt:lpstr>Document</vt:lpstr>
      <vt:lpstr>AOSC 634/458R Air Sampling and Analysis</vt:lpstr>
      <vt:lpstr>Static Response</vt:lpstr>
      <vt:lpstr>Static Response</vt:lpstr>
      <vt:lpstr>Primary vs. secondary variables Example -  a pressure transducer sensitive to temperature.</vt:lpstr>
      <vt:lpstr>UV absorption instruments</vt:lpstr>
      <vt:lpstr>PowerPoint Presentation</vt:lpstr>
      <vt:lpstr>Example of threshold,  a cup anemometer with static friction. </vt:lpstr>
      <vt:lpstr>Additional Nomenclature</vt:lpstr>
      <vt:lpstr>PowerPoint Presentation</vt:lpstr>
      <vt:lpstr>PowerPoint Presentation</vt:lpstr>
      <vt:lpstr>PowerPoint Presentation</vt:lpstr>
      <vt:lpstr>Summary</vt:lpstr>
    </vt:vector>
  </TitlesOfParts>
  <Company>umd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AOSC 634 Air Sampling and Analysis</dc:title>
  <dc:creator>Russell Dickerson</dc:creator>
  <cp:lastModifiedBy>Microsoft Office User</cp:lastModifiedBy>
  <cp:revision>42</cp:revision>
  <dcterms:created xsi:type="dcterms:W3CDTF">2013-01-28T00:18:34Z</dcterms:created>
  <dcterms:modified xsi:type="dcterms:W3CDTF">2020-02-03T14:53:28Z</dcterms:modified>
</cp:coreProperties>
</file>