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67"/>
  </p:notesMasterIdLst>
  <p:handoutMasterIdLst>
    <p:handoutMasterId r:id="rId68"/>
  </p:handoutMasterIdLst>
  <p:sldIdLst>
    <p:sldId id="366" r:id="rId2"/>
    <p:sldId id="453" r:id="rId3"/>
    <p:sldId id="454" r:id="rId4"/>
    <p:sldId id="455" r:id="rId5"/>
    <p:sldId id="446" r:id="rId6"/>
    <p:sldId id="447" r:id="rId7"/>
    <p:sldId id="448" r:id="rId8"/>
    <p:sldId id="449" r:id="rId9"/>
    <p:sldId id="450" r:id="rId10"/>
    <p:sldId id="451" r:id="rId11"/>
    <p:sldId id="452" r:id="rId12"/>
    <p:sldId id="367" r:id="rId13"/>
    <p:sldId id="440" r:id="rId14"/>
    <p:sldId id="441" r:id="rId15"/>
    <p:sldId id="439" r:id="rId16"/>
    <p:sldId id="369" r:id="rId17"/>
    <p:sldId id="372" r:id="rId18"/>
    <p:sldId id="427" r:id="rId19"/>
    <p:sldId id="375" r:id="rId20"/>
    <p:sldId id="438" r:id="rId21"/>
    <p:sldId id="428" r:id="rId22"/>
    <p:sldId id="379" r:id="rId23"/>
    <p:sldId id="381" r:id="rId24"/>
    <p:sldId id="382" r:id="rId25"/>
    <p:sldId id="384" r:id="rId26"/>
    <p:sldId id="386" r:id="rId27"/>
    <p:sldId id="387" r:id="rId28"/>
    <p:sldId id="388" r:id="rId29"/>
    <p:sldId id="389" r:id="rId30"/>
    <p:sldId id="390" r:id="rId31"/>
    <p:sldId id="424" r:id="rId32"/>
    <p:sldId id="437" r:id="rId33"/>
    <p:sldId id="391" r:id="rId34"/>
    <p:sldId id="429" r:id="rId35"/>
    <p:sldId id="430" r:id="rId36"/>
    <p:sldId id="431" r:id="rId37"/>
    <p:sldId id="434" r:id="rId38"/>
    <p:sldId id="435" r:id="rId39"/>
    <p:sldId id="436" r:id="rId40"/>
    <p:sldId id="392" r:id="rId41"/>
    <p:sldId id="394" r:id="rId42"/>
    <p:sldId id="397" r:id="rId43"/>
    <p:sldId id="395" r:id="rId44"/>
    <p:sldId id="396" r:id="rId45"/>
    <p:sldId id="398" r:id="rId46"/>
    <p:sldId id="399" r:id="rId47"/>
    <p:sldId id="400" r:id="rId48"/>
    <p:sldId id="404" r:id="rId49"/>
    <p:sldId id="406" r:id="rId50"/>
    <p:sldId id="407" r:id="rId51"/>
    <p:sldId id="410" r:id="rId52"/>
    <p:sldId id="408" r:id="rId53"/>
    <p:sldId id="409" r:id="rId54"/>
    <p:sldId id="411" r:id="rId55"/>
    <p:sldId id="416" r:id="rId56"/>
    <p:sldId id="417" r:id="rId57"/>
    <p:sldId id="442" r:id="rId58"/>
    <p:sldId id="443" r:id="rId59"/>
    <p:sldId id="393" r:id="rId60"/>
    <p:sldId id="444" r:id="rId61"/>
    <p:sldId id="425" r:id="rId62"/>
    <p:sldId id="426" r:id="rId63"/>
    <p:sldId id="420" r:id="rId64"/>
    <p:sldId id="421" r:id="rId65"/>
    <p:sldId id="456" r:id="rId6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99CC"/>
    <a:srgbClr val="0000FF"/>
    <a:srgbClr val="339933"/>
    <a:srgbClr val="800080"/>
    <a:srgbClr val="0066FF"/>
    <a:srgbClr val="33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0" autoAdjust="0"/>
    <p:restoredTop sz="91519" autoAdjust="0"/>
  </p:normalViewPr>
  <p:slideViewPr>
    <p:cSldViewPr snapToGrid="0">
      <p:cViewPr varScale="1">
        <p:scale>
          <a:sx n="96" d="100"/>
          <a:sy n="96" d="100"/>
        </p:scale>
        <p:origin x="-896" y="-112"/>
      </p:cViewPr>
      <p:guideLst>
        <p:guide orient="horz" pos="458"/>
        <p:guide pos="3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21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6888" cy="466725"/>
          </a:xfrm>
          <a:prstGeom prst="rect">
            <a:avLst/>
          </a:prstGeom>
          <a:noFill/>
          <a:ln>
            <a:noFill/>
          </a:ln>
          <a:effectLst/>
          <a:extLst/>
        </p:spPr>
        <p:txBody>
          <a:bodyPr vert="horz" wrap="square" lIns="89824" tIns="44911" rIns="89824" bIns="44911" numCol="1" anchor="t" anchorCtr="0" compatLnSpc="1">
            <a:prstTxWarp prst="textNoShape">
              <a:avLst/>
            </a:prstTxWarp>
          </a:bodyPr>
          <a:lstStyle>
            <a:lvl1pPr defTabSz="898525">
              <a:defRPr sz="1200">
                <a:latin typeface="Arial" pitchFamily="34" charset="0"/>
              </a:defRPr>
            </a:lvl1pPr>
          </a:lstStyle>
          <a:p>
            <a:pPr>
              <a:defRPr/>
            </a:pPr>
            <a:endParaRPr lang="en-US" altLang="en-US"/>
          </a:p>
        </p:txBody>
      </p:sp>
      <p:sp>
        <p:nvSpPr>
          <p:cNvPr id="46083" name="Rectangle 3"/>
          <p:cNvSpPr>
            <a:spLocks noGrp="1" noChangeArrowheads="1"/>
          </p:cNvSpPr>
          <p:nvPr>
            <p:ph type="dt" sz="quarter" idx="1"/>
          </p:nvPr>
        </p:nvSpPr>
        <p:spPr bwMode="auto">
          <a:xfrm>
            <a:off x="3971925" y="0"/>
            <a:ext cx="3036888" cy="466725"/>
          </a:xfrm>
          <a:prstGeom prst="rect">
            <a:avLst/>
          </a:prstGeom>
          <a:noFill/>
          <a:ln>
            <a:noFill/>
          </a:ln>
          <a:effectLst/>
          <a:extLst/>
        </p:spPr>
        <p:txBody>
          <a:bodyPr vert="horz" wrap="square" lIns="89824" tIns="44911" rIns="89824" bIns="44911" numCol="1" anchor="t" anchorCtr="0" compatLnSpc="1">
            <a:prstTxWarp prst="textNoShape">
              <a:avLst/>
            </a:prstTxWarp>
          </a:bodyPr>
          <a:lstStyle>
            <a:lvl1pPr algn="r" defTabSz="898525">
              <a:defRPr sz="1200">
                <a:latin typeface="Arial" pitchFamily="34" charset="0"/>
              </a:defRPr>
            </a:lvl1pPr>
          </a:lstStyle>
          <a:p>
            <a:pPr>
              <a:defRPr/>
            </a:pPr>
            <a:endParaRPr lang="en-US" altLang="en-US"/>
          </a:p>
        </p:txBody>
      </p:sp>
      <p:sp>
        <p:nvSpPr>
          <p:cNvPr id="46084" name="Rectangle 4"/>
          <p:cNvSpPr>
            <a:spLocks noGrp="1" noChangeArrowheads="1"/>
          </p:cNvSpPr>
          <p:nvPr>
            <p:ph type="ftr" sz="quarter" idx="2"/>
          </p:nvPr>
        </p:nvSpPr>
        <p:spPr bwMode="auto">
          <a:xfrm>
            <a:off x="0" y="8828088"/>
            <a:ext cx="3036888" cy="466725"/>
          </a:xfrm>
          <a:prstGeom prst="rect">
            <a:avLst/>
          </a:prstGeom>
          <a:noFill/>
          <a:ln>
            <a:noFill/>
          </a:ln>
          <a:effectLst/>
          <a:extLst/>
        </p:spPr>
        <p:txBody>
          <a:bodyPr vert="horz" wrap="square" lIns="89824" tIns="44911" rIns="89824" bIns="44911" numCol="1" anchor="b" anchorCtr="0" compatLnSpc="1">
            <a:prstTxWarp prst="textNoShape">
              <a:avLst/>
            </a:prstTxWarp>
          </a:bodyPr>
          <a:lstStyle>
            <a:lvl1pPr defTabSz="898525">
              <a:defRPr sz="1200">
                <a:latin typeface="Arial" pitchFamily="34" charset="0"/>
              </a:defRPr>
            </a:lvl1pPr>
          </a:lstStyle>
          <a:p>
            <a:pPr>
              <a:defRPr/>
            </a:pPr>
            <a:endParaRPr lang="en-US" altLang="en-US"/>
          </a:p>
        </p:txBody>
      </p:sp>
      <p:sp>
        <p:nvSpPr>
          <p:cNvPr id="46085" name="Rectangle 5"/>
          <p:cNvSpPr>
            <a:spLocks noGrp="1" noChangeArrowheads="1"/>
          </p:cNvSpPr>
          <p:nvPr>
            <p:ph type="sldNum" sz="quarter" idx="3"/>
          </p:nvPr>
        </p:nvSpPr>
        <p:spPr bwMode="auto">
          <a:xfrm>
            <a:off x="3971925" y="8828088"/>
            <a:ext cx="3036888" cy="466725"/>
          </a:xfrm>
          <a:prstGeom prst="rect">
            <a:avLst/>
          </a:prstGeom>
          <a:noFill/>
          <a:ln>
            <a:noFill/>
          </a:ln>
          <a:effectLst/>
          <a:extLst/>
        </p:spPr>
        <p:txBody>
          <a:bodyPr vert="horz" wrap="square" lIns="89824" tIns="44911" rIns="89824" bIns="44911" numCol="1" anchor="b" anchorCtr="0" compatLnSpc="1">
            <a:prstTxWarp prst="textNoShape">
              <a:avLst/>
            </a:prstTxWarp>
          </a:bodyPr>
          <a:lstStyle>
            <a:lvl1pPr algn="r" defTabSz="898525">
              <a:defRPr sz="1200">
                <a:latin typeface="Arial" pitchFamily="34" charset="0"/>
              </a:defRPr>
            </a:lvl1pPr>
          </a:lstStyle>
          <a:p>
            <a:pPr>
              <a:defRPr/>
            </a:pPr>
            <a:fld id="{EF184F17-69EE-45D5-A361-53912A7D1152}" type="slidenum">
              <a:rPr lang="en-US" altLang="en-US"/>
              <a:pPr>
                <a:defRPr/>
              </a:pPr>
              <a:t>‹#›</a:t>
            </a:fld>
            <a:endParaRPr lang="en-US" altLang="en-US"/>
          </a:p>
        </p:txBody>
      </p:sp>
    </p:spTree>
    <p:extLst>
      <p:ext uri="{BB962C8B-B14F-4D97-AF65-F5344CB8AC3E}">
        <p14:creationId xmlns:p14="http://schemas.microsoft.com/office/powerpoint/2010/main" val="42176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68638" cy="442913"/>
          </a:xfrm>
          <a:prstGeom prst="rect">
            <a:avLst/>
          </a:prstGeom>
          <a:noFill/>
          <a:ln>
            <a:noFill/>
          </a:ln>
          <a:effectLst/>
          <a:extLst/>
        </p:spPr>
        <p:txBody>
          <a:bodyPr vert="horz" wrap="square" lIns="88140" tIns="44070" rIns="88140" bIns="44070" numCol="1" anchor="t" anchorCtr="0" compatLnSpc="1">
            <a:prstTxWarp prst="textNoShape">
              <a:avLst/>
            </a:prstTxWarp>
          </a:bodyPr>
          <a:lstStyle>
            <a:lvl1pPr defTabSz="881063">
              <a:defRPr sz="1200">
                <a:latin typeface="Arial" pitchFamily="34" charset="0"/>
              </a:defRPr>
            </a:lvl1pPr>
          </a:lstStyle>
          <a:p>
            <a:pPr>
              <a:defRPr/>
            </a:pPr>
            <a:endParaRPr lang="en-US" altLang="en-US"/>
          </a:p>
        </p:txBody>
      </p:sp>
      <p:sp>
        <p:nvSpPr>
          <p:cNvPr id="61443" name="Rectangle 3"/>
          <p:cNvSpPr>
            <a:spLocks noGrp="1" noChangeArrowheads="1"/>
          </p:cNvSpPr>
          <p:nvPr>
            <p:ph type="dt" idx="1"/>
          </p:nvPr>
        </p:nvSpPr>
        <p:spPr bwMode="auto">
          <a:xfrm>
            <a:off x="3944938" y="0"/>
            <a:ext cx="3065462" cy="442913"/>
          </a:xfrm>
          <a:prstGeom prst="rect">
            <a:avLst/>
          </a:prstGeom>
          <a:noFill/>
          <a:ln>
            <a:noFill/>
          </a:ln>
          <a:effectLst/>
          <a:extLst/>
        </p:spPr>
        <p:txBody>
          <a:bodyPr vert="horz" wrap="square" lIns="88140" tIns="44070" rIns="88140" bIns="44070" numCol="1" anchor="t" anchorCtr="0" compatLnSpc="1">
            <a:prstTxWarp prst="textNoShape">
              <a:avLst/>
            </a:prstTxWarp>
          </a:bodyPr>
          <a:lstStyle>
            <a:lvl1pPr algn="r" defTabSz="881063">
              <a:defRPr sz="1200">
                <a:latin typeface="Arial" pitchFamily="34" charset="0"/>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1144588" y="663575"/>
            <a:ext cx="4722812" cy="3541713"/>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949325" y="4427538"/>
            <a:ext cx="5111750" cy="4205287"/>
          </a:xfrm>
          <a:prstGeom prst="rect">
            <a:avLst/>
          </a:prstGeom>
          <a:noFill/>
          <a:ln>
            <a:noFill/>
          </a:ln>
          <a:effectLst/>
          <a:extLst/>
        </p:spPr>
        <p:txBody>
          <a:bodyPr vert="horz" wrap="square" lIns="88140" tIns="44070" rIns="88140" bIns="4407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446" name="Rectangle 6"/>
          <p:cNvSpPr>
            <a:spLocks noGrp="1" noChangeArrowheads="1"/>
          </p:cNvSpPr>
          <p:nvPr>
            <p:ph type="ftr" sz="quarter" idx="4"/>
          </p:nvPr>
        </p:nvSpPr>
        <p:spPr bwMode="auto">
          <a:xfrm>
            <a:off x="0" y="8853488"/>
            <a:ext cx="3068638" cy="442912"/>
          </a:xfrm>
          <a:prstGeom prst="rect">
            <a:avLst/>
          </a:prstGeom>
          <a:noFill/>
          <a:ln>
            <a:noFill/>
          </a:ln>
          <a:effectLst/>
          <a:extLst/>
        </p:spPr>
        <p:txBody>
          <a:bodyPr vert="horz" wrap="square" lIns="88140" tIns="44070" rIns="88140" bIns="44070" numCol="1" anchor="b" anchorCtr="0" compatLnSpc="1">
            <a:prstTxWarp prst="textNoShape">
              <a:avLst/>
            </a:prstTxWarp>
          </a:bodyPr>
          <a:lstStyle>
            <a:lvl1pPr defTabSz="881063">
              <a:defRPr sz="1200">
                <a:latin typeface="Arial" pitchFamily="34" charset="0"/>
              </a:defRPr>
            </a:lvl1pPr>
          </a:lstStyle>
          <a:p>
            <a:pPr>
              <a:defRPr/>
            </a:pPr>
            <a:endParaRPr lang="en-US" altLang="en-US"/>
          </a:p>
        </p:txBody>
      </p:sp>
      <p:sp>
        <p:nvSpPr>
          <p:cNvPr id="61447" name="Rectangle 7"/>
          <p:cNvSpPr>
            <a:spLocks noGrp="1" noChangeArrowheads="1"/>
          </p:cNvSpPr>
          <p:nvPr>
            <p:ph type="sldNum" sz="quarter" idx="5"/>
          </p:nvPr>
        </p:nvSpPr>
        <p:spPr bwMode="auto">
          <a:xfrm>
            <a:off x="3944938" y="8853488"/>
            <a:ext cx="3065462" cy="442912"/>
          </a:xfrm>
          <a:prstGeom prst="rect">
            <a:avLst/>
          </a:prstGeom>
          <a:noFill/>
          <a:ln>
            <a:noFill/>
          </a:ln>
          <a:effectLst/>
          <a:extLst/>
        </p:spPr>
        <p:txBody>
          <a:bodyPr vert="horz" wrap="square" lIns="88140" tIns="44070" rIns="88140" bIns="44070" numCol="1" anchor="b" anchorCtr="0" compatLnSpc="1">
            <a:prstTxWarp prst="textNoShape">
              <a:avLst/>
            </a:prstTxWarp>
          </a:bodyPr>
          <a:lstStyle>
            <a:lvl1pPr algn="r" defTabSz="881063">
              <a:defRPr sz="1200">
                <a:latin typeface="Arial" pitchFamily="34" charset="0"/>
              </a:defRPr>
            </a:lvl1pPr>
          </a:lstStyle>
          <a:p>
            <a:pPr>
              <a:defRPr/>
            </a:pPr>
            <a:fld id="{DEF0572E-37B8-4B9D-B991-558BAB97F9AD}" type="slidenum">
              <a:rPr lang="en-US" altLang="en-US"/>
              <a:pPr>
                <a:defRPr/>
              </a:pPr>
              <a:t>‹#›</a:t>
            </a:fld>
            <a:endParaRPr lang="en-US" altLang="en-US"/>
          </a:p>
        </p:txBody>
      </p:sp>
    </p:spTree>
    <p:extLst>
      <p:ext uri="{BB962C8B-B14F-4D97-AF65-F5344CB8AC3E}">
        <p14:creationId xmlns:p14="http://schemas.microsoft.com/office/powerpoint/2010/main" val="187670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pPr defTabSz="931863"/>
            <a:fld id="{FC977AF8-82CD-4A9F-801B-E50FBAF73D4A}" type="slidenum">
              <a:rPr lang="en-US" altLang="en-US" smtClean="0">
                <a:latin typeface="Arial" charset="0"/>
                <a:ea typeface="ＭＳ Ｐゴシック"/>
                <a:cs typeface="ＭＳ Ｐゴシック"/>
              </a:rPr>
              <a:pPr defTabSz="931863"/>
              <a:t>2</a:t>
            </a:fld>
            <a:endParaRPr lang="en-US" altLang="en-US" smtClean="0">
              <a:latin typeface="Arial" charset="0"/>
              <a:ea typeface="ＭＳ Ｐゴシック"/>
              <a:cs typeface="ＭＳ Ｐゴシック"/>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en-US" altLang="en-US" smtClean="0">
              <a:latin typeface="Arial"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BFC262EC-C913-459C-9107-93C0880CC2CC}" type="slidenum">
              <a:rPr lang="en-US" altLang="en-US" smtClean="0">
                <a:latin typeface="Arial" charset="0"/>
              </a:rPr>
              <a:pPr/>
              <a:t>20</a:t>
            </a:fld>
            <a:endParaRPr lang="en-US" altLang="en-US" smtClean="0">
              <a:latin typeface="Arial" charset="0"/>
            </a:endParaRPr>
          </a:p>
        </p:txBody>
      </p:sp>
      <p:sp>
        <p:nvSpPr>
          <p:cNvPr id="46083"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D53C86C6-E47A-44EE-9CC6-B62D3686D9C7}" type="slidenum">
              <a:rPr lang="en-US" altLang="en-US" sz="1200"/>
              <a:pPr algn="r" defTabSz="881063"/>
              <a:t>20</a:t>
            </a:fld>
            <a:endParaRPr lang="en-US" altLang="en-US" sz="1200"/>
          </a:p>
        </p:txBody>
      </p:sp>
      <p:sp>
        <p:nvSpPr>
          <p:cNvPr id="46084"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46085"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r>
              <a:rPr lang="en-US" altLang="en-US" smtClean="0">
                <a:latin typeface="Arial" charset="0"/>
              </a:rPr>
              <a:t>Tight gas: CH4 that is dispersed within low-porosity silt or sand that create a “tight-fitting” environment for the gas. </a:t>
            </a:r>
          </a:p>
          <a:p>
            <a:pPr eaLnBrk="1" hangingPunct="1"/>
            <a:r>
              <a:rPr lang="en-US" altLang="en-US" smtClean="0">
                <a:latin typeface="Arial" charset="0"/>
              </a:rPr>
              <a:t>Shale gas: CH4 accumulated in tiny bubble-like pockets within layered sedimentary rock such as shale, the way tiny air pockets are trapped in a loaf of bread as it bakes.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612A2D6C-D761-4827-ACE1-C6886AA3EC19}" type="slidenum">
              <a:rPr lang="en-US" altLang="en-US" smtClean="0">
                <a:latin typeface="Arial" charset="0"/>
              </a:rPr>
              <a:pPr/>
              <a:t>21</a:t>
            </a:fld>
            <a:endParaRPr lang="en-US" altLang="en-US" smtClean="0">
              <a:latin typeface="Arial" charset="0"/>
            </a:endParaRPr>
          </a:p>
        </p:txBody>
      </p:sp>
      <p:sp>
        <p:nvSpPr>
          <p:cNvPr id="48131"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35E37680-EF8B-448D-BA1C-9C7AEF5436FA}" type="slidenum">
              <a:rPr lang="en-US" altLang="en-US" sz="1200"/>
              <a:pPr algn="r" defTabSz="881063"/>
              <a:t>21</a:t>
            </a:fld>
            <a:endParaRPr lang="en-US" altLang="en-US" sz="1200"/>
          </a:p>
        </p:txBody>
      </p:sp>
      <p:sp>
        <p:nvSpPr>
          <p:cNvPr id="48132"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48133"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4C3BEB72-861A-472D-854B-7112D44F346A}" type="slidenum">
              <a:rPr lang="en-US" altLang="en-US" smtClean="0">
                <a:latin typeface="Arial" charset="0"/>
              </a:rPr>
              <a:pPr/>
              <a:t>22</a:t>
            </a:fld>
            <a:endParaRPr lang="en-US" altLang="en-US" smtClean="0">
              <a:latin typeface="Arial" charset="0"/>
            </a:endParaRPr>
          </a:p>
        </p:txBody>
      </p:sp>
      <p:sp>
        <p:nvSpPr>
          <p:cNvPr id="50179"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7A6E0D14-40B1-4081-A81A-FB55B960FE86}" type="slidenum">
              <a:rPr lang="en-US" altLang="en-US" sz="1200"/>
              <a:pPr algn="r" defTabSz="881063"/>
              <a:t>22</a:t>
            </a:fld>
            <a:endParaRPr lang="en-US" altLang="en-US" sz="1200"/>
          </a:p>
        </p:txBody>
      </p:sp>
      <p:sp>
        <p:nvSpPr>
          <p:cNvPr id="50180"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50181"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586ACBF3-0092-4537-9B15-360BED8365FE}" type="slidenum">
              <a:rPr lang="en-US" altLang="en-US" smtClean="0">
                <a:latin typeface="Arial" charset="0"/>
              </a:rPr>
              <a:pPr/>
              <a:t>23</a:t>
            </a:fld>
            <a:endParaRPr lang="en-US" altLang="en-US" smtClean="0">
              <a:latin typeface="Arial" charset="0"/>
            </a:endParaRPr>
          </a:p>
        </p:txBody>
      </p:sp>
      <p:sp>
        <p:nvSpPr>
          <p:cNvPr id="52227"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13C42375-99D7-4A46-ADA7-3C7803A65773}" type="slidenum">
              <a:rPr lang="en-US" altLang="en-US" sz="1200"/>
              <a:pPr algn="r" defTabSz="881063"/>
              <a:t>23</a:t>
            </a:fld>
            <a:endParaRPr lang="en-US" altLang="en-US" sz="1200"/>
          </a:p>
        </p:txBody>
      </p:sp>
      <p:sp>
        <p:nvSpPr>
          <p:cNvPr id="52228"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52229"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E70B7652-0FDB-4BEC-A5A1-BF0D14E57B82}" type="slidenum">
              <a:rPr lang="en-US" altLang="en-US" smtClean="0">
                <a:latin typeface="Arial" charset="0"/>
              </a:rPr>
              <a:pPr/>
              <a:t>24</a:t>
            </a:fld>
            <a:endParaRPr lang="en-US" altLang="en-US" smtClean="0">
              <a:latin typeface="Arial" charset="0"/>
            </a:endParaRPr>
          </a:p>
        </p:txBody>
      </p:sp>
      <p:sp>
        <p:nvSpPr>
          <p:cNvPr id="54275"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0FDB3C48-8F31-4A29-8DF5-90096D039ADE}" type="slidenum">
              <a:rPr lang="en-US" altLang="en-US" sz="1200"/>
              <a:pPr algn="r" defTabSz="881063"/>
              <a:t>24</a:t>
            </a:fld>
            <a:endParaRPr lang="en-US" altLang="en-US" sz="1200"/>
          </a:p>
        </p:txBody>
      </p:sp>
      <p:sp>
        <p:nvSpPr>
          <p:cNvPr id="54276"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54277"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92EC8DB7-596E-4DD1-A614-5FA4E9023A16}" type="slidenum">
              <a:rPr lang="en-US" altLang="en-US" smtClean="0">
                <a:latin typeface="Arial" charset="0"/>
              </a:rPr>
              <a:pPr/>
              <a:t>25</a:t>
            </a:fld>
            <a:endParaRPr lang="en-US" altLang="en-US" smtClean="0">
              <a:latin typeface="Arial" charset="0"/>
            </a:endParaRPr>
          </a:p>
        </p:txBody>
      </p:sp>
      <p:sp>
        <p:nvSpPr>
          <p:cNvPr id="56323"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8E5B6F2C-F623-49DB-B244-7998139E1A74}" type="slidenum">
              <a:rPr lang="en-US" altLang="en-US" sz="1200"/>
              <a:pPr algn="r" defTabSz="881063"/>
              <a:t>25</a:t>
            </a:fld>
            <a:endParaRPr lang="en-US" altLang="en-US" sz="1200"/>
          </a:p>
        </p:txBody>
      </p:sp>
      <p:sp>
        <p:nvSpPr>
          <p:cNvPr id="56324"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56325"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9C5CE289-A390-4875-AC12-B0A3ECFEF6A1}" type="slidenum">
              <a:rPr lang="en-US" altLang="en-US" smtClean="0">
                <a:latin typeface="Arial" charset="0"/>
              </a:rPr>
              <a:pPr/>
              <a:t>26</a:t>
            </a:fld>
            <a:endParaRPr lang="en-US" altLang="en-US" smtClean="0">
              <a:latin typeface="Arial" charset="0"/>
            </a:endParaRPr>
          </a:p>
        </p:txBody>
      </p:sp>
      <p:sp>
        <p:nvSpPr>
          <p:cNvPr id="58371"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15BA3090-1CF4-4DD0-908B-34FFB3D12850}" type="slidenum">
              <a:rPr lang="en-US" altLang="en-US" sz="1200"/>
              <a:pPr algn="r" defTabSz="881063"/>
              <a:t>26</a:t>
            </a:fld>
            <a:endParaRPr lang="en-US" altLang="en-US" sz="1200"/>
          </a:p>
        </p:txBody>
      </p:sp>
      <p:sp>
        <p:nvSpPr>
          <p:cNvPr id="58372"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58373"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5AE82042-B438-47E2-9BD7-1AC773B35189}" type="slidenum">
              <a:rPr lang="en-US" altLang="en-US" smtClean="0">
                <a:latin typeface="Arial" charset="0"/>
              </a:rPr>
              <a:pPr/>
              <a:t>27</a:t>
            </a:fld>
            <a:endParaRPr lang="en-US" altLang="en-US" smtClean="0">
              <a:latin typeface="Arial" charset="0"/>
            </a:endParaRPr>
          </a:p>
        </p:txBody>
      </p:sp>
      <p:sp>
        <p:nvSpPr>
          <p:cNvPr id="60419"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A10EEC97-12DB-466C-9959-10E72E3DD37A}" type="slidenum">
              <a:rPr lang="en-US" altLang="en-US" sz="1200"/>
              <a:pPr algn="r" defTabSz="881063"/>
              <a:t>27</a:t>
            </a:fld>
            <a:endParaRPr lang="en-US" altLang="en-US" sz="1200"/>
          </a:p>
        </p:txBody>
      </p:sp>
      <p:sp>
        <p:nvSpPr>
          <p:cNvPr id="60420"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60421"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630DEAD3-5E6D-42DF-9377-002692B35F4A}" type="slidenum">
              <a:rPr lang="en-US" altLang="en-US" smtClean="0">
                <a:latin typeface="Arial" charset="0"/>
              </a:rPr>
              <a:pPr/>
              <a:t>28</a:t>
            </a:fld>
            <a:endParaRPr lang="en-US" altLang="en-US" smtClean="0">
              <a:latin typeface="Arial" charset="0"/>
            </a:endParaRPr>
          </a:p>
        </p:txBody>
      </p:sp>
      <p:sp>
        <p:nvSpPr>
          <p:cNvPr id="62467"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EEF781C4-DE5C-42B8-A092-EC30C31893D3}" type="slidenum">
              <a:rPr lang="en-US" altLang="en-US" sz="1200"/>
              <a:pPr algn="r" defTabSz="881063"/>
              <a:t>28</a:t>
            </a:fld>
            <a:endParaRPr lang="en-US" altLang="en-US" sz="1200"/>
          </a:p>
        </p:txBody>
      </p:sp>
      <p:sp>
        <p:nvSpPr>
          <p:cNvPr id="62468"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62469"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31D19CFE-1689-4C22-A8D2-018F8FCF38DA}" type="slidenum">
              <a:rPr lang="en-US" altLang="en-US" smtClean="0">
                <a:latin typeface="Arial" charset="0"/>
              </a:rPr>
              <a:pPr/>
              <a:t>29</a:t>
            </a:fld>
            <a:endParaRPr lang="en-US" altLang="en-US" smtClean="0">
              <a:latin typeface="Arial" charset="0"/>
            </a:endParaRPr>
          </a:p>
        </p:txBody>
      </p:sp>
      <p:sp>
        <p:nvSpPr>
          <p:cNvPr id="64515"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BFEC0C14-FE92-433A-BCA3-6298C63C2078}" type="slidenum">
              <a:rPr lang="en-US" altLang="en-US" sz="1200"/>
              <a:pPr algn="r" defTabSz="881063"/>
              <a:t>29</a:t>
            </a:fld>
            <a:endParaRPr lang="en-US" altLang="en-US" sz="1200"/>
          </a:p>
        </p:txBody>
      </p:sp>
      <p:sp>
        <p:nvSpPr>
          <p:cNvPr id="64516"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64517"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pPr defTabSz="931863"/>
            <a:fld id="{D9ACDF40-DB7E-4075-BDD8-DEEE7345FD77}" type="slidenum">
              <a:rPr lang="en-US" altLang="en-US" smtClean="0">
                <a:latin typeface="Arial" charset="0"/>
                <a:ea typeface="ＭＳ Ｐゴシック"/>
                <a:cs typeface="ＭＳ Ｐゴシック"/>
              </a:rPr>
              <a:pPr defTabSz="931863"/>
              <a:t>3</a:t>
            </a:fld>
            <a:endParaRPr lang="en-US" altLang="en-US" smtClean="0">
              <a:latin typeface="Arial" charset="0"/>
              <a:ea typeface="ＭＳ Ｐゴシック"/>
              <a:cs typeface="ＭＳ Ｐゴシック"/>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en-US" altLang="en-US" smtClean="0">
              <a:latin typeface="Arial" charset="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BD1FBBE2-4764-4214-9A03-B9A229C8D60A}" type="slidenum">
              <a:rPr lang="en-US" altLang="en-US" smtClean="0">
                <a:latin typeface="Arial" charset="0"/>
              </a:rPr>
              <a:pPr/>
              <a:t>30</a:t>
            </a:fld>
            <a:endParaRPr lang="en-US" altLang="en-US" smtClean="0">
              <a:latin typeface="Arial" charset="0"/>
            </a:endParaRPr>
          </a:p>
        </p:txBody>
      </p:sp>
      <p:sp>
        <p:nvSpPr>
          <p:cNvPr id="66563"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4E9AFEC0-F51B-458F-BD96-FB36A7997039}" type="slidenum">
              <a:rPr lang="en-US" altLang="en-US" sz="1200"/>
              <a:pPr algn="r" defTabSz="881063"/>
              <a:t>30</a:t>
            </a:fld>
            <a:endParaRPr lang="en-US" altLang="en-US" sz="1200"/>
          </a:p>
        </p:txBody>
      </p:sp>
      <p:sp>
        <p:nvSpPr>
          <p:cNvPr id="66564"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66565"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C578A4CA-F12B-4838-B142-47C2C8CF7560}" type="slidenum">
              <a:rPr lang="en-US" altLang="en-US" smtClean="0">
                <a:latin typeface="Arial" charset="0"/>
              </a:rPr>
              <a:pPr/>
              <a:t>31</a:t>
            </a:fld>
            <a:endParaRPr lang="en-US" altLang="en-US" smtClean="0">
              <a:latin typeface="Arial" charset="0"/>
            </a:endParaRPr>
          </a:p>
        </p:txBody>
      </p:sp>
      <p:sp>
        <p:nvSpPr>
          <p:cNvPr id="68611"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14CA2E98-2729-44BF-BC90-B24C332E21B4}" type="slidenum">
              <a:rPr lang="en-US" altLang="en-US" sz="1200"/>
              <a:pPr algn="r" defTabSz="881063"/>
              <a:t>31</a:t>
            </a:fld>
            <a:endParaRPr lang="en-US" altLang="en-US" sz="1200"/>
          </a:p>
        </p:txBody>
      </p:sp>
      <p:sp>
        <p:nvSpPr>
          <p:cNvPr id="68612"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68613"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ACFD481A-5B7C-4F92-B2FF-A3A4937414C6}" type="slidenum">
              <a:rPr lang="en-US" altLang="en-US" smtClean="0">
                <a:latin typeface="Arial" charset="0"/>
              </a:rPr>
              <a:pPr/>
              <a:t>32</a:t>
            </a:fld>
            <a:endParaRPr lang="en-US" altLang="en-US" smtClean="0">
              <a:latin typeface="Arial" charset="0"/>
            </a:endParaRPr>
          </a:p>
        </p:txBody>
      </p:sp>
      <p:sp>
        <p:nvSpPr>
          <p:cNvPr id="70659"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F25C13BD-6F5C-47F8-8D17-F7B76870E778}" type="slidenum">
              <a:rPr lang="en-US" altLang="en-US" sz="1200"/>
              <a:pPr algn="r" defTabSz="881063"/>
              <a:t>32</a:t>
            </a:fld>
            <a:endParaRPr lang="en-US" altLang="en-US" sz="1200"/>
          </a:p>
        </p:txBody>
      </p:sp>
      <p:sp>
        <p:nvSpPr>
          <p:cNvPr id="70660"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70661"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B7F4ACEE-0A54-4948-BD88-7B68D3544AFF}" type="slidenum">
              <a:rPr lang="en-US" altLang="en-US" smtClean="0">
                <a:latin typeface="Arial" charset="0"/>
              </a:rPr>
              <a:pPr/>
              <a:t>33</a:t>
            </a:fld>
            <a:endParaRPr lang="en-US" altLang="en-US" smtClean="0">
              <a:latin typeface="Arial" charset="0"/>
            </a:endParaRPr>
          </a:p>
        </p:txBody>
      </p:sp>
      <p:sp>
        <p:nvSpPr>
          <p:cNvPr id="72707"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0ABF14F5-E505-4E7E-9BEA-7FC093B22156}" type="slidenum">
              <a:rPr lang="en-US" altLang="en-US" sz="1200"/>
              <a:pPr algn="r" defTabSz="881063"/>
              <a:t>33</a:t>
            </a:fld>
            <a:endParaRPr lang="en-US" altLang="en-US" sz="1200"/>
          </a:p>
        </p:txBody>
      </p:sp>
      <p:sp>
        <p:nvSpPr>
          <p:cNvPr id="72708"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72709"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DAD7A218-2097-47D2-94C2-2E4B2FE97365}" type="slidenum">
              <a:rPr lang="en-US" altLang="en-US" smtClean="0">
                <a:latin typeface="Arial" charset="0"/>
              </a:rPr>
              <a:pPr/>
              <a:t>34</a:t>
            </a:fld>
            <a:endParaRPr lang="en-US" altLang="en-US" smtClean="0">
              <a:latin typeface="Arial" charset="0"/>
            </a:endParaRPr>
          </a:p>
        </p:txBody>
      </p:sp>
      <p:sp>
        <p:nvSpPr>
          <p:cNvPr id="74755"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174EBA24-FF8D-4318-9170-F0FD78F323F6}" type="slidenum">
              <a:rPr lang="en-US" altLang="en-US" sz="1200"/>
              <a:pPr algn="r" defTabSz="881063"/>
              <a:t>34</a:t>
            </a:fld>
            <a:endParaRPr lang="en-US" altLang="en-US" sz="1200"/>
          </a:p>
        </p:txBody>
      </p:sp>
      <p:sp>
        <p:nvSpPr>
          <p:cNvPr id="74756"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74757"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C6713804-C6E5-4ED3-AD40-247004F1BB53}" type="slidenum">
              <a:rPr lang="en-US" altLang="en-US" smtClean="0">
                <a:latin typeface="Arial" charset="0"/>
              </a:rPr>
              <a:pPr/>
              <a:t>35</a:t>
            </a:fld>
            <a:endParaRPr lang="en-US" altLang="en-US" smtClean="0">
              <a:latin typeface="Arial" charset="0"/>
            </a:endParaRPr>
          </a:p>
        </p:txBody>
      </p:sp>
      <p:sp>
        <p:nvSpPr>
          <p:cNvPr id="76803"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002CCAC4-2AB6-44B0-B9DC-A03022183B52}" type="slidenum">
              <a:rPr lang="en-US" altLang="en-US" sz="1200"/>
              <a:pPr algn="r" defTabSz="881063"/>
              <a:t>35</a:t>
            </a:fld>
            <a:endParaRPr lang="en-US" altLang="en-US" sz="1200"/>
          </a:p>
        </p:txBody>
      </p:sp>
      <p:sp>
        <p:nvSpPr>
          <p:cNvPr id="76804"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76805"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E9D2805C-0FD9-4273-A3CA-86EF17BB6C82}" type="slidenum">
              <a:rPr lang="en-US" altLang="en-US" smtClean="0">
                <a:latin typeface="Arial" charset="0"/>
              </a:rPr>
              <a:pPr/>
              <a:t>36</a:t>
            </a:fld>
            <a:endParaRPr lang="en-US" altLang="en-US" smtClean="0">
              <a:latin typeface="Arial" charset="0"/>
            </a:endParaRPr>
          </a:p>
        </p:txBody>
      </p:sp>
      <p:sp>
        <p:nvSpPr>
          <p:cNvPr id="78851"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0158F1BE-B8B1-46DE-9C41-228FCE228884}" type="slidenum">
              <a:rPr lang="en-US" altLang="en-US" sz="1200"/>
              <a:pPr algn="r" defTabSz="881063"/>
              <a:t>36</a:t>
            </a:fld>
            <a:endParaRPr lang="en-US" altLang="en-US" sz="1200"/>
          </a:p>
        </p:txBody>
      </p:sp>
      <p:sp>
        <p:nvSpPr>
          <p:cNvPr id="78852"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78853"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1182B373-F0C7-47A0-B8D7-DB5753E61C9A}" type="slidenum">
              <a:rPr lang="en-US" altLang="en-US" smtClean="0">
                <a:latin typeface="Arial" charset="0"/>
              </a:rPr>
              <a:pPr/>
              <a:t>37</a:t>
            </a:fld>
            <a:endParaRPr lang="en-US" altLang="en-US" smtClean="0">
              <a:latin typeface="Arial" charset="0"/>
            </a:endParaRPr>
          </a:p>
        </p:txBody>
      </p:sp>
      <p:sp>
        <p:nvSpPr>
          <p:cNvPr id="80899"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E6D4310E-E6CF-464E-BBE3-305B474E36C8}" type="slidenum">
              <a:rPr lang="en-US" altLang="en-US" sz="1200"/>
              <a:pPr algn="r" defTabSz="881063"/>
              <a:t>37</a:t>
            </a:fld>
            <a:endParaRPr lang="en-US" altLang="en-US" sz="1200"/>
          </a:p>
        </p:txBody>
      </p:sp>
      <p:sp>
        <p:nvSpPr>
          <p:cNvPr id="80900"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80901"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DADAA486-1480-41FD-880F-D9D4FB736DDA}" type="slidenum">
              <a:rPr lang="en-US" altLang="en-US" smtClean="0">
                <a:latin typeface="Arial" charset="0"/>
              </a:rPr>
              <a:pPr/>
              <a:t>38</a:t>
            </a:fld>
            <a:endParaRPr lang="en-US" altLang="en-US" smtClean="0">
              <a:latin typeface="Arial" charset="0"/>
            </a:endParaRPr>
          </a:p>
        </p:txBody>
      </p:sp>
      <p:sp>
        <p:nvSpPr>
          <p:cNvPr id="82947"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343CB576-06DB-475C-AD0A-D140EBCDD3CF}" type="slidenum">
              <a:rPr lang="en-US" altLang="en-US" sz="1200"/>
              <a:pPr algn="r" defTabSz="881063"/>
              <a:t>38</a:t>
            </a:fld>
            <a:endParaRPr lang="en-US" altLang="en-US" sz="1200"/>
          </a:p>
        </p:txBody>
      </p:sp>
      <p:sp>
        <p:nvSpPr>
          <p:cNvPr id="82948"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82949"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617BB193-0728-4B36-9439-54C82C6AE63F}" type="slidenum">
              <a:rPr lang="en-US" altLang="en-US" smtClean="0">
                <a:latin typeface="Arial" charset="0"/>
              </a:rPr>
              <a:pPr/>
              <a:t>39</a:t>
            </a:fld>
            <a:endParaRPr lang="en-US" altLang="en-US" smtClean="0">
              <a:latin typeface="Arial" charset="0"/>
            </a:endParaRPr>
          </a:p>
        </p:txBody>
      </p:sp>
      <p:sp>
        <p:nvSpPr>
          <p:cNvPr id="84995"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3E61B210-09F1-4326-8B48-DA830021BAEA}" type="slidenum">
              <a:rPr lang="en-US" altLang="en-US" sz="1200"/>
              <a:pPr algn="r" defTabSz="881063"/>
              <a:t>39</a:t>
            </a:fld>
            <a:endParaRPr lang="en-US" altLang="en-US" sz="1200"/>
          </a:p>
        </p:txBody>
      </p:sp>
      <p:sp>
        <p:nvSpPr>
          <p:cNvPr id="84996"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84997"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pPr defTabSz="931863"/>
            <a:fld id="{CFF87945-7344-49B8-B965-411BA76174EC}" type="slidenum">
              <a:rPr lang="en-US" altLang="en-US" smtClean="0">
                <a:latin typeface="Arial" charset="0"/>
                <a:ea typeface="ＭＳ Ｐゴシック"/>
                <a:cs typeface="ＭＳ Ｐゴシック"/>
              </a:rPr>
              <a:pPr defTabSz="931863"/>
              <a:t>4</a:t>
            </a:fld>
            <a:endParaRPr lang="en-US" altLang="en-US" smtClean="0">
              <a:latin typeface="Arial" charset="0"/>
              <a:ea typeface="ＭＳ Ｐゴシック"/>
              <a:cs typeface="ＭＳ Ｐゴシック"/>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endParaRPr lang="en-US" altLang="en-US" smtClean="0">
              <a:latin typeface="Arial" charset="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A76BF79A-D4AA-4029-AC51-C9303497916D}" type="slidenum">
              <a:rPr lang="en-US" altLang="en-US" smtClean="0">
                <a:latin typeface="Arial" charset="0"/>
              </a:rPr>
              <a:pPr/>
              <a:t>40</a:t>
            </a:fld>
            <a:endParaRPr lang="en-US" altLang="en-US" smtClean="0">
              <a:latin typeface="Arial" charset="0"/>
            </a:endParaRPr>
          </a:p>
        </p:txBody>
      </p:sp>
      <p:sp>
        <p:nvSpPr>
          <p:cNvPr id="87043"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5DAF9718-DB0A-4B29-BA24-EF6821717EA6}" type="slidenum">
              <a:rPr lang="en-US" altLang="en-US" sz="1200"/>
              <a:pPr algn="r" defTabSz="881063"/>
              <a:t>40</a:t>
            </a:fld>
            <a:endParaRPr lang="en-US" altLang="en-US" sz="1200"/>
          </a:p>
        </p:txBody>
      </p:sp>
      <p:sp>
        <p:nvSpPr>
          <p:cNvPr id="87044"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87045"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6D9C1245-E926-4382-83FA-D0F46E8E7AA7}" type="slidenum">
              <a:rPr lang="en-US" altLang="en-US" smtClean="0">
                <a:latin typeface="Arial" charset="0"/>
              </a:rPr>
              <a:pPr/>
              <a:t>41</a:t>
            </a:fld>
            <a:endParaRPr lang="en-US" altLang="en-US" smtClean="0">
              <a:latin typeface="Arial" charset="0"/>
            </a:endParaRPr>
          </a:p>
        </p:txBody>
      </p:sp>
      <p:sp>
        <p:nvSpPr>
          <p:cNvPr id="89091"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4FD18380-D36F-4C7A-95F1-06954A44A7A3}" type="slidenum">
              <a:rPr lang="en-US" altLang="en-US" sz="1200"/>
              <a:pPr algn="r" defTabSz="881063"/>
              <a:t>41</a:t>
            </a:fld>
            <a:endParaRPr lang="en-US" altLang="en-US" sz="1200"/>
          </a:p>
        </p:txBody>
      </p:sp>
      <p:sp>
        <p:nvSpPr>
          <p:cNvPr id="89092"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89093"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26927EAA-2FE1-476B-BFE9-3F3BA343F943}" type="slidenum">
              <a:rPr lang="en-US" altLang="en-US" smtClean="0">
                <a:latin typeface="Arial" charset="0"/>
              </a:rPr>
              <a:pPr/>
              <a:t>42</a:t>
            </a:fld>
            <a:endParaRPr lang="en-US" altLang="en-US" smtClean="0">
              <a:latin typeface="Arial" charset="0"/>
            </a:endParaRPr>
          </a:p>
        </p:txBody>
      </p:sp>
      <p:sp>
        <p:nvSpPr>
          <p:cNvPr id="91139"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E9BD6E34-357D-4609-B4EB-7AB12541A3A6}" type="slidenum">
              <a:rPr lang="en-US" altLang="en-US" sz="1200"/>
              <a:pPr algn="r" defTabSz="881063"/>
              <a:t>42</a:t>
            </a:fld>
            <a:endParaRPr lang="en-US" altLang="en-US" sz="1200"/>
          </a:p>
        </p:txBody>
      </p:sp>
      <p:sp>
        <p:nvSpPr>
          <p:cNvPr id="91140"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91141"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E28CA597-0967-4799-8E2A-722F6E9BFCF8}" type="slidenum">
              <a:rPr lang="en-US" altLang="en-US" smtClean="0">
                <a:latin typeface="Arial" charset="0"/>
              </a:rPr>
              <a:pPr/>
              <a:t>43</a:t>
            </a:fld>
            <a:endParaRPr lang="en-US" altLang="en-US" smtClean="0">
              <a:latin typeface="Arial" charset="0"/>
            </a:endParaRPr>
          </a:p>
        </p:txBody>
      </p:sp>
      <p:sp>
        <p:nvSpPr>
          <p:cNvPr id="93187"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C5A715B9-76AF-4CBB-AE5B-7927C1337AE3}" type="slidenum">
              <a:rPr lang="en-US" altLang="en-US" sz="1200"/>
              <a:pPr algn="r" defTabSz="881063"/>
              <a:t>43</a:t>
            </a:fld>
            <a:endParaRPr lang="en-US" altLang="en-US" sz="1200"/>
          </a:p>
        </p:txBody>
      </p:sp>
      <p:sp>
        <p:nvSpPr>
          <p:cNvPr id="93188"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93189"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E496F804-8AA1-4C35-813C-BC9A497F6DB7}" type="slidenum">
              <a:rPr lang="en-US" altLang="en-US" smtClean="0">
                <a:latin typeface="Arial" charset="0"/>
              </a:rPr>
              <a:pPr/>
              <a:t>44</a:t>
            </a:fld>
            <a:endParaRPr lang="en-US" altLang="en-US" smtClean="0">
              <a:latin typeface="Arial" charset="0"/>
            </a:endParaRPr>
          </a:p>
        </p:txBody>
      </p:sp>
      <p:sp>
        <p:nvSpPr>
          <p:cNvPr id="95235"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2539F395-7217-4F13-B617-EDD995557973}" type="slidenum">
              <a:rPr lang="en-US" altLang="en-US" sz="1200"/>
              <a:pPr algn="r" defTabSz="881063"/>
              <a:t>44</a:t>
            </a:fld>
            <a:endParaRPr lang="en-US" altLang="en-US" sz="1200"/>
          </a:p>
        </p:txBody>
      </p:sp>
      <p:sp>
        <p:nvSpPr>
          <p:cNvPr id="95236"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95237"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3226A57F-FEB7-41C9-99C7-438C07875E10}" type="slidenum">
              <a:rPr lang="en-US" altLang="en-US" smtClean="0">
                <a:latin typeface="Arial" charset="0"/>
              </a:rPr>
              <a:pPr/>
              <a:t>45</a:t>
            </a:fld>
            <a:endParaRPr lang="en-US" altLang="en-US" smtClean="0">
              <a:latin typeface="Arial" charset="0"/>
            </a:endParaRPr>
          </a:p>
        </p:txBody>
      </p:sp>
      <p:sp>
        <p:nvSpPr>
          <p:cNvPr id="97283"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1BBC55D3-C90A-4171-BE7D-87198496E9C1}" type="slidenum">
              <a:rPr lang="en-US" altLang="en-US" sz="1200"/>
              <a:pPr algn="r" defTabSz="881063"/>
              <a:t>45</a:t>
            </a:fld>
            <a:endParaRPr lang="en-US" altLang="en-US" sz="1200"/>
          </a:p>
        </p:txBody>
      </p:sp>
      <p:sp>
        <p:nvSpPr>
          <p:cNvPr id="97284"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97285"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D7FE0B3D-905A-4652-8A87-BBFE177CC72E}" type="slidenum">
              <a:rPr lang="en-US" altLang="en-US" smtClean="0">
                <a:latin typeface="Arial" charset="0"/>
              </a:rPr>
              <a:pPr/>
              <a:t>46</a:t>
            </a:fld>
            <a:endParaRPr lang="en-US" altLang="en-US" smtClean="0">
              <a:latin typeface="Arial" charset="0"/>
            </a:endParaRPr>
          </a:p>
        </p:txBody>
      </p:sp>
      <p:sp>
        <p:nvSpPr>
          <p:cNvPr id="99331"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480B68A1-AC82-4441-B005-8BF38981A688}" type="slidenum">
              <a:rPr lang="en-US" altLang="en-US" sz="1200"/>
              <a:pPr algn="r" defTabSz="881063"/>
              <a:t>46</a:t>
            </a:fld>
            <a:endParaRPr lang="en-US" altLang="en-US" sz="1200"/>
          </a:p>
        </p:txBody>
      </p:sp>
      <p:sp>
        <p:nvSpPr>
          <p:cNvPr id="99332"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99333"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D0CA1036-1F6B-4F13-9950-D8BDAF08B6BC}" type="slidenum">
              <a:rPr lang="en-US" altLang="en-US" smtClean="0">
                <a:latin typeface="Arial" charset="0"/>
              </a:rPr>
              <a:pPr/>
              <a:t>47</a:t>
            </a:fld>
            <a:endParaRPr lang="en-US" altLang="en-US" smtClean="0">
              <a:latin typeface="Arial" charset="0"/>
            </a:endParaRPr>
          </a:p>
        </p:txBody>
      </p:sp>
      <p:sp>
        <p:nvSpPr>
          <p:cNvPr id="101379"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DD222DCB-2F63-4A33-804C-18C927E33DBD}" type="slidenum">
              <a:rPr lang="en-US" altLang="en-US" sz="1200"/>
              <a:pPr algn="r" defTabSz="881063"/>
              <a:t>47</a:t>
            </a:fld>
            <a:endParaRPr lang="en-US" altLang="en-US" sz="1200"/>
          </a:p>
        </p:txBody>
      </p:sp>
      <p:sp>
        <p:nvSpPr>
          <p:cNvPr id="101380"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01381"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17AFA7B8-7DB7-48ED-88D1-7807BD14EFAF}" type="slidenum">
              <a:rPr lang="en-US" altLang="en-US" smtClean="0">
                <a:latin typeface="Arial" charset="0"/>
              </a:rPr>
              <a:pPr/>
              <a:t>48</a:t>
            </a:fld>
            <a:endParaRPr lang="en-US" altLang="en-US" smtClean="0">
              <a:latin typeface="Arial" charset="0"/>
            </a:endParaRPr>
          </a:p>
        </p:txBody>
      </p:sp>
      <p:sp>
        <p:nvSpPr>
          <p:cNvPr id="103427"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E2D23C40-F7BF-4A95-AAFD-30ABD2F693C5}" type="slidenum">
              <a:rPr lang="en-US" altLang="en-US" sz="1200"/>
              <a:pPr algn="r" defTabSz="881063"/>
              <a:t>48</a:t>
            </a:fld>
            <a:endParaRPr lang="en-US" altLang="en-US" sz="1200"/>
          </a:p>
        </p:txBody>
      </p:sp>
      <p:sp>
        <p:nvSpPr>
          <p:cNvPr id="103428"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03429"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EE0C835D-47FD-4C9F-A315-23AB0FB91356}" type="slidenum">
              <a:rPr lang="en-US" altLang="en-US" smtClean="0">
                <a:latin typeface="Arial" charset="0"/>
              </a:rPr>
              <a:pPr/>
              <a:t>49</a:t>
            </a:fld>
            <a:endParaRPr lang="en-US" altLang="en-US" smtClean="0">
              <a:latin typeface="Arial" charset="0"/>
            </a:endParaRPr>
          </a:p>
        </p:txBody>
      </p:sp>
      <p:sp>
        <p:nvSpPr>
          <p:cNvPr id="105475"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991F0733-7010-47C5-BA9B-E72BCEB65675}" type="slidenum">
              <a:rPr lang="en-US" altLang="en-US" sz="1200"/>
              <a:pPr algn="r" defTabSz="881063"/>
              <a:t>49</a:t>
            </a:fld>
            <a:endParaRPr lang="en-US" altLang="en-US" sz="1200"/>
          </a:p>
        </p:txBody>
      </p:sp>
      <p:sp>
        <p:nvSpPr>
          <p:cNvPr id="105476"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05477"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71789582-C73E-463A-A8F2-78EAE057C832}" type="slidenum">
              <a:rPr lang="en-US" altLang="en-US" smtClean="0">
                <a:latin typeface="Arial" charset="0"/>
              </a:rPr>
              <a:pPr/>
              <a:t>12</a:t>
            </a:fld>
            <a:endParaRPr lang="en-US" altLang="en-US" smtClean="0">
              <a:latin typeface="Arial" charset="0"/>
            </a:endParaRPr>
          </a:p>
        </p:txBody>
      </p:sp>
      <p:sp>
        <p:nvSpPr>
          <p:cNvPr id="31747"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00444DAA-F1D3-443E-9FEC-8B0721302BEA}" type="slidenum">
              <a:rPr lang="en-US" altLang="en-US" sz="1200"/>
              <a:pPr algn="r" defTabSz="881063"/>
              <a:t>12</a:t>
            </a:fld>
            <a:endParaRPr lang="en-US" altLang="en-US" sz="1200"/>
          </a:p>
        </p:txBody>
      </p:sp>
      <p:sp>
        <p:nvSpPr>
          <p:cNvPr id="31748"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31749"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E024F937-A72C-48AA-BB47-D8CDAD573209}" type="slidenum">
              <a:rPr lang="en-US" altLang="en-US" smtClean="0">
                <a:latin typeface="Arial" charset="0"/>
              </a:rPr>
              <a:pPr/>
              <a:t>50</a:t>
            </a:fld>
            <a:endParaRPr lang="en-US" altLang="en-US" smtClean="0">
              <a:latin typeface="Arial" charset="0"/>
            </a:endParaRPr>
          </a:p>
        </p:txBody>
      </p:sp>
      <p:sp>
        <p:nvSpPr>
          <p:cNvPr id="107523"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571B28A1-B732-468E-8E4A-A4EE18A22109}" type="slidenum">
              <a:rPr lang="en-US" altLang="en-US" sz="1200"/>
              <a:pPr algn="r" defTabSz="881063"/>
              <a:t>50</a:t>
            </a:fld>
            <a:endParaRPr lang="en-US" altLang="en-US" sz="1200"/>
          </a:p>
        </p:txBody>
      </p:sp>
      <p:sp>
        <p:nvSpPr>
          <p:cNvPr id="107524"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07525"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BA05D821-5220-451B-9728-D18857983B76}" type="slidenum">
              <a:rPr lang="en-US" altLang="en-US" smtClean="0">
                <a:latin typeface="Arial" charset="0"/>
              </a:rPr>
              <a:pPr/>
              <a:t>51</a:t>
            </a:fld>
            <a:endParaRPr lang="en-US" altLang="en-US" smtClean="0">
              <a:latin typeface="Arial" charset="0"/>
            </a:endParaRPr>
          </a:p>
        </p:txBody>
      </p:sp>
      <p:sp>
        <p:nvSpPr>
          <p:cNvPr id="109571"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687B2B70-4DAC-46AE-B52B-31A8116C508B}" type="slidenum">
              <a:rPr lang="en-US" altLang="en-US" sz="1200"/>
              <a:pPr algn="r" defTabSz="881063"/>
              <a:t>51</a:t>
            </a:fld>
            <a:endParaRPr lang="en-US" altLang="en-US" sz="1200"/>
          </a:p>
        </p:txBody>
      </p:sp>
      <p:sp>
        <p:nvSpPr>
          <p:cNvPr id="109572"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09573"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AE68D33E-8BDD-4B0A-B845-6637163030CD}" type="slidenum">
              <a:rPr lang="en-US" altLang="en-US" smtClean="0">
                <a:latin typeface="Arial" charset="0"/>
              </a:rPr>
              <a:pPr/>
              <a:t>52</a:t>
            </a:fld>
            <a:endParaRPr lang="en-US" altLang="en-US" smtClean="0">
              <a:latin typeface="Arial" charset="0"/>
            </a:endParaRPr>
          </a:p>
        </p:txBody>
      </p:sp>
      <p:sp>
        <p:nvSpPr>
          <p:cNvPr id="111619"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67428672-7F70-4F08-BA4F-7F1914C573EE}" type="slidenum">
              <a:rPr lang="en-US" altLang="en-US" sz="1200"/>
              <a:pPr algn="r" defTabSz="881063"/>
              <a:t>52</a:t>
            </a:fld>
            <a:endParaRPr lang="en-US" altLang="en-US" sz="1200"/>
          </a:p>
        </p:txBody>
      </p:sp>
      <p:sp>
        <p:nvSpPr>
          <p:cNvPr id="111620"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11621"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6B5A5B65-4916-4F6B-9610-A2A56FFE6B06}" type="slidenum">
              <a:rPr lang="en-US" altLang="en-US" smtClean="0">
                <a:latin typeface="Arial" charset="0"/>
              </a:rPr>
              <a:pPr/>
              <a:t>53</a:t>
            </a:fld>
            <a:endParaRPr lang="en-US" altLang="en-US" smtClean="0">
              <a:latin typeface="Arial" charset="0"/>
            </a:endParaRPr>
          </a:p>
        </p:txBody>
      </p:sp>
      <p:sp>
        <p:nvSpPr>
          <p:cNvPr id="113667"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61794C7D-5FC2-4E0C-B7A7-1C8D2740C6AA}" type="slidenum">
              <a:rPr lang="en-US" altLang="en-US" sz="1200"/>
              <a:pPr algn="r" defTabSz="881063"/>
              <a:t>53</a:t>
            </a:fld>
            <a:endParaRPr lang="en-US" altLang="en-US" sz="1200"/>
          </a:p>
        </p:txBody>
      </p:sp>
      <p:sp>
        <p:nvSpPr>
          <p:cNvPr id="113668"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13669"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AC42A38F-5CA4-4E18-A2BE-AAF152ADF3FB}" type="slidenum">
              <a:rPr lang="en-US" altLang="en-US" smtClean="0">
                <a:latin typeface="Arial" charset="0"/>
              </a:rPr>
              <a:pPr/>
              <a:t>54</a:t>
            </a:fld>
            <a:endParaRPr lang="en-US" altLang="en-US" smtClean="0">
              <a:latin typeface="Arial" charset="0"/>
            </a:endParaRPr>
          </a:p>
        </p:txBody>
      </p:sp>
      <p:sp>
        <p:nvSpPr>
          <p:cNvPr id="115715"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C96B3982-D8A6-4640-B314-D13DE23802EE}" type="slidenum">
              <a:rPr lang="en-US" altLang="en-US" sz="1200"/>
              <a:pPr algn="r" defTabSz="881063"/>
              <a:t>54</a:t>
            </a:fld>
            <a:endParaRPr lang="en-US" altLang="en-US" sz="1200"/>
          </a:p>
        </p:txBody>
      </p:sp>
      <p:sp>
        <p:nvSpPr>
          <p:cNvPr id="115716"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15717"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4A884C86-1DBB-48C7-8A1E-E970796A989E}" type="slidenum">
              <a:rPr lang="en-US" altLang="en-US" smtClean="0">
                <a:latin typeface="Arial" charset="0"/>
              </a:rPr>
              <a:pPr/>
              <a:t>55</a:t>
            </a:fld>
            <a:endParaRPr lang="en-US" altLang="en-US" smtClean="0">
              <a:latin typeface="Arial" charset="0"/>
            </a:endParaRPr>
          </a:p>
        </p:txBody>
      </p:sp>
      <p:sp>
        <p:nvSpPr>
          <p:cNvPr id="117763"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AAA103DB-01AF-4C15-A71C-E6AA2220A336}" type="slidenum">
              <a:rPr lang="en-US" altLang="en-US" sz="1200"/>
              <a:pPr algn="r" defTabSz="881063"/>
              <a:t>55</a:t>
            </a:fld>
            <a:endParaRPr lang="en-US" altLang="en-US" sz="1200"/>
          </a:p>
        </p:txBody>
      </p:sp>
      <p:sp>
        <p:nvSpPr>
          <p:cNvPr id="117764"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17765"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44970017-A33B-462A-9404-BF3D8668A3F3}" type="slidenum">
              <a:rPr lang="en-US" altLang="en-US" smtClean="0">
                <a:latin typeface="Arial" charset="0"/>
              </a:rPr>
              <a:pPr/>
              <a:t>56</a:t>
            </a:fld>
            <a:endParaRPr lang="en-US" altLang="en-US" smtClean="0">
              <a:latin typeface="Arial" charset="0"/>
            </a:endParaRPr>
          </a:p>
        </p:txBody>
      </p:sp>
      <p:sp>
        <p:nvSpPr>
          <p:cNvPr id="119811"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412C3824-5AD8-4452-AA17-5B5D3E3A82C9}" type="slidenum">
              <a:rPr lang="en-US" altLang="en-US" sz="1200"/>
              <a:pPr algn="r" defTabSz="881063"/>
              <a:t>56</a:t>
            </a:fld>
            <a:endParaRPr lang="en-US" altLang="en-US" sz="1200"/>
          </a:p>
        </p:txBody>
      </p:sp>
      <p:sp>
        <p:nvSpPr>
          <p:cNvPr id="119812"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19813"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F7648135-EAEB-4298-91B9-EC788030164A}" type="slidenum">
              <a:rPr lang="en-US" altLang="en-US" smtClean="0">
                <a:latin typeface="Arial" charset="0"/>
              </a:rPr>
              <a:pPr/>
              <a:t>57</a:t>
            </a:fld>
            <a:endParaRPr lang="en-US" altLang="en-US" smtClean="0">
              <a:latin typeface="Arial" charset="0"/>
            </a:endParaRPr>
          </a:p>
        </p:txBody>
      </p:sp>
      <p:sp>
        <p:nvSpPr>
          <p:cNvPr id="121859"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6A21217C-7937-429F-B8D8-C442055138A9}" type="slidenum">
              <a:rPr lang="en-US" altLang="en-US" sz="1200"/>
              <a:pPr algn="r" defTabSz="881063"/>
              <a:t>57</a:t>
            </a:fld>
            <a:endParaRPr lang="en-US" altLang="en-US" sz="1200"/>
          </a:p>
        </p:txBody>
      </p:sp>
      <p:sp>
        <p:nvSpPr>
          <p:cNvPr id="121860"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21861"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FDB1B1C9-CB34-4557-AB29-F2AFD31B6917}" type="slidenum">
              <a:rPr lang="en-US" altLang="en-US" smtClean="0">
                <a:latin typeface="Arial" charset="0"/>
              </a:rPr>
              <a:pPr/>
              <a:t>58</a:t>
            </a:fld>
            <a:endParaRPr lang="en-US" altLang="en-US" smtClean="0">
              <a:latin typeface="Arial" charset="0"/>
            </a:endParaRPr>
          </a:p>
        </p:txBody>
      </p:sp>
      <p:sp>
        <p:nvSpPr>
          <p:cNvPr id="123907"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1A0530C3-6B7C-4017-B45E-7326935CD2D0}" type="slidenum">
              <a:rPr lang="en-US" altLang="en-US" sz="1200"/>
              <a:pPr algn="r" defTabSz="881063"/>
              <a:t>58</a:t>
            </a:fld>
            <a:endParaRPr lang="en-US" altLang="en-US" sz="1200"/>
          </a:p>
        </p:txBody>
      </p:sp>
      <p:sp>
        <p:nvSpPr>
          <p:cNvPr id="123908"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23909"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CFD9D5DD-1619-4A6E-A381-73E77E7C2630}" type="slidenum">
              <a:rPr lang="en-US" altLang="en-US" smtClean="0">
                <a:latin typeface="Arial" charset="0"/>
              </a:rPr>
              <a:pPr/>
              <a:t>59</a:t>
            </a:fld>
            <a:endParaRPr lang="en-US" altLang="en-US" smtClean="0">
              <a:latin typeface="Arial" charset="0"/>
            </a:endParaRPr>
          </a:p>
        </p:txBody>
      </p:sp>
      <p:sp>
        <p:nvSpPr>
          <p:cNvPr id="125955"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59BBE7BE-0CBA-4F58-805E-6C7EBC7C2B52}" type="slidenum">
              <a:rPr lang="en-US" altLang="en-US" sz="1200"/>
              <a:pPr algn="r" defTabSz="881063"/>
              <a:t>59</a:t>
            </a:fld>
            <a:endParaRPr lang="en-US" altLang="en-US" sz="1200"/>
          </a:p>
        </p:txBody>
      </p:sp>
      <p:sp>
        <p:nvSpPr>
          <p:cNvPr id="125956"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25957"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FE429896-33AC-4DC1-ADE2-08EB0B03B207}" type="slidenum">
              <a:rPr lang="en-US" altLang="en-US" smtClean="0">
                <a:latin typeface="Arial" charset="0"/>
              </a:rPr>
              <a:pPr/>
              <a:t>15</a:t>
            </a:fld>
            <a:endParaRPr lang="en-US" altLang="en-US" smtClean="0">
              <a:latin typeface="Arial" charset="0"/>
            </a:endParaRPr>
          </a:p>
        </p:txBody>
      </p:sp>
      <p:sp>
        <p:nvSpPr>
          <p:cNvPr id="35843"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AAF4CCE0-FFDC-4274-B5C2-B8B9ED370F22}" type="slidenum">
              <a:rPr lang="en-US" altLang="en-US" sz="1200"/>
              <a:pPr algn="r" defTabSz="881063"/>
              <a:t>15</a:t>
            </a:fld>
            <a:endParaRPr lang="en-US" altLang="en-US" sz="1200"/>
          </a:p>
        </p:txBody>
      </p:sp>
      <p:sp>
        <p:nvSpPr>
          <p:cNvPr id="35844"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35845"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miter lim="800000"/>
            <a:headEnd/>
            <a:tailEnd/>
          </a:ln>
        </p:spPr>
        <p:txBody>
          <a:bodyPr/>
          <a:lstStyle/>
          <a:p>
            <a:fld id="{B0EC7E5E-4EC9-4B35-A030-064386CBA636}" type="slidenum">
              <a:rPr lang="en-US" altLang="en-US" smtClean="0">
                <a:latin typeface="Arial" charset="0"/>
              </a:rPr>
              <a:pPr/>
              <a:t>60</a:t>
            </a:fld>
            <a:endParaRPr lang="en-US" altLang="en-US" smtClean="0">
              <a:latin typeface="Arial" charset="0"/>
            </a:endParaRPr>
          </a:p>
        </p:txBody>
      </p:sp>
      <p:sp>
        <p:nvSpPr>
          <p:cNvPr id="128003"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799D2F60-3ABC-44D9-A558-4E9F3AECC023}" type="slidenum">
              <a:rPr lang="en-US" altLang="en-US" sz="1200"/>
              <a:pPr algn="r" defTabSz="881063"/>
              <a:t>60</a:t>
            </a:fld>
            <a:endParaRPr lang="en-US" altLang="en-US" sz="1200"/>
          </a:p>
        </p:txBody>
      </p:sp>
      <p:sp>
        <p:nvSpPr>
          <p:cNvPr id="128004"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28005"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67016B48-C628-4ECE-9F74-114FA8188823}" type="slidenum">
              <a:rPr lang="en-US" altLang="en-US" smtClean="0">
                <a:latin typeface="Arial" charset="0"/>
              </a:rPr>
              <a:pPr/>
              <a:t>61</a:t>
            </a:fld>
            <a:endParaRPr lang="en-US" altLang="en-US" smtClean="0">
              <a:latin typeface="Arial" charset="0"/>
            </a:endParaRPr>
          </a:p>
        </p:txBody>
      </p:sp>
      <p:sp>
        <p:nvSpPr>
          <p:cNvPr id="130051"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F4423000-9E67-483F-A999-C90ACD3FB089}" type="slidenum">
              <a:rPr lang="en-US" altLang="en-US" sz="1200"/>
              <a:pPr algn="r" defTabSz="881063"/>
              <a:t>61</a:t>
            </a:fld>
            <a:endParaRPr lang="en-US" altLang="en-US" sz="1200"/>
          </a:p>
        </p:txBody>
      </p:sp>
      <p:sp>
        <p:nvSpPr>
          <p:cNvPr id="130052"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30053"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fld id="{5BE52C7B-95A8-4FB7-ABD7-2D3B13585624}" type="slidenum">
              <a:rPr lang="en-US" altLang="en-US" smtClean="0">
                <a:latin typeface="Arial" charset="0"/>
              </a:rPr>
              <a:pPr/>
              <a:t>62</a:t>
            </a:fld>
            <a:endParaRPr lang="en-US" altLang="en-US" smtClean="0">
              <a:latin typeface="Arial" charset="0"/>
            </a:endParaRPr>
          </a:p>
        </p:txBody>
      </p:sp>
      <p:sp>
        <p:nvSpPr>
          <p:cNvPr id="132099"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F41D48D6-F3E4-439B-8467-772C673934C4}" type="slidenum">
              <a:rPr lang="en-US" altLang="en-US" sz="1200"/>
              <a:pPr algn="r" defTabSz="881063"/>
              <a:t>62</a:t>
            </a:fld>
            <a:endParaRPr lang="en-US" altLang="en-US" sz="1200"/>
          </a:p>
        </p:txBody>
      </p:sp>
      <p:sp>
        <p:nvSpPr>
          <p:cNvPr id="132100"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32101"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miter lim="800000"/>
            <a:headEnd/>
            <a:tailEnd/>
          </a:ln>
        </p:spPr>
        <p:txBody>
          <a:bodyPr/>
          <a:lstStyle/>
          <a:p>
            <a:fld id="{D82F9C65-1797-4823-9BAA-15E30F50165E}" type="slidenum">
              <a:rPr lang="en-US" altLang="en-US" smtClean="0">
                <a:latin typeface="Arial" charset="0"/>
              </a:rPr>
              <a:pPr/>
              <a:t>63</a:t>
            </a:fld>
            <a:endParaRPr lang="en-US" altLang="en-US" smtClean="0">
              <a:latin typeface="Arial" charset="0"/>
            </a:endParaRPr>
          </a:p>
        </p:txBody>
      </p:sp>
      <p:sp>
        <p:nvSpPr>
          <p:cNvPr id="134147"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F113A2BE-5CDB-40E8-82C2-71297FD5B69D}" type="slidenum">
              <a:rPr lang="en-US" altLang="en-US" sz="1200"/>
              <a:pPr algn="r" defTabSz="881063"/>
              <a:t>63</a:t>
            </a:fld>
            <a:endParaRPr lang="en-US" altLang="en-US" sz="1200"/>
          </a:p>
        </p:txBody>
      </p:sp>
      <p:sp>
        <p:nvSpPr>
          <p:cNvPr id="134148"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34149"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miter lim="800000"/>
            <a:headEnd/>
            <a:tailEnd/>
          </a:ln>
        </p:spPr>
        <p:txBody>
          <a:bodyPr/>
          <a:lstStyle/>
          <a:p>
            <a:fld id="{1BA930EA-DF43-40C5-B372-ACD1E7CD265A}" type="slidenum">
              <a:rPr lang="en-US" altLang="en-US" smtClean="0">
                <a:latin typeface="Arial" charset="0"/>
              </a:rPr>
              <a:pPr/>
              <a:t>64</a:t>
            </a:fld>
            <a:endParaRPr lang="en-US" altLang="en-US" smtClean="0">
              <a:latin typeface="Arial" charset="0"/>
            </a:endParaRPr>
          </a:p>
        </p:txBody>
      </p:sp>
      <p:sp>
        <p:nvSpPr>
          <p:cNvPr id="136195"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FBE85199-86E5-4059-AA27-49CABC5868A2}" type="slidenum">
              <a:rPr lang="en-US" altLang="en-US" sz="1200"/>
              <a:pPr algn="r" defTabSz="881063"/>
              <a:t>64</a:t>
            </a:fld>
            <a:endParaRPr lang="en-US" altLang="en-US" sz="1200"/>
          </a:p>
        </p:txBody>
      </p:sp>
      <p:sp>
        <p:nvSpPr>
          <p:cNvPr id="136196"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136197"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B64D3C26-D12C-4F50-9D2F-9AF49DEE6285}" type="slidenum">
              <a:rPr lang="en-US" altLang="en-US" smtClean="0">
                <a:latin typeface="Arial" charset="0"/>
              </a:rPr>
              <a:pPr/>
              <a:t>16</a:t>
            </a:fld>
            <a:endParaRPr lang="en-US" altLang="en-US" smtClean="0">
              <a:latin typeface="Arial" charset="0"/>
            </a:endParaRPr>
          </a:p>
        </p:txBody>
      </p:sp>
      <p:sp>
        <p:nvSpPr>
          <p:cNvPr id="37891"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38F04F35-88E2-4D30-BACC-80C2652CC07D}" type="slidenum">
              <a:rPr lang="en-US" altLang="en-US" sz="1200"/>
              <a:pPr algn="r" defTabSz="881063"/>
              <a:t>16</a:t>
            </a:fld>
            <a:endParaRPr lang="en-US" altLang="en-US" sz="1200"/>
          </a:p>
        </p:txBody>
      </p:sp>
      <p:sp>
        <p:nvSpPr>
          <p:cNvPr id="37892"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37893"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13FA1DB1-E65B-4C85-B98D-CDD6B0430D1C}" type="slidenum">
              <a:rPr lang="en-US" altLang="en-US" smtClean="0">
                <a:latin typeface="Arial" charset="0"/>
              </a:rPr>
              <a:pPr/>
              <a:t>17</a:t>
            </a:fld>
            <a:endParaRPr lang="en-US" altLang="en-US" smtClean="0">
              <a:latin typeface="Arial" charset="0"/>
            </a:endParaRPr>
          </a:p>
        </p:txBody>
      </p:sp>
      <p:sp>
        <p:nvSpPr>
          <p:cNvPr id="39939"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DE0888D1-ECBF-4499-AA8C-A6C0396F6937}" type="slidenum">
              <a:rPr lang="en-US" altLang="en-US" sz="1200"/>
              <a:pPr algn="r" defTabSz="881063"/>
              <a:t>17</a:t>
            </a:fld>
            <a:endParaRPr lang="en-US" altLang="en-US" sz="1200"/>
          </a:p>
        </p:txBody>
      </p:sp>
      <p:sp>
        <p:nvSpPr>
          <p:cNvPr id="39940"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39941"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CF3BCD85-985B-46F9-81C4-8EED4435267B}" type="slidenum">
              <a:rPr lang="en-US" altLang="en-US" smtClean="0">
                <a:latin typeface="Arial" charset="0"/>
              </a:rPr>
              <a:pPr/>
              <a:t>18</a:t>
            </a:fld>
            <a:endParaRPr lang="en-US" altLang="en-US" smtClean="0">
              <a:latin typeface="Arial" charset="0"/>
            </a:endParaRPr>
          </a:p>
        </p:txBody>
      </p:sp>
      <p:sp>
        <p:nvSpPr>
          <p:cNvPr id="41987"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DBCB2DA8-483F-4354-94A8-6AD00225A92B}" type="slidenum">
              <a:rPr lang="en-US" altLang="en-US" sz="1200"/>
              <a:pPr algn="r" defTabSz="881063"/>
              <a:t>18</a:t>
            </a:fld>
            <a:endParaRPr lang="en-US" altLang="en-US" sz="1200"/>
          </a:p>
        </p:txBody>
      </p:sp>
      <p:sp>
        <p:nvSpPr>
          <p:cNvPr id="41988"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41989"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53503813-3A2D-41AF-B2F6-0C712E698817}" type="slidenum">
              <a:rPr lang="en-US" altLang="en-US" smtClean="0">
                <a:latin typeface="Arial" charset="0"/>
              </a:rPr>
              <a:pPr/>
              <a:t>19</a:t>
            </a:fld>
            <a:endParaRPr lang="en-US" altLang="en-US" smtClean="0">
              <a:latin typeface="Arial" charset="0"/>
            </a:endParaRPr>
          </a:p>
        </p:txBody>
      </p:sp>
      <p:sp>
        <p:nvSpPr>
          <p:cNvPr id="44035" name="Rectangle 7"/>
          <p:cNvSpPr txBox="1">
            <a:spLocks noGrp="1" noChangeArrowheads="1"/>
          </p:cNvSpPr>
          <p:nvPr/>
        </p:nvSpPr>
        <p:spPr bwMode="auto">
          <a:xfrm>
            <a:off x="3943350" y="8853488"/>
            <a:ext cx="3067050" cy="442912"/>
          </a:xfrm>
          <a:prstGeom prst="rect">
            <a:avLst/>
          </a:prstGeom>
          <a:noFill/>
          <a:ln w="9525">
            <a:noFill/>
            <a:miter lim="800000"/>
            <a:headEnd/>
            <a:tailEnd/>
          </a:ln>
        </p:spPr>
        <p:txBody>
          <a:bodyPr lIns="88139" tIns="44070" rIns="88139" bIns="44070" anchor="b"/>
          <a:lstStyle/>
          <a:p>
            <a:pPr algn="r" defTabSz="881063"/>
            <a:fld id="{3FE204AD-FA05-4403-9063-A1625B4213DE}" type="slidenum">
              <a:rPr lang="en-US" altLang="en-US" sz="1200"/>
              <a:pPr algn="r" defTabSz="881063"/>
              <a:t>19</a:t>
            </a:fld>
            <a:endParaRPr lang="en-US" altLang="en-US" sz="1200"/>
          </a:p>
        </p:txBody>
      </p:sp>
      <p:sp>
        <p:nvSpPr>
          <p:cNvPr id="44036" name="Text Box 2"/>
          <p:cNvSpPr txBox="1">
            <a:spLocks noChangeArrowheads="1"/>
          </p:cNvSpPr>
          <p:nvPr/>
        </p:nvSpPr>
        <p:spPr bwMode="auto">
          <a:xfrm>
            <a:off x="1236663" y="706438"/>
            <a:ext cx="4537075" cy="3486150"/>
          </a:xfrm>
          <a:prstGeom prst="rect">
            <a:avLst/>
          </a:prstGeom>
          <a:solidFill>
            <a:srgbClr val="FFFFFF"/>
          </a:solidFill>
          <a:ln w="9525">
            <a:solidFill>
              <a:srgbClr val="000000"/>
            </a:solidFill>
            <a:miter lim="800000"/>
            <a:headEnd/>
            <a:tailEnd/>
          </a:ln>
        </p:spPr>
        <p:txBody>
          <a:bodyPr wrap="none" anchor="ctr"/>
          <a:lstStyle/>
          <a:p>
            <a:endParaRPr lang="en-US" altLang="en-US"/>
          </a:p>
        </p:txBody>
      </p:sp>
      <p:sp>
        <p:nvSpPr>
          <p:cNvPr id="44037" name="Rectangle 3"/>
          <p:cNvSpPr>
            <a:spLocks noGrp="1" noChangeArrowheads="1"/>
          </p:cNvSpPr>
          <p:nvPr>
            <p:ph type="body"/>
          </p:nvPr>
        </p:nvSpPr>
        <p:spPr>
          <a:xfrm>
            <a:off x="701675" y="4414838"/>
            <a:ext cx="5607050" cy="4183062"/>
          </a:xfrm>
          <a:noFill/>
        </p:spPr>
        <p:txBody>
          <a:bodyPr wrap="none" lIns="83622" tIns="41811" rIns="83622" bIns="41811" anchor="ctr"/>
          <a:lstStyle/>
          <a:p>
            <a:pPr eaLnBrk="1" hangingPunct="1"/>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7D018D5E-5B76-4697-8FB1-F2C49D23870F}"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28A66EDB-F413-4005-8FC6-A3678A5B9B3E}"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E3D2A3F1-3132-4478-9BAC-153F2F2BC1AE}"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F50C0249-2B79-4FA9-949D-420C86B0B215}"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CCF92E4B-F656-4923-81AE-CF29FB464B94}"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6D7557CA-6A7E-47EE-8D6D-8745DDD52B8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722E98BC-FA2C-4808-BC68-87EEE2C1E120}"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1A1D268C-D8D5-4006-8B43-5AA3EDED574F}"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84319F63-4C88-43E9-8ADF-0B9DB7BE100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FE1B8C-A6E9-423E-8EBC-2C0C584A126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856DDA7C-017B-4F32-BC32-108A83C3BCC4}"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3651" name="Rectangle 3"/>
          <p:cNvSpPr>
            <a:spLocks noGrp="1" noChangeArrowheads="1"/>
          </p:cNvSpPr>
          <p:nvPr>
            <p:ph type="sldNum" sz="quarter" idx="4"/>
          </p:nvPr>
        </p:nvSpPr>
        <p:spPr bwMode="auto">
          <a:xfrm>
            <a:off x="7010400" y="65246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2518EFB3-42FF-4F0D-8C68-0A9572373A6A}" type="slidenum">
              <a:rPr lang="en-US" altLang="en-US"/>
              <a:pPr>
                <a:defRPr/>
              </a:pPr>
              <a:t>‹#›</a:t>
            </a:fld>
            <a:endParaRPr lang="en-US" altLang="en-US"/>
          </a:p>
        </p:txBody>
      </p:sp>
      <p:sp>
        <p:nvSpPr>
          <p:cNvPr id="4" name="TextBox 3"/>
          <p:cNvSpPr txBox="1"/>
          <p:nvPr userDrawn="1"/>
        </p:nvSpPr>
        <p:spPr>
          <a:xfrm>
            <a:off x="88900" y="6457950"/>
            <a:ext cx="7661275" cy="396875"/>
          </a:xfrm>
          <a:prstGeom prst="rect">
            <a:avLst/>
          </a:prstGeom>
          <a:noFill/>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n-US" altLang="en-US" sz="1000" smtClean="0"/>
              <a:t>Copyright © 2013 University of Maryland</a:t>
            </a:r>
          </a:p>
          <a:p>
            <a:pPr>
              <a:defRPr/>
            </a:pPr>
            <a:r>
              <a:rPr lang="en-US" altLang="en-US" sz="1000" smtClean="0"/>
              <a:t>This material may not be reproduced or redistributed, in whole or in part, without written permission from Ross Salawitch or Tim Canty</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 Id="rId3"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 Id="rId3"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hyperlink" Target="http://www.propublica.org/images/articles/natural_gas/marcellus_hydraulic_graphic_090514.gif" TargetMode="External"/><Relationship Id="rId4" Type="http://schemas.openxmlformats.org/officeDocument/2006/relationships/hyperlink" Target="http://www.eia.doe.gov/cneaf/electricity/page/co2_report/co2report.html" TargetMode="External"/><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 Id="rId3" Type="http://schemas.openxmlformats.org/officeDocument/2006/relationships/hyperlink" Target="http://ehp.niehs.nih.gov/120-a27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 Id="rId3" Type="http://schemas.openxmlformats.org/officeDocument/2006/relationships/hyperlink" Target="http://www.timescall.com/portlet/article/html/imageDisplay.jsp?contentItemRelationshipId=499587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online.wsj.com/article/SB10001424052702303491304575187880596301668.html" TargetMode="External"/><Relationship Id="rId4" Type="http://schemas.openxmlformats.org/officeDocument/2006/relationships/hyperlink" Target="http://www.eia.doe.gov/cneaf/electricity/page/co2_report/co2report.html" TargetMode="External"/><Relationship Id="rId5"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hyperlink" Target="http://photos.state.gov/libraries/usoecd/19452/pdfs/DrNewell-EIA-Administrator-Shale-Gas-Presentation-June212011.pdf" TargetMode="External"/><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hyperlink" Target="http://www.eia.gov/pressroom/presentations/sieminski_07202012.pdf" TargetMode="External"/><Relationship Id="rId4" Type="http://schemas.openxmlformats.org/officeDocument/2006/relationships/hyperlink" Target="http://www.shalegas.energy.gov/resources/081811_90_day_report_final.pdf" TargetMode="External"/><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ehp.niehs.nih.gov/120-a272/"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hyperlink" Target="http://www.shalegas.energy.gov/resources/081811_90_day_report_final.pdf" TargetMode="Externa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3.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3.emf"/><Relationship Id="rId6" Type="http://schemas.openxmlformats.org/officeDocument/2006/relationships/image" Target="../media/image27.jpeg"/><Relationship Id="rId7" Type="http://schemas.openxmlformats.org/officeDocument/2006/relationships/hyperlink" Target="http://www.wintershall.com/en/different-types-of-reserves-tight-gas-and-shale-gas.html" TargetMode="Externa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ehp.niehs.nih.gov/120-a272/" TargetMode="Externa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hyperlink" Target="http://www.mde.state.md.us/programs/Land/mining/Non%20Coal%20Mining/Documents/www.mde.state.md.us/assets/document/mining/NaturalGasWellLocationMap.pdf" TargetMode="External"/><Relationship Id="rId6" Type="http://schemas.openxmlformats.org/officeDocument/2006/relationships/hyperlink" Target="http://www.eia.gov/dnav/ng/hist/na1170_smd_8a.htm" TargetMode="External"/><Relationship Id="rId7"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hyperlink" Target="http://www.nature.org/ourinitiatives/regions/northamerica/unitedstates/pennsylvania/explore/marcellus-existing-projected-50pct.jpg" TargetMode="External"/><Relationship Id="rId5" Type="http://schemas.openxmlformats.org/officeDocument/2006/relationships/hyperlink" Target="http://www.eia.gov/dnav/ng/hist/na1170_spa_8a.htm" TargetMode="External"/><Relationship Id="rId6"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hyperlink" Target="http://www.shalegas.energy.gov/resources/081811_90_day_report_final.pdf" TargetMode="External"/><Relationship Id="rId4" Type="http://schemas.openxmlformats.org/officeDocument/2006/relationships/hyperlink" Target="http://www.shalegas.energy.gov/resources/111811_final_report.pdf" TargetMode="External"/><Relationship Id="rId5" Type="http://schemas.openxmlformats.org/officeDocument/2006/relationships/hyperlink" Target="http://www.epa.gov/airquality/oilandgas/pdfs/20120417presentation.pdf"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www.shalegas.energy.gov/resources/081811_90_day_report_final.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www.shalegas.energy.gov/resources/081811_90_day_report_final.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www.shalegas.energy.gov/resources/081811_90_day_report_final.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hyperlink" Target="http://www.esa.org/esablog/ecology-in-the-news/increase-in-magnitude-3-earthquakes-likely-caused-by-oil-and-gas-production-but-not-fracking" TargetMode="External"/><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hyperlink" Target="http://www.esa.org/esablog/ecology-in-the-news/increase-in-magnitude-3-earthquakes-likely-caused-by-oil-and-gas-production-but-not-fracking" TargetMode="External"/><Relationship Id="rId4" Type="http://schemas.openxmlformats.org/officeDocument/2006/relationships/hyperlink" Target="http://www.usgs.gov/congressional/hearings/docs/leith_19june2012.DOCX" TargetMode="External"/><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hyperlink" Target="http://www.pnas.org/content/early/2012/07/30/1207728109.full.pdf+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hyperlink" Target="http://savethewater.org/wp-content/uploads/2013/02/Stock-Save-the-water-New-Study-Predicts-Fracking-Fluids-Will-Seep-Into-Aquifers-Within-Years.jpg" TargetMode="External"/><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hyperlink" Target="http://toxics.usgs.gov/topics/gwcontam_transport.html" TargetMode="External"/><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hyperlink" Target="http://www.exxonmobilperspectives.com/2011/08/25/fracking-fluid-disclosure-why-its-important/" TargetMode="External"/><Relationship Id="rId4"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3" Type="http://schemas.openxmlformats.org/officeDocument/2006/relationships/hyperlink" Target="http://www.exxonmobilperspectives.com/2011/08/25/fracking-fluid-disclosure-why-its-important/" TargetMode="External"/><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hyperlink" Target="http://www.tandfonline.com/doi/pdf/10.1080/10807039.2011.605662" TargetMode="External"/><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hyperlink" Target="http://www.fracfocus.org/" TargetMode="External"/><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3" Type="http://schemas.openxmlformats.org/officeDocument/2006/relationships/hyperlink" Target="http://www.fracfocus.org/" TargetMode="External"/><Relationship Id="rId4"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3" Type="http://schemas.openxmlformats.org/officeDocument/2006/relationships/hyperlink" Target="http://www.fracfocus.org/" TargetMode="External"/><Relationship Id="rId4" Type="http://schemas.openxmlformats.org/officeDocument/2006/relationships/hyperlink" Target="http://www.eenews.net/assets/2013/04/23/document_ew_01.pdf" TargetMode="External"/><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hyperlink" Target="http://deq.state.wy.us/out/downloads/UGRBTaskForce02212012WDEQAQD.pdf" TargetMode="External"/><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3" Type="http://schemas.openxmlformats.org/officeDocument/2006/relationships/hyperlink" Target="http://deq.state.wy.us/out/downloads/March22PublicMtg_2011Ozone_WDEQ.pdf" TargetMode="External"/><Relationship Id="rId4"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3" Type="http://schemas.openxmlformats.org/officeDocument/2006/relationships/hyperlink" Target="http://deq.state.wy.us/out/downloads/March22PublicMtg_2011Ozone_WDEQ.pdf" TargetMode="External"/><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hyperlink" Target="http://deq.state.wy.us/out/downloads/March22PublicMtg_2011Ozone_WDEQ.pdf" TargetMode="External"/><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hyperlink" Target="http://www.eia.gov/dnav/ng/hist/na1170_swy_8a.htm" TargetMode="External"/><Relationship Id="rId6" Type="http://schemas.openxmlformats.org/officeDocument/2006/relationships/hyperlink" Target="http://deq.state.wy.us/out/downloads/March22PublicMtg_2011Ozone_WDEQ.pdf" TargetMode="External"/><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hyperlink" Target="http://www.shalegas.energy.gov/resources/071311_corra.pdf" TargetMode="External"/><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3" Type="http://schemas.openxmlformats.org/officeDocument/2006/relationships/hyperlink" Target="http://www.shalegas.energy.gov/resources/071311_corra.pdf" TargetMode="External"/><Relationship Id="rId4"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hyperlink" Target="http://deq.state.wy.us/out/downloads/March22PublicMtg_2011Ozone_WDEQ.pdf" TargetMode="External"/><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8.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5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52.emf"/></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56.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57.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58.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5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6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hyperlink" Target="http://www.eia.gov/cneaf/electricity/page/co2_report/co2emiss.pdf" TargetMode="External"/><Relationship Id="rId4" Type="http://schemas.openxmlformats.org/officeDocument/2006/relationships/hyperlink" Target="http://www.iop.org/EJ/abstract/1748-9326/4/1/014005" TargetMode="External"/><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64.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hyperlink" Target="http://www.nature.com/news/methane-leaks-erode-green-credentials-of-natural-gas-1.12123" TargetMode="External"/><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emf"/><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2"/>
          <p:cNvSpPr>
            <a:spLocks noGrp="1"/>
          </p:cNvSpPr>
          <p:nvPr>
            <p:ph type="sldNum" sz="quarter" idx="10"/>
          </p:nvPr>
        </p:nvSpPr>
        <p:spPr>
          <a:noFill/>
          <a:ln>
            <a:miter lim="800000"/>
            <a:headEnd/>
            <a:tailEnd/>
          </a:ln>
        </p:spPr>
        <p:txBody>
          <a:bodyPr/>
          <a:lstStyle/>
          <a:p>
            <a:fld id="{B31B9575-04FD-4BB7-A562-EB6C9DA5C713}" type="slidenum">
              <a:rPr lang="en-US" altLang="en-US" smtClean="0">
                <a:latin typeface="Arial" charset="0"/>
              </a:rPr>
              <a:pPr/>
              <a:t>1</a:t>
            </a:fld>
            <a:endParaRPr lang="en-US" altLang="en-US" smtClean="0">
              <a:latin typeface="Arial" charset="0"/>
            </a:endParaRPr>
          </a:p>
        </p:txBody>
      </p:sp>
      <p:sp>
        <p:nvSpPr>
          <p:cNvPr id="15362" name="Rectangle 2"/>
          <p:cNvSpPr>
            <a:spLocks noChangeArrowheads="1"/>
          </p:cNvSpPr>
          <p:nvPr/>
        </p:nvSpPr>
        <p:spPr bwMode="auto">
          <a:xfrm>
            <a:off x="0" y="1250950"/>
            <a:ext cx="9144000" cy="3249613"/>
          </a:xfrm>
          <a:prstGeom prst="rect">
            <a:avLst/>
          </a:prstGeom>
          <a:noFill/>
          <a:ln w="25400">
            <a:noFill/>
            <a:miter lim="800000"/>
            <a:headEnd/>
            <a:tailEnd/>
          </a:ln>
        </p:spPr>
        <p:txBody>
          <a:bodyPr/>
          <a:lstStyle/>
          <a:p>
            <a:pPr marL="342900" indent="-342900" algn="ctr">
              <a:spcBef>
                <a:spcPct val="20000"/>
              </a:spcBef>
            </a:pPr>
            <a:r>
              <a:rPr lang="en-US" altLang="en-US" sz="2400"/>
              <a:t>Ross Salawitch &amp; Tim Canty</a:t>
            </a:r>
          </a:p>
          <a:p>
            <a:pPr marL="342900" indent="-342900" algn="ctr">
              <a:spcBef>
                <a:spcPct val="20000"/>
              </a:spcBef>
            </a:pPr>
            <a:r>
              <a:rPr lang="en-US" altLang="en-US" sz="2400"/>
              <a:t>Russ Dickerson</a:t>
            </a:r>
          </a:p>
        </p:txBody>
      </p:sp>
      <p:sp>
        <p:nvSpPr>
          <p:cNvPr id="15363" name="Rectangle 3"/>
          <p:cNvSpPr>
            <a:spLocks noChangeArrowheads="1"/>
          </p:cNvSpPr>
          <p:nvPr/>
        </p:nvSpPr>
        <p:spPr bwMode="auto">
          <a:xfrm>
            <a:off x="411163" y="5480050"/>
            <a:ext cx="8266112" cy="1074738"/>
          </a:xfrm>
          <a:prstGeom prst="rect">
            <a:avLst/>
          </a:prstGeom>
          <a:noFill/>
          <a:ln w="25400">
            <a:noFill/>
            <a:miter lim="800000"/>
            <a:headEnd/>
            <a:tailEnd/>
          </a:ln>
        </p:spPr>
        <p:txBody>
          <a:bodyPr/>
          <a:lstStyle/>
          <a:p>
            <a:pPr marL="342900" indent="-342900" algn="ctr">
              <a:spcBef>
                <a:spcPct val="20000"/>
              </a:spcBef>
            </a:pPr>
            <a:endParaRPr lang="en-US" altLang="en-US" sz="2000" b="1"/>
          </a:p>
        </p:txBody>
      </p:sp>
      <p:sp>
        <p:nvSpPr>
          <p:cNvPr id="15364" name="Rectangle 4"/>
          <p:cNvSpPr>
            <a:spLocks noGrp="1" noChangeArrowheads="1"/>
          </p:cNvSpPr>
          <p:nvPr>
            <p:ph type="title"/>
          </p:nvPr>
        </p:nvSpPr>
        <p:spPr>
          <a:xfrm>
            <a:off x="457200" y="-31750"/>
            <a:ext cx="8229600" cy="1143000"/>
          </a:xfrm>
        </p:spPr>
        <p:txBody>
          <a:bodyPr/>
          <a:lstStyle/>
          <a:p>
            <a:pPr eaLnBrk="1" hangingPunct="1"/>
            <a:r>
              <a:rPr lang="en-US" altLang="en-US" sz="2400" smtClean="0"/>
              <a:t/>
            </a:r>
            <a:br>
              <a:rPr lang="en-US" altLang="en-US" sz="2400" smtClean="0"/>
            </a:br>
            <a:r>
              <a:rPr lang="en-US" altLang="en-US" sz="2400" smtClean="0"/>
              <a:t>Shale Gas Production via Hydraulic Fracturing</a:t>
            </a:r>
            <a:br>
              <a:rPr lang="en-US" altLang="en-US" sz="2400" smtClean="0"/>
            </a:br>
            <a:r>
              <a:rPr lang="en-US" altLang="en-US" sz="1200" smtClean="0"/>
              <a:t/>
            </a:r>
            <a:br>
              <a:rPr lang="en-US" altLang="en-US" sz="1200" smtClean="0"/>
            </a:br>
            <a:r>
              <a:rPr lang="en-US" altLang="en-US" sz="2400" smtClean="0"/>
              <a:t>Modified from AOSC 433/633 &amp; CHEM 433/633</a:t>
            </a:r>
          </a:p>
        </p:txBody>
      </p:sp>
      <p:sp>
        <p:nvSpPr>
          <p:cNvPr id="15365" name="Text Box 3"/>
          <p:cNvSpPr txBox="1">
            <a:spLocks noChangeArrowheads="1"/>
          </p:cNvSpPr>
          <p:nvPr/>
        </p:nvSpPr>
        <p:spPr bwMode="auto">
          <a:xfrm>
            <a:off x="261938" y="3000375"/>
            <a:ext cx="8896350" cy="1762125"/>
          </a:xfrm>
          <a:prstGeom prst="rect">
            <a:avLst/>
          </a:prstGeom>
          <a:noFill/>
          <a:ln w="9525">
            <a:noFill/>
            <a:round/>
            <a:headEnd/>
            <a:tailEnd/>
          </a:ln>
        </p:spPr>
        <p:txBody>
          <a:bodyPr lIns="81639" tIns="40820" rIns="81639" bIns="40820">
            <a:spAutoFit/>
          </a:bodyPr>
          <a:lstStyle/>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4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 </a:t>
            </a:r>
            <a:r>
              <a:rPr lang="en-GB" altLang="en-US" sz="1600">
                <a:solidFill>
                  <a:srgbClr val="000000"/>
                </a:solidFill>
              </a:rPr>
              <a:t>Overview of shale gas production via </a:t>
            </a:r>
            <a:r>
              <a:rPr lang="en-US" altLang="en-US" sz="1600">
                <a:solidFill>
                  <a:srgbClr val="000000"/>
                </a:solidFill>
              </a:rPr>
              <a:t>horizontal drilling and hydraulic fracturing (aka fracking)</a:t>
            </a:r>
            <a:endParaRPr lang="en-GB" altLang="en-US" sz="16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4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a:t> </a:t>
            </a:r>
            <a:r>
              <a:rPr lang="en-US" altLang="en-US" sz="1600">
                <a:solidFill>
                  <a:srgbClr val="000000"/>
                </a:solidFill>
              </a:rPr>
              <a:t>Concerns about shale gas production:</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sz="1600">
                <a:cs typeface="Arial" charset="0"/>
              </a:rPr>
              <a:t>− Earthquakes</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sz="1600">
                <a:cs typeface="Arial" charset="0"/>
              </a:rPr>
              <a:t>− Contamination of ground water</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sz="1600">
                <a:cs typeface="Arial" charset="0"/>
              </a:rPr>
              <a:t>− Air quality (surface O</a:t>
            </a:r>
            <a:r>
              <a:rPr lang="en-GB" altLang="en-US" sz="1600" baseline="-25000">
                <a:cs typeface="Arial" charset="0"/>
              </a:rPr>
              <a:t>3</a:t>
            </a:r>
            <a:r>
              <a:rPr lang="en-GB" altLang="en-US" sz="1600">
                <a:cs typeface="Arial" charset="0"/>
              </a:rPr>
              <a:t> precursors and PM</a:t>
            </a:r>
            <a:r>
              <a:rPr lang="en-GB" altLang="en-US" sz="1600" baseline="-25000">
                <a:cs typeface="Arial" charset="0"/>
              </a:rPr>
              <a:t>2.5</a:t>
            </a:r>
            <a:r>
              <a:rPr lang="en-GB" altLang="en-US" sz="1600">
                <a:cs typeface="Arial" charset="0"/>
              </a:rPr>
              <a:t>)</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sz="1600">
                <a:cs typeface="Arial" charset="0"/>
              </a:rPr>
              <a:t>− Climate (fugitive release of CH</a:t>
            </a:r>
            <a:r>
              <a:rPr lang="en-GB" altLang="en-US" sz="1600" baseline="-25000">
                <a:cs typeface="Arial" charset="0"/>
              </a:rPr>
              <a:t>4</a:t>
            </a:r>
            <a:r>
              <a:rPr lang="en-GB" altLang="en-US" sz="1600">
                <a:cs typeface="Arial" charset="0"/>
              </a:rPr>
              <a:t>)</a:t>
            </a:r>
            <a:endParaRPr lang="en-GB" altLang="en-US" sz="1400">
              <a:solidFill>
                <a:srgbClr val="000000"/>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2"/>
          <a:srcRect/>
          <a:stretch>
            <a:fillRect/>
          </a:stretch>
        </p:blipFill>
        <p:spPr bwMode="auto">
          <a:xfrm>
            <a:off x="0" y="0"/>
            <a:ext cx="4217988" cy="3387725"/>
          </a:xfrm>
          <a:prstGeom prst="rect">
            <a:avLst/>
          </a:prstGeom>
          <a:noFill/>
          <a:ln w="9525">
            <a:noFill/>
            <a:miter lim="800000"/>
            <a:headEnd/>
            <a:tailEnd/>
          </a:ln>
        </p:spPr>
      </p:pic>
      <p:pic>
        <p:nvPicPr>
          <p:cNvPr id="28674" name="Picture 2"/>
          <p:cNvPicPr>
            <a:picLocks noChangeAspect="1"/>
          </p:cNvPicPr>
          <p:nvPr/>
        </p:nvPicPr>
        <p:blipFill>
          <a:blip r:embed="rId3"/>
          <a:srcRect/>
          <a:stretch>
            <a:fillRect/>
          </a:stretch>
        </p:blipFill>
        <p:spPr bwMode="auto">
          <a:xfrm>
            <a:off x="4429125" y="3040063"/>
            <a:ext cx="4562475" cy="38179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p:cNvPicPr>
          <p:nvPr/>
        </p:nvPicPr>
        <p:blipFill>
          <a:blip r:embed="rId2"/>
          <a:srcRect/>
          <a:stretch>
            <a:fillRect/>
          </a:stretch>
        </p:blipFill>
        <p:spPr bwMode="auto">
          <a:xfrm>
            <a:off x="4532313" y="2998788"/>
            <a:ext cx="4611687" cy="3859212"/>
          </a:xfrm>
          <a:prstGeom prst="rect">
            <a:avLst/>
          </a:prstGeom>
          <a:noFill/>
          <a:ln w="9525">
            <a:noFill/>
            <a:miter lim="800000"/>
            <a:headEnd/>
            <a:tailEnd/>
          </a:ln>
        </p:spPr>
      </p:pic>
      <p:pic>
        <p:nvPicPr>
          <p:cNvPr id="29698" name="Picture 2"/>
          <p:cNvPicPr>
            <a:picLocks noChangeAspect="1"/>
          </p:cNvPicPr>
          <p:nvPr/>
        </p:nvPicPr>
        <p:blipFill>
          <a:blip r:embed="rId3"/>
          <a:srcRect/>
          <a:stretch>
            <a:fillRect/>
          </a:stretch>
        </p:blipFill>
        <p:spPr bwMode="auto">
          <a:xfrm>
            <a:off x="0" y="0"/>
            <a:ext cx="4556125" cy="3659188"/>
          </a:xfrm>
          <a:prstGeom prst="rect">
            <a:avLst/>
          </a:prstGeom>
          <a:noFill/>
          <a:ln w="9525">
            <a:noFill/>
            <a:miter lim="800000"/>
            <a:headEnd/>
            <a:tailEnd/>
          </a:ln>
        </p:spPr>
      </p:pic>
      <p:sp>
        <p:nvSpPr>
          <p:cNvPr id="2" name="TextBox 1"/>
          <p:cNvSpPr txBox="1"/>
          <p:nvPr/>
        </p:nvSpPr>
        <p:spPr>
          <a:xfrm>
            <a:off x="5225143" y="793788"/>
            <a:ext cx="2460447" cy="923330"/>
          </a:xfrm>
          <a:prstGeom prst="rect">
            <a:avLst/>
          </a:prstGeom>
          <a:noFill/>
        </p:spPr>
        <p:txBody>
          <a:bodyPr wrap="square" rtlCol="0">
            <a:spAutoFit/>
          </a:bodyPr>
          <a:lstStyle/>
          <a:p>
            <a:r>
              <a:rPr lang="en-US" dirty="0" smtClean="0"/>
              <a:t>But sometimes CH</a:t>
            </a:r>
            <a:r>
              <a:rPr lang="en-US" baseline="-25000" dirty="0" smtClean="0"/>
              <a:t>4</a:t>
            </a:r>
            <a:r>
              <a:rPr lang="en-US" dirty="0" smtClean="0"/>
              <a:t> looks like a product of wetland forest activity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1"/>
          <p:cNvSpPr>
            <a:spLocks noGrp="1"/>
          </p:cNvSpPr>
          <p:nvPr>
            <p:ph type="sldNum" sz="quarter" idx="10"/>
          </p:nvPr>
        </p:nvSpPr>
        <p:spPr>
          <a:noFill/>
          <a:ln>
            <a:miter lim="800000"/>
            <a:headEnd/>
            <a:tailEnd/>
          </a:ln>
        </p:spPr>
        <p:txBody>
          <a:bodyPr/>
          <a:lstStyle/>
          <a:p>
            <a:fld id="{2EB450D1-6EA9-4C2F-B5F7-4E76FE94EB6B}" type="slidenum">
              <a:rPr lang="en-US" altLang="en-US" smtClean="0">
                <a:latin typeface="Arial" charset="0"/>
              </a:rPr>
              <a:pPr/>
              <a:t>12</a:t>
            </a:fld>
            <a:endParaRPr lang="en-US" altLang="en-US" smtClean="0">
              <a:latin typeface="Arial" charset="0"/>
            </a:endParaRPr>
          </a:p>
        </p:txBody>
      </p:sp>
      <p:sp>
        <p:nvSpPr>
          <p:cNvPr id="30722" name="Text Box 3"/>
          <p:cNvSpPr txBox="1">
            <a:spLocks noChangeArrowheads="1"/>
          </p:cNvSpPr>
          <p:nvPr/>
        </p:nvSpPr>
        <p:spPr bwMode="auto">
          <a:xfrm>
            <a:off x="3136900" y="96838"/>
            <a:ext cx="2892425" cy="45561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400">
                <a:solidFill>
                  <a:schemeClr val="tx2"/>
                </a:solidFill>
              </a:rPr>
              <a:t>Hydraulic Fracturing</a:t>
            </a:r>
            <a:endParaRPr lang="en-GB" altLang="en-US" sz="2400">
              <a:solidFill>
                <a:schemeClr val="tx2"/>
              </a:solidFill>
            </a:endParaRPr>
          </a:p>
        </p:txBody>
      </p:sp>
      <p:sp>
        <p:nvSpPr>
          <p:cNvPr id="30723" name="Text Box 6"/>
          <p:cNvSpPr txBox="1">
            <a:spLocks noChangeArrowheads="1"/>
          </p:cNvSpPr>
          <p:nvPr/>
        </p:nvSpPr>
        <p:spPr bwMode="auto">
          <a:xfrm>
            <a:off x="428625" y="6132513"/>
            <a:ext cx="8864600" cy="300037"/>
          </a:xfrm>
          <a:prstGeom prst="rect">
            <a:avLst/>
          </a:prstGeom>
          <a:noFill/>
          <a:ln w="9525">
            <a:noFill/>
            <a:round/>
            <a:headEnd/>
            <a:tailEnd/>
          </a:ln>
        </p:spPr>
        <p:txBody>
          <a:bodyPr lIns="81639" tIns="40820" rIns="81639" bIns="40820">
            <a:spAutoFit/>
          </a:bodyPr>
          <a:lstStyle/>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sz="1400">
                <a:latin typeface="Times New Roman" pitchFamily="18" charset="0"/>
              </a:rPr>
              <a:t>Image: </a:t>
            </a:r>
            <a:r>
              <a:rPr lang="en-GB" altLang="en-US" sz="1400">
                <a:latin typeface="Times New Roman" pitchFamily="18" charset="0"/>
                <a:hlinkClick r:id="rId3"/>
              </a:rPr>
              <a:t>http://www.propublica.org/images/articles/natural_gas/marcellus_hydraulic_graphic_090514.gif</a:t>
            </a:r>
            <a:r>
              <a:rPr lang="en-GB" altLang="en-US" sz="1400">
                <a:latin typeface="Times New Roman" pitchFamily="18" charset="0"/>
              </a:rPr>
              <a:t> </a:t>
            </a:r>
            <a:endParaRPr lang="en-GB" altLang="en-US" sz="1400">
              <a:latin typeface="Times New Roman" pitchFamily="18" charset="0"/>
              <a:hlinkClick r:id="rId4"/>
            </a:endParaRPr>
          </a:p>
        </p:txBody>
      </p:sp>
      <p:sp>
        <p:nvSpPr>
          <p:cNvPr id="30724" name="Text Box 3"/>
          <p:cNvSpPr txBox="1">
            <a:spLocks noChangeArrowheads="1"/>
          </p:cNvSpPr>
          <p:nvPr/>
        </p:nvSpPr>
        <p:spPr bwMode="auto">
          <a:xfrm>
            <a:off x="247650" y="514350"/>
            <a:ext cx="8896350" cy="1357313"/>
          </a:xfrm>
          <a:prstGeom prst="rect">
            <a:avLst/>
          </a:prstGeom>
          <a:noFill/>
          <a:ln w="9525">
            <a:noFill/>
            <a:round/>
            <a:headEnd/>
            <a:tailEnd/>
          </a:ln>
        </p:spPr>
        <p:txBody>
          <a:bodyPr lIns="81639" tIns="40820" rIns="81639" bIns="40820">
            <a:spAutoFit/>
          </a:bodyPr>
          <a:lstStyle/>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a:t>
            </a:r>
            <a:r>
              <a:rPr lang="en-US" altLang="en-US" sz="1600">
                <a:solidFill>
                  <a:srgbClr val="000000"/>
                </a:solidFill>
              </a:rPr>
              <a:t>Pumping of chemical brine to loosen deposits of natural gas from shale</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6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 </a:t>
            </a:r>
            <a:r>
              <a:rPr lang="en-GB" altLang="en-US" sz="1600">
                <a:solidFill>
                  <a:srgbClr val="000000"/>
                </a:solidFill>
              </a:rPr>
              <a:t>Extraction of CH</a:t>
            </a:r>
            <a:r>
              <a:rPr lang="en-GB" altLang="en-US" sz="1600" baseline="-25000">
                <a:solidFill>
                  <a:srgbClr val="000000"/>
                </a:solidFill>
              </a:rPr>
              <a:t>4</a:t>
            </a:r>
            <a:r>
              <a:rPr lang="en-GB" altLang="en-US" sz="1600">
                <a:solidFill>
                  <a:srgbClr val="000000"/>
                </a:solidFill>
              </a:rPr>
              <a:t> from shale gas became commercially viable in 2002/2003 when two mature </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sz="1600">
                <a:solidFill>
                  <a:srgbClr val="000000"/>
                </a:solidFill>
              </a:rPr>
              <a:t>     technologies were combined: horizontal drilling and hydraulic fracturing</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6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a:t> </a:t>
            </a:r>
            <a:r>
              <a:rPr lang="en-US" altLang="en-US" sz="1600">
                <a:solidFill>
                  <a:srgbClr val="000000"/>
                </a:solidFill>
              </a:rPr>
              <a:t>High-pressure fluid is injected into bore of the well at a pressure that fractures the rock</a:t>
            </a:r>
            <a:endParaRPr lang="en-GB" altLang="en-US" sz="1600">
              <a:solidFill>
                <a:srgbClr val="000000"/>
              </a:solidFill>
            </a:endParaRPr>
          </a:p>
        </p:txBody>
      </p:sp>
      <p:pic>
        <p:nvPicPr>
          <p:cNvPr id="30725" name="Picture 5" descr="marcellus_hydraulic_graphic_090514"/>
          <p:cNvPicPr>
            <a:picLocks noChangeAspect="1" noChangeArrowheads="1"/>
          </p:cNvPicPr>
          <p:nvPr/>
        </p:nvPicPr>
        <p:blipFill>
          <a:blip r:embed="rId5"/>
          <a:srcRect/>
          <a:stretch>
            <a:fillRect/>
          </a:stretch>
        </p:blipFill>
        <p:spPr bwMode="auto">
          <a:xfrm>
            <a:off x="295275" y="1935163"/>
            <a:ext cx="5151438" cy="4183062"/>
          </a:xfrm>
          <a:prstGeom prst="rect">
            <a:avLst/>
          </a:prstGeom>
          <a:noFill/>
          <a:ln w="9525">
            <a:noFill/>
            <a:miter lim="800000"/>
            <a:headEnd/>
            <a:tailEnd/>
          </a:ln>
        </p:spPr>
      </p:pic>
      <p:sp>
        <p:nvSpPr>
          <p:cNvPr id="30726" name="Text Box 3"/>
          <p:cNvSpPr txBox="1">
            <a:spLocks noChangeArrowheads="1"/>
          </p:cNvSpPr>
          <p:nvPr/>
        </p:nvSpPr>
        <p:spPr bwMode="auto">
          <a:xfrm>
            <a:off x="5426075" y="2225675"/>
            <a:ext cx="3660775" cy="895350"/>
          </a:xfrm>
          <a:prstGeom prst="rect">
            <a:avLst/>
          </a:prstGeom>
          <a:noFill/>
          <a:ln w="9525">
            <a:noFill/>
            <a:round/>
            <a:headEnd/>
            <a:tailEnd/>
          </a:ln>
        </p:spPr>
        <p:txBody>
          <a:bodyPr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sz="1300" b="1">
                <a:solidFill>
                  <a:srgbClr val="0000FF"/>
                </a:solidFill>
              </a:rPr>
              <a:t>Shale gas fracturing of 2 mile long laterals</a:t>
            </a:r>
          </a:p>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sz="1300" b="1">
                <a:solidFill>
                  <a:srgbClr val="0000FF"/>
                </a:solidFill>
              </a:rPr>
              <a:t>has been done for less than a decade</a:t>
            </a:r>
            <a:endParaRPr lang="en-US" altLang="en-US" sz="1300" b="1">
              <a:solidFill>
                <a:srgbClr val="0000FF"/>
              </a:solidFill>
            </a:endParaRPr>
          </a:p>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1300" b="1">
              <a:solidFill>
                <a:srgbClr val="0000FF"/>
              </a:solidFill>
            </a:endParaRPr>
          </a:p>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1300" b="1">
              <a:solidFill>
                <a:srgbClr val="0000FF"/>
              </a:solidFill>
            </a:endParaRPr>
          </a:p>
        </p:txBody>
      </p:sp>
      <p:sp>
        <p:nvSpPr>
          <p:cNvPr id="30727" name="Line 7"/>
          <p:cNvSpPr>
            <a:spLocks noChangeShapeType="1"/>
          </p:cNvSpPr>
          <p:nvPr/>
        </p:nvSpPr>
        <p:spPr bwMode="auto">
          <a:xfrm flipH="1">
            <a:off x="4360863" y="2700338"/>
            <a:ext cx="2997200" cy="2673350"/>
          </a:xfrm>
          <a:prstGeom prst="line">
            <a:avLst/>
          </a:prstGeom>
          <a:noFill/>
          <a:ln w="9525">
            <a:solidFill>
              <a:srgbClr val="0000FF"/>
            </a:solidFill>
            <a:round/>
            <a:headEnd/>
            <a:tailEnd type="triangle" w="med" len="med"/>
          </a:ln>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2"/>
          <p:cNvSpPr>
            <a:spLocks noGrp="1"/>
          </p:cNvSpPr>
          <p:nvPr>
            <p:ph type="sldNum" sz="quarter" idx="10"/>
          </p:nvPr>
        </p:nvSpPr>
        <p:spPr>
          <a:noFill/>
          <a:ln>
            <a:miter lim="800000"/>
            <a:headEnd/>
            <a:tailEnd/>
          </a:ln>
        </p:spPr>
        <p:txBody>
          <a:bodyPr/>
          <a:lstStyle/>
          <a:p>
            <a:fld id="{1239BC96-BF26-489E-A50D-F5D1D5E0ADDC}" type="slidenum">
              <a:rPr lang="en-US" altLang="en-US" smtClean="0">
                <a:latin typeface="Arial" charset="0"/>
              </a:rPr>
              <a:pPr/>
              <a:t>13</a:t>
            </a:fld>
            <a:endParaRPr lang="en-US" altLang="en-US" smtClean="0">
              <a:latin typeface="Arial" charset="0"/>
            </a:endParaRPr>
          </a:p>
        </p:txBody>
      </p:sp>
      <p:pic>
        <p:nvPicPr>
          <p:cNvPr id="32770" name="Picture 2" descr="ehp"/>
          <p:cNvPicPr>
            <a:picLocks noChangeAspect="1" noChangeArrowheads="1"/>
          </p:cNvPicPr>
          <p:nvPr/>
        </p:nvPicPr>
        <p:blipFill>
          <a:blip r:embed="rId2"/>
          <a:srcRect/>
          <a:stretch>
            <a:fillRect/>
          </a:stretch>
        </p:blipFill>
        <p:spPr bwMode="auto">
          <a:xfrm>
            <a:off x="153988" y="0"/>
            <a:ext cx="8816975" cy="5818188"/>
          </a:xfrm>
          <a:prstGeom prst="rect">
            <a:avLst/>
          </a:prstGeom>
          <a:noFill/>
          <a:ln w="9525">
            <a:noFill/>
            <a:miter lim="800000"/>
            <a:headEnd/>
            <a:tailEnd/>
          </a:ln>
        </p:spPr>
      </p:pic>
      <p:sp>
        <p:nvSpPr>
          <p:cNvPr id="32771" name="Text Box 3"/>
          <p:cNvSpPr txBox="1">
            <a:spLocks noChangeArrowheads="1"/>
          </p:cNvSpPr>
          <p:nvPr/>
        </p:nvSpPr>
        <p:spPr bwMode="auto">
          <a:xfrm>
            <a:off x="3416300" y="6348413"/>
            <a:ext cx="5040313" cy="274637"/>
          </a:xfrm>
          <a:prstGeom prst="rect">
            <a:avLst/>
          </a:prstGeom>
          <a:noFill/>
          <a:ln w="9525">
            <a:noFill/>
            <a:miter lim="800000"/>
            <a:headEnd/>
            <a:tailEnd/>
          </a:ln>
        </p:spPr>
        <p:txBody>
          <a:bodyPr wrap="none">
            <a:spAutoFit/>
          </a:bodyPr>
          <a:lstStyle/>
          <a:p>
            <a:r>
              <a:rPr lang="en-US" altLang="en-US" sz="1200">
                <a:latin typeface="Times New Roman" pitchFamily="18" charset="0"/>
              </a:rPr>
              <a:t>Weinhold, Envir. Health Perspective, 2012: </a:t>
            </a:r>
            <a:r>
              <a:rPr lang="en-US" altLang="en-US" sz="1200">
                <a:latin typeface="Times New Roman" pitchFamily="18" charset="0"/>
                <a:hlinkClick r:id="rId3"/>
              </a:rPr>
              <a:t>http://ehp.niehs.nih.gov/120-a272/</a:t>
            </a:r>
            <a:r>
              <a:rPr lang="en-US" altLang="en-US" sz="1200">
                <a:latin typeface="Times New Roman" pitchFamily="18" charset="0"/>
              </a:rPr>
              <a:t> </a:t>
            </a:r>
          </a:p>
        </p:txBody>
      </p:sp>
      <p:sp>
        <p:nvSpPr>
          <p:cNvPr id="32772" name="Text Box 4"/>
          <p:cNvSpPr txBox="1">
            <a:spLocks noChangeArrowheads="1"/>
          </p:cNvSpPr>
          <p:nvPr/>
        </p:nvSpPr>
        <p:spPr bwMode="auto">
          <a:xfrm>
            <a:off x="1682750" y="5907088"/>
            <a:ext cx="6213475" cy="425450"/>
          </a:xfrm>
          <a:prstGeom prst="rect">
            <a:avLst/>
          </a:prstGeom>
          <a:noFill/>
          <a:ln w="9525">
            <a:noFill/>
            <a:miter lim="800000"/>
            <a:headEnd/>
            <a:tailEnd/>
          </a:ln>
        </p:spPr>
        <p:txBody>
          <a:bodyPr wrap="none" lIns="0" tIns="0" rIns="0" bIns="0">
            <a:spAutoFit/>
          </a:bodyPr>
          <a:lstStyle/>
          <a:p>
            <a:pPr algn="ctr"/>
            <a:r>
              <a:rPr lang="en-US" altLang="en-US" sz="1400">
                <a:solidFill>
                  <a:srgbClr val="333399"/>
                </a:solidFill>
              </a:rPr>
              <a:t>A </a:t>
            </a:r>
            <a:r>
              <a:rPr lang="en-US" altLang="en-US" sz="1400">
                <a:solidFill>
                  <a:srgbClr val="0000FF"/>
                </a:solidFill>
              </a:rPr>
              <a:t>hydraulic fracturing natural gas drilling rig on the Eastern Colorado plains.</a:t>
            </a:r>
          </a:p>
          <a:p>
            <a:pPr algn="ctr"/>
            <a:r>
              <a:rPr lang="en-US" altLang="en-US" sz="1400">
                <a:solidFill>
                  <a:srgbClr val="0000FF"/>
                </a:solidFill>
              </a:rPr>
              <a:t>In 2009 there were more than 38,000 natural gas wells in the state of Colorado.</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
          <p:cNvSpPr>
            <a:spLocks noGrp="1"/>
          </p:cNvSpPr>
          <p:nvPr>
            <p:ph type="sldNum" sz="quarter" idx="10"/>
          </p:nvPr>
        </p:nvSpPr>
        <p:spPr>
          <a:noFill/>
          <a:ln>
            <a:miter lim="800000"/>
            <a:headEnd/>
            <a:tailEnd/>
          </a:ln>
        </p:spPr>
        <p:txBody>
          <a:bodyPr/>
          <a:lstStyle/>
          <a:p>
            <a:fld id="{B8972514-0983-49EC-AFD1-B6A33B5EFD6B}" type="slidenum">
              <a:rPr lang="en-US" altLang="en-US" smtClean="0">
                <a:latin typeface="Arial" charset="0"/>
              </a:rPr>
              <a:pPr/>
              <a:t>14</a:t>
            </a:fld>
            <a:endParaRPr lang="en-US" altLang="en-US" smtClean="0">
              <a:latin typeface="Arial" charset="0"/>
            </a:endParaRPr>
          </a:p>
        </p:txBody>
      </p:sp>
      <p:pic>
        <p:nvPicPr>
          <p:cNvPr id="33794" name="Picture 2" descr="20130311__12TCAOIL-B"/>
          <p:cNvPicPr>
            <a:picLocks noChangeAspect="1" noChangeArrowheads="1"/>
          </p:cNvPicPr>
          <p:nvPr/>
        </p:nvPicPr>
        <p:blipFill>
          <a:blip r:embed="rId2"/>
          <a:srcRect/>
          <a:stretch>
            <a:fillRect/>
          </a:stretch>
        </p:blipFill>
        <p:spPr bwMode="auto">
          <a:xfrm>
            <a:off x="482600" y="50800"/>
            <a:ext cx="8447088" cy="5692775"/>
          </a:xfrm>
          <a:prstGeom prst="rect">
            <a:avLst/>
          </a:prstGeom>
          <a:noFill/>
          <a:ln w="9525">
            <a:noFill/>
            <a:miter lim="800000"/>
            <a:headEnd/>
            <a:tailEnd/>
          </a:ln>
        </p:spPr>
      </p:pic>
      <p:sp>
        <p:nvSpPr>
          <p:cNvPr id="33795" name="Text Box 3"/>
          <p:cNvSpPr txBox="1">
            <a:spLocks noChangeArrowheads="1"/>
          </p:cNvSpPr>
          <p:nvPr/>
        </p:nvSpPr>
        <p:spPr bwMode="auto">
          <a:xfrm>
            <a:off x="2749550" y="6264275"/>
            <a:ext cx="6432550" cy="274638"/>
          </a:xfrm>
          <a:prstGeom prst="rect">
            <a:avLst/>
          </a:prstGeom>
          <a:noFill/>
          <a:ln w="9525">
            <a:noFill/>
            <a:miter lim="800000"/>
            <a:headEnd/>
            <a:tailEnd/>
          </a:ln>
        </p:spPr>
        <p:txBody>
          <a:bodyPr wrap="none">
            <a:spAutoFit/>
          </a:bodyPr>
          <a:lstStyle/>
          <a:p>
            <a:r>
              <a:rPr lang="en-US" altLang="en-US" sz="1200">
                <a:latin typeface="Times New Roman" pitchFamily="18" charset="0"/>
                <a:hlinkClick r:id="rId3"/>
              </a:rPr>
              <a:t>http://www.timescall.com/portlet/article/html/imageDisplay.jsp?contentItemRelationshipId=4995872</a:t>
            </a:r>
            <a:r>
              <a:rPr lang="en-US" altLang="en-US" sz="1200">
                <a:latin typeface="Times New Roman" pitchFamily="18" charset="0"/>
              </a:rPr>
              <a:t> </a:t>
            </a:r>
          </a:p>
        </p:txBody>
      </p:sp>
      <p:sp>
        <p:nvSpPr>
          <p:cNvPr id="33796" name="Text Box 4"/>
          <p:cNvSpPr txBox="1">
            <a:spLocks noChangeArrowheads="1"/>
          </p:cNvSpPr>
          <p:nvPr/>
        </p:nvSpPr>
        <p:spPr bwMode="auto">
          <a:xfrm>
            <a:off x="2446338" y="5865813"/>
            <a:ext cx="4251325" cy="212725"/>
          </a:xfrm>
          <a:prstGeom prst="rect">
            <a:avLst/>
          </a:prstGeom>
          <a:noFill/>
          <a:ln w="9525">
            <a:noFill/>
            <a:miter lim="800000"/>
            <a:headEnd/>
            <a:tailEnd/>
          </a:ln>
        </p:spPr>
        <p:txBody>
          <a:bodyPr wrap="none" lIns="0" tIns="0" rIns="0" bIns="0">
            <a:spAutoFit/>
          </a:bodyPr>
          <a:lstStyle/>
          <a:p>
            <a:pPr algn="ctr"/>
            <a:r>
              <a:rPr lang="en-US" altLang="en-US" sz="1400" b="1">
                <a:solidFill>
                  <a:srgbClr val="333399"/>
                </a:solidFill>
              </a:rPr>
              <a:t>Storage tank of fracking well, Longmont, Colorado</a:t>
            </a:r>
            <a:endParaRPr lang="en-US" altLang="en-US" sz="1400" b="1">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1"/>
          <p:cNvSpPr>
            <a:spLocks noGrp="1"/>
          </p:cNvSpPr>
          <p:nvPr>
            <p:ph type="sldNum" sz="quarter" idx="10"/>
          </p:nvPr>
        </p:nvSpPr>
        <p:spPr>
          <a:noFill/>
          <a:ln>
            <a:miter lim="800000"/>
            <a:headEnd/>
            <a:tailEnd/>
          </a:ln>
        </p:spPr>
        <p:txBody>
          <a:bodyPr/>
          <a:lstStyle/>
          <a:p>
            <a:fld id="{9459B2B2-6B95-45F5-B3F1-FD561053DBF0}" type="slidenum">
              <a:rPr lang="en-US" altLang="en-US" smtClean="0">
                <a:latin typeface="Arial" charset="0"/>
              </a:rPr>
              <a:pPr/>
              <a:t>15</a:t>
            </a:fld>
            <a:endParaRPr lang="en-US" altLang="en-US" smtClean="0">
              <a:latin typeface="Arial" charset="0"/>
            </a:endParaRPr>
          </a:p>
        </p:txBody>
      </p:sp>
      <p:sp>
        <p:nvSpPr>
          <p:cNvPr id="34818" name="Text Box 6"/>
          <p:cNvSpPr txBox="1">
            <a:spLocks noChangeArrowheads="1"/>
          </p:cNvSpPr>
          <p:nvPr/>
        </p:nvSpPr>
        <p:spPr bwMode="auto">
          <a:xfrm>
            <a:off x="3081338" y="6273800"/>
            <a:ext cx="8864600" cy="300038"/>
          </a:xfrm>
          <a:prstGeom prst="rect">
            <a:avLst/>
          </a:prstGeom>
          <a:noFill/>
          <a:ln w="9525">
            <a:noFill/>
            <a:round/>
            <a:headEnd/>
            <a:tailEnd/>
          </a:ln>
        </p:spPr>
        <p:txBody>
          <a:bodyPr lIns="81639" tIns="40820" rIns="81639" bIns="40820">
            <a:spAutoFit/>
          </a:bodyPr>
          <a:lstStyle/>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sz="1400">
                <a:latin typeface="Times New Roman" pitchFamily="18" charset="0"/>
              </a:rPr>
              <a:t>Image: </a:t>
            </a:r>
            <a:r>
              <a:rPr lang="en-GB" altLang="en-US" sz="1200">
                <a:latin typeface="Times New Roman" pitchFamily="18" charset="0"/>
                <a:hlinkClick r:id="rId3"/>
              </a:rPr>
              <a:t>http://online.wsj.com/article/SB10001424052702303491304575187880596301668.html</a:t>
            </a:r>
            <a:endParaRPr lang="en-GB" altLang="en-US" sz="1200">
              <a:latin typeface="Times New Roman" pitchFamily="18" charset="0"/>
              <a:hlinkClick r:id="rId4"/>
            </a:endParaRPr>
          </a:p>
        </p:txBody>
      </p:sp>
      <p:pic>
        <p:nvPicPr>
          <p:cNvPr id="34819" name="Picture 3" descr="EY-AA344E_CHEAPGAS"/>
          <p:cNvPicPr>
            <a:picLocks noChangeAspect="1" noChangeArrowheads="1"/>
          </p:cNvPicPr>
          <p:nvPr/>
        </p:nvPicPr>
        <p:blipFill>
          <a:blip r:embed="rId5"/>
          <a:srcRect/>
          <a:stretch>
            <a:fillRect/>
          </a:stretch>
        </p:blipFill>
        <p:spPr bwMode="auto">
          <a:xfrm>
            <a:off x="1257300" y="47625"/>
            <a:ext cx="5942013" cy="6173788"/>
          </a:xfrm>
          <a:prstGeom prst="rect">
            <a:avLst/>
          </a:prstGeom>
          <a:noFill/>
          <a:ln w="9525">
            <a:noFill/>
            <a:miter lim="800000"/>
            <a:headEnd/>
            <a:tailEnd/>
          </a:ln>
        </p:spPr>
      </p:pic>
      <p:sp>
        <p:nvSpPr>
          <p:cNvPr id="34820" name="Text Box 4"/>
          <p:cNvSpPr txBox="1">
            <a:spLocks noChangeArrowheads="1"/>
          </p:cNvSpPr>
          <p:nvPr/>
        </p:nvSpPr>
        <p:spPr bwMode="auto">
          <a:xfrm>
            <a:off x="6670675" y="1384300"/>
            <a:ext cx="2473325" cy="1023938"/>
          </a:xfrm>
          <a:prstGeom prst="rect">
            <a:avLst/>
          </a:prstGeom>
          <a:noFill/>
          <a:ln w="19050">
            <a:solidFill>
              <a:schemeClr val="tx1"/>
            </a:solidFill>
            <a:miter lim="800000"/>
            <a:headEnd/>
            <a:tailEnd/>
          </a:ln>
        </p:spPr>
        <p:txBody>
          <a:bodyPr>
            <a:spAutoFit/>
          </a:bodyPr>
          <a:lstStyle/>
          <a:p>
            <a:pPr algn="dist"/>
            <a:r>
              <a:rPr lang="en-US" altLang="en-US" sz="1200"/>
              <a:t>Proppant: solid material, typically treated sand or man-made ceramic materials, designed to keep an induced hydraulic </a:t>
            </a:r>
          </a:p>
          <a:p>
            <a:r>
              <a:rPr lang="en-US" altLang="en-US" sz="1200"/>
              <a:t>fracture open</a:t>
            </a:r>
          </a:p>
        </p:txBody>
      </p:sp>
      <p:sp>
        <p:nvSpPr>
          <p:cNvPr id="34821" name="Line 5"/>
          <p:cNvSpPr>
            <a:spLocks noChangeShapeType="1"/>
          </p:cNvSpPr>
          <p:nvPr/>
        </p:nvSpPr>
        <p:spPr bwMode="auto">
          <a:xfrm flipH="1">
            <a:off x="5335588" y="2424113"/>
            <a:ext cx="1430337" cy="715962"/>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1"/>
          <p:cNvSpPr>
            <a:spLocks noGrp="1"/>
          </p:cNvSpPr>
          <p:nvPr>
            <p:ph type="sldNum" sz="quarter" idx="10"/>
          </p:nvPr>
        </p:nvSpPr>
        <p:spPr>
          <a:noFill/>
          <a:ln>
            <a:miter lim="800000"/>
            <a:headEnd/>
            <a:tailEnd/>
          </a:ln>
        </p:spPr>
        <p:txBody>
          <a:bodyPr/>
          <a:lstStyle/>
          <a:p>
            <a:fld id="{3EC968EB-9C88-4A2D-A59F-0CBB9BFBBD58}" type="slidenum">
              <a:rPr lang="en-US" altLang="en-US" smtClean="0">
                <a:latin typeface="Arial" charset="0"/>
              </a:rPr>
              <a:pPr/>
              <a:t>16</a:t>
            </a:fld>
            <a:endParaRPr lang="en-US" altLang="en-US" smtClean="0">
              <a:latin typeface="Arial" charset="0"/>
            </a:endParaRPr>
          </a:p>
        </p:txBody>
      </p:sp>
      <p:sp>
        <p:nvSpPr>
          <p:cNvPr id="36866" name="Text Box 3"/>
          <p:cNvSpPr txBox="1">
            <a:spLocks noChangeArrowheads="1"/>
          </p:cNvSpPr>
          <p:nvPr/>
        </p:nvSpPr>
        <p:spPr bwMode="auto">
          <a:xfrm>
            <a:off x="1697038" y="96838"/>
            <a:ext cx="5826125" cy="45561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400">
                <a:solidFill>
                  <a:schemeClr val="tx2"/>
                </a:solidFill>
              </a:rPr>
              <a:t>Lower 48 Hydraulic Fracturing Geography</a:t>
            </a:r>
            <a:endParaRPr lang="en-GB" altLang="en-US" sz="2400">
              <a:solidFill>
                <a:schemeClr val="tx2"/>
              </a:solidFill>
            </a:endParaRPr>
          </a:p>
        </p:txBody>
      </p:sp>
      <p:sp>
        <p:nvSpPr>
          <p:cNvPr id="36867" name="Text Box 7"/>
          <p:cNvSpPr txBox="1">
            <a:spLocks noChangeArrowheads="1"/>
          </p:cNvSpPr>
          <p:nvPr/>
        </p:nvSpPr>
        <p:spPr bwMode="auto">
          <a:xfrm>
            <a:off x="844550" y="6162675"/>
            <a:ext cx="7691438" cy="274638"/>
          </a:xfrm>
          <a:prstGeom prst="rect">
            <a:avLst/>
          </a:prstGeom>
          <a:noFill/>
          <a:ln w="9525">
            <a:noFill/>
            <a:miter lim="800000"/>
            <a:headEnd/>
            <a:tailEnd/>
          </a:ln>
        </p:spPr>
        <p:txBody>
          <a:bodyPr wrap="none">
            <a:spAutoFit/>
          </a:bodyPr>
          <a:lstStyle/>
          <a:p>
            <a:r>
              <a:rPr lang="en-US" altLang="en-US" sz="1200">
                <a:latin typeface="Times New Roman" pitchFamily="18" charset="0"/>
                <a:hlinkClick r:id="rId3"/>
              </a:rPr>
              <a:t>http://photos.state.gov/libraries/usoecd/19452/pdfs/DrNewell-EIA-Administrator-Shale-Gas-Presentation-June212011.pdf</a:t>
            </a:r>
            <a:r>
              <a:rPr lang="en-US" altLang="en-US" sz="1200">
                <a:latin typeface="Times New Roman" pitchFamily="18" charset="0"/>
              </a:rPr>
              <a:t> </a:t>
            </a:r>
          </a:p>
        </p:txBody>
      </p:sp>
      <p:pic>
        <p:nvPicPr>
          <p:cNvPr id="36868" name="Picture 11"/>
          <p:cNvPicPr>
            <a:picLocks noChangeAspect="1" noChangeArrowheads="1"/>
          </p:cNvPicPr>
          <p:nvPr/>
        </p:nvPicPr>
        <p:blipFill>
          <a:blip r:embed="rId4"/>
          <a:srcRect t="5721" r="4286" b="10297"/>
          <a:stretch>
            <a:fillRect/>
          </a:stretch>
        </p:blipFill>
        <p:spPr bwMode="auto">
          <a:xfrm>
            <a:off x="403225" y="693738"/>
            <a:ext cx="8329613" cy="5475287"/>
          </a:xfrm>
          <a:prstGeom prst="rect">
            <a:avLst/>
          </a:prstGeom>
          <a:noFill/>
          <a:ln w="9525">
            <a:noFill/>
            <a:miter lim="800000"/>
            <a:headEnd/>
            <a:tailEnd/>
          </a:ln>
        </p:spPr>
      </p:pic>
      <p:sp>
        <p:nvSpPr>
          <p:cNvPr id="36869" name="Rectangle 13"/>
          <p:cNvSpPr>
            <a:spLocks noChangeArrowheads="1"/>
          </p:cNvSpPr>
          <p:nvPr/>
        </p:nvSpPr>
        <p:spPr bwMode="auto">
          <a:xfrm>
            <a:off x="3938588" y="3727450"/>
            <a:ext cx="604837" cy="198438"/>
          </a:xfrm>
          <a:prstGeom prst="rect">
            <a:avLst/>
          </a:prstGeom>
          <a:noFill/>
          <a:ln w="25400">
            <a:solidFill>
              <a:schemeClr val="tx1"/>
            </a:solidFill>
            <a:miter lim="800000"/>
            <a:headEnd/>
            <a:tailEnd/>
          </a:ln>
        </p:spPr>
        <p:txBody>
          <a:bodyPr wrap="none" anchor="ctr"/>
          <a:lstStyle/>
          <a:p>
            <a:endParaRPr lang="en-US" altLang="en-US"/>
          </a:p>
        </p:txBody>
      </p:sp>
      <p:sp>
        <p:nvSpPr>
          <p:cNvPr id="36870" name="Rectangle 14"/>
          <p:cNvSpPr>
            <a:spLocks noChangeArrowheads="1"/>
          </p:cNvSpPr>
          <p:nvPr/>
        </p:nvSpPr>
        <p:spPr bwMode="auto">
          <a:xfrm>
            <a:off x="4738688" y="4287838"/>
            <a:ext cx="857250" cy="325437"/>
          </a:xfrm>
          <a:prstGeom prst="rect">
            <a:avLst/>
          </a:prstGeom>
          <a:noFill/>
          <a:ln w="25400">
            <a:solidFill>
              <a:schemeClr val="tx1"/>
            </a:solidFill>
            <a:miter lim="800000"/>
            <a:headEnd/>
            <a:tailEnd/>
          </a:ln>
        </p:spPr>
        <p:txBody>
          <a:bodyPr wrap="none" anchor="ctr"/>
          <a:lstStyle/>
          <a:p>
            <a:endParaRPr lang="en-US" altLang="en-US"/>
          </a:p>
        </p:txBody>
      </p:sp>
      <p:sp>
        <p:nvSpPr>
          <p:cNvPr id="36871" name="Rectangle 15"/>
          <p:cNvSpPr>
            <a:spLocks noChangeArrowheads="1"/>
          </p:cNvSpPr>
          <p:nvPr/>
        </p:nvSpPr>
        <p:spPr bwMode="auto">
          <a:xfrm>
            <a:off x="7432675" y="2360613"/>
            <a:ext cx="658813" cy="147637"/>
          </a:xfrm>
          <a:prstGeom prst="rect">
            <a:avLst/>
          </a:prstGeom>
          <a:noFill/>
          <a:ln w="25400">
            <a:solidFill>
              <a:schemeClr val="tx1"/>
            </a:solidFill>
            <a:miter lim="800000"/>
            <a:headEnd/>
            <a:tailEnd/>
          </a:ln>
        </p:spPr>
        <p:txBody>
          <a:bodyPr wrap="none" anchor="ctr"/>
          <a:lstStyle/>
          <a:p>
            <a:endParaRPr lang="en-US" altLang="en-US"/>
          </a:p>
        </p:txBody>
      </p:sp>
      <p:sp>
        <p:nvSpPr>
          <p:cNvPr id="36872" name="Rectangle 16"/>
          <p:cNvSpPr>
            <a:spLocks noChangeArrowheads="1"/>
          </p:cNvSpPr>
          <p:nvPr/>
        </p:nvSpPr>
        <p:spPr bwMode="auto">
          <a:xfrm>
            <a:off x="4695825" y="3105150"/>
            <a:ext cx="815975" cy="184150"/>
          </a:xfrm>
          <a:prstGeom prst="rect">
            <a:avLst/>
          </a:prstGeom>
          <a:noFill/>
          <a:ln w="25400">
            <a:solidFill>
              <a:schemeClr val="tx1"/>
            </a:solidFill>
            <a:prstDash val="dash"/>
            <a:miter lim="800000"/>
            <a:headEnd/>
            <a:tailEnd/>
          </a:ln>
        </p:spPr>
        <p:txBody>
          <a:bodyPr wrap="none" anchor="ctr"/>
          <a:lstStyle/>
          <a:p>
            <a:endParaRPr lang="en-US" alt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1"/>
          <p:cNvSpPr>
            <a:spLocks noGrp="1"/>
          </p:cNvSpPr>
          <p:nvPr>
            <p:ph type="sldNum" sz="quarter" idx="10"/>
          </p:nvPr>
        </p:nvSpPr>
        <p:spPr>
          <a:noFill/>
          <a:ln>
            <a:miter lim="800000"/>
            <a:headEnd/>
            <a:tailEnd/>
          </a:ln>
        </p:spPr>
        <p:txBody>
          <a:bodyPr/>
          <a:lstStyle/>
          <a:p>
            <a:fld id="{2D3247CE-C9AF-4CA6-BE96-9E19E874B2C6}" type="slidenum">
              <a:rPr lang="en-US" altLang="en-US" smtClean="0">
                <a:latin typeface="Arial" charset="0"/>
              </a:rPr>
              <a:pPr/>
              <a:t>17</a:t>
            </a:fld>
            <a:endParaRPr lang="en-US" altLang="en-US" smtClean="0">
              <a:latin typeface="Arial" charset="0"/>
            </a:endParaRPr>
          </a:p>
        </p:txBody>
      </p:sp>
      <p:sp>
        <p:nvSpPr>
          <p:cNvPr id="38914" name="Text Box 3"/>
          <p:cNvSpPr txBox="1">
            <a:spLocks noChangeArrowheads="1"/>
          </p:cNvSpPr>
          <p:nvPr/>
        </p:nvSpPr>
        <p:spPr bwMode="auto">
          <a:xfrm>
            <a:off x="3052763" y="96838"/>
            <a:ext cx="3128962" cy="45561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400">
                <a:solidFill>
                  <a:schemeClr val="tx2"/>
                </a:solidFill>
              </a:rPr>
              <a:t>Shale Gas Production</a:t>
            </a:r>
            <a:endParaRPr lang="en-GB" altLang="en-US" sz="2400">
              <a:solidFill>
                <a:schemeClr val="tx2"/>
              </a:solidFill>
            </a:endParaRPr>
          </a:p>
        </p:txBody>
      </p:sp>
      <p:sp>
        <p:nvSpPr>
          <p:cNvPr id="38915" name="Text Box 3"/>
          <p:cNvSpPr txBox="1">
            <a:spLocks noChangeArrowheads="1"/>
          </p:cNvSpPr>
          <p:nvPr/>
        </p:nvSpPr>
        <p:spPr bwMode="auto">
          <a:xfrm>
            <a:off x="2720975" y="6081713"/>
            <a:ext cx="5830888" cy="457200"/>
          </a:xfrm>
          <a:prstGeom prst="rect">
            <a:avLst/>
          </a:prstGeom>
          <a:noFill/>
          <a:ln w="9525">
            <a:noFill/>
            <a:miter lim="800000"/>
            <a:headEnd/>
            <a:tailEnd/>
          </a:ln>
        </p:spPr>
        <p:txBody>
          <a:bodyPr wrap="none">
            <a:spAutoFit/>
          </a:bodyPr>
          <a:lstStyle/>
          <a:p>
            <a:r>
              <a:rPr lang="en-US" altLang="en-US" sz="1200">
                <a:latin typeface="Times New Roman" pitchFamily="18" charset="0"/>
              </a:rPr>
              <a:t>           Figure:	</a:t>
            </a:r>
            <a:r>
              <a:rPr lang="en-US" altLang="en-US" sz="1200">
                <a:latin typeface="Times New Roman" pitchFamily="18" charset="0"/>
                <a:hlinkClick r:id="rId3"/>
              </a:rPr>
              <a:t>http://www.eia.gov/pressroom/presentations/sieminski_07202012.pdf</a:t>
            </a:r>
            <a:r>
              <a:rPr lang="en-US" altLang="en-US" sz="1200">
                <a:latin typeface="Times New Roman" pitchFamily="18" charset="0"/>
              </a:rPr>
              <a:t> </a:t>
            </a:r>
          </a:p>
          <a:p>
            <a:r>
              <a:rPr lang="en-US" altLang="en-US" sz="1200">
                <a:latin typeface="Times New Roman" pitchFamily="18" charset="0"/>
              </a:rPr>
              <a:t>            Table: 	</a:t>
            </a:r>
            <a:r>
              <a:rPr lang="en-US" altLang="en-US" sz="1200">
                <a:latin typeface="Times New Roman" pitchFamily="18" charset="0"/>
                <a:hlinkClick r:id="rId4"/>
              </a:rPr>
              <a:t>http://www.shalegas.energy.gov/resources/081811_90_day_report_final.pdf</a:t>
            </a:r>
            <a:r>
              <a:rPr lang="en-US" altLang="en-US" sz="1200">
                <a:latin typeface="Times New Roman" pitchFamily="18" charset="0"/>
              </a:rPr>
              <a:t>  </a:t>
            </a:r>
          </a:p>
        </p:txBody>
      </p:sp>
      <p:pic>
        <p:nvPicPr>
          <p:cNvPr id="38916" name="Picture 41"/>
          <p:cNvPicPr>
            <a:picLocks noChangeAspect="1" noChangeArrowheads="1"/>
          </p:cNvPicPr>
          <p:nvPr/>
        </p:nvPicPr>
        <p:blipFill>
          <a:blip r:embed="rId5"/>
          <a:srcRect/>
          <a:stretch>
            <a:fillRect/>
          </a:stretch>
        </p:blipFill>
        <p:spPr bwMode="auto">
          <a:xfrm>
            <a:off x="242888" y="577850"/>
            <a:ext cx="7148512" cy="5332413"/>
          </a:xfrm>
          <a:prstGeom prst="rect">
            <a:avLst/>
          </a:prstGeom>
          <a:noFill/>
          <a:ln w="9525">
            <a:noFill/>
            <a:miter lim="800000"/>
            <a:headEnd/>
            <a:tailEnd/>
          </a:ln>
        </p:spPr>
      </p:pic>
      <p:pic>
        <p:nvPicPr>
          <p:cNvPr id="38917" name="Picture 44"/>
          <p:cNvPicPr>
            <a:picLocks noChangeAspect="1" noChangeArrowheads="1"/>
          </p:cNvPicPr>
          <p:nvPr/>
        </p:nvPicPr>
        <p:blipFill>
          <a:blip r:embed="rId6"/>
          <a:srcRect/>
          <a:stretch>
            <a:fillRect/>
          </a:stretch>
        </p:blipFill>
        <p:spPr bwMode="auto">
          <a:xfrm rot="2017962">
            <a:off x="7027863" y="5576888"/>
            <a:ext cx="285750" cy="255587"/>
          </a:xfrm>
          <a:prstGeom prst="rect">
            <a:avLst/>
          </a:prstGeom>
          <a:noFill/>
          <a:ln w="9525">
            <a:noFill/>
            <a:miter lim="800000"/>
            <a:headEnd/>
            <a:tailEnd/>
          </a:ln>
        </p:spPr>
      </p:pic>
      <p:pic>
        <p:nvPicPr>
          <p:cNvPr id="38918" name="Picture 45" descr="Picture1"/>
          <p:cNvPicPr>
            <a:picLocks noChangeAspect="1" noChangeArrowheads="1"/>
          </p:cNvPicPr>
          <p:nvPr/>
        </p:nvPicPr>
        <p:blipFill>
          <a:blip r:embed="rId7"/>
          <a:srcRect/>
          <a:stretch>
            <a:fillRect/>
          </a:stretch>
        </p:blipFill>
        <p:spPr bwMode="auto">
          <a:xfrm>
            <a:off x="6916738" y="2498725"/>
            <a:ext cx="2098675" cy="215582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1"/>
          <p:cNvSpPr>
            <a:spLocks noGrp="1"/>
          </p:cNvSpPr>
          <p:nvPr>
            <p:ph type="sldNum" sz="quarter" idx="10"/>
          </p:nvPr>
        </p:nvSpPr>
        <p:spPr>
          <a:noFill/>
          <a:ln>
            <a:miter lim="800000"/>
            <a:headEnd/>
            <a:tailEnd/>
          </a:ln>
        </p:spPr>
        <p:txBody>
          <a:bodyPr/>
          <a:lstStyle/>
          <a:p>
            <a:fld id="{8F83415F-5B97-4977-B68C-0AFF5806B5BF}" type="slidenum">
              <a:rPr lang="en-US" altLang="en-US" smtClean="0">
                <a:latin typeface="Arial" charset="0"/>
              </a:rPr>
              <a:pPr/>
              <a:t>18</a:t>
            </a:fld>
            <a:endParaRPr lang="en-US" altLang="en-US" smtClean="0">
              <a:latin typeface="Arial" charset="0"/>
            </a:endParaRPr>
          </a:p>
        </p:txBody>
      </p:sp>
      <p:pic>
        <p:nvPicPr>
          <p:cNvPr id="40962" name="Picture 4" descr="ehp"/>
          <p:cNvPicPr>
            <a:picLocks noChangeAspect="1" noChangeArrowheads="1"/>
          </p:cNvPicPr>
          <p:nvPr/>
        </p:nvPicPr>
        <p:blipFill>
          <a:blip r:embed="rId3"/>
          <a:srcRect/>
          <a:stretch>
            <a:fillRect/>
          </a:stretch>
        </p:blipFill>
        <p:spPr bwMode="auto">
          <a:xfrm>
            <a:off x="0" y="63500"/>
            <a:ext cx="9144000" cy="6345238"/>
          </a:xfrm>
          <a:prstGeom prst="rect">
            <a:avLst/>
          </a:prstGeom>
          <a:noFill/>
          <a:ln w="9525">
            <a:noFill/>
            <a:miter lim="800000"/>
            <a:headEnd/>
            <a:tailEnd/>
          </a:ln>
        </p:spPr>
      </p:pic>
      <p:sp>
        <p:nvSpPr>
          <p:cNvPr id="40963" name="Text Box 3"/>
          <p:cNvSpPr txBox="1">
            <a:spLocks noChangeArrowheads="1"/>
          </p:cNvSpPr>
          <p:nvPr/>
        </p:nvSpPr>
        <p:spPr bwMode="auto">
          <a:xfrm>
            <a:off x="125413" y="0"/>
            <a:ext cx="385762" cy="98425"/>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00">
                <a:solidFill>
                  <a:schemeClr val="bg1"/>
                </a:solidFill>
              </a:rPr>
              <a:t>States with Active Natural Gas Production</a:t>
            </a:r>
            <a:endParaRPr lang="en-GB" altLang="en-US" sz="100">
              <a:solidFill>
                <a:schemeClr val="bg1"/>
              </a:solidFill>
            </a:endParaRPr>
          </a:p>
        </p:txBody>
      </p:sp>
      <p:sp>
        <p:nvSpPr>
          <p:cNvPr id="40964" name="Text Box 6"/>
          <p:cNvSpPr txBox="1">
            <a:spLocks noChangeArrowheads="1"/>
          </p:cNvSpPr>
          <p:nvPr/>
        </p:nvSpPr>
        <p:spPr bwMode="auto">
          <a:xfrm>
            <a:off x="3416300" y="6348413"/>
            <a:ext cx="5040313" cy="274637"/>
          </a:xfrm>
          <a:prstGeom prst="rect">
            <a:avLst/>
          </a:prstGeom>
          <a:noFill/>
          <a:ln w="9525">
            <a:noFill/>
            <a:miter lim="800000"/>
            <a:headEnd/>
            <a:tailEnd/>
          </a:ln>
        </p:spPr>
        <p:txBody>
          <a:bodyPr wrap="none">
            <a:spAutoFit/>
          </a:bodyPr>
          <a:lstStyle/>
          <a:p>
            <a:r>
              <a:rPr lang="en-US" altLang="en-US" sz="1200">
                <a:latin typeface="Times New Roman" pitchFamily="18" charset="0"/>
              </a:rPr>
              <a:t>Weinhold, Envir. Health Perspective, 2012: </a:t>
            </a:r>
            <a:r>
              <a:rPr lang="en-US" altLang="en-US" sz="1200">
                <a:latin typeface="Times New Roman" pitchFamily="18" charset="0"/>
                <a:hlinkClick r:id="rId4"/>
              </a:rPr>
              <a:t>http://ehp.niehs.nih.gov/120-a272/</a:t>
            </a:r>
            <a:r>
              <a:rPr lang="en-US" altLang="en-US" sz="1200">
                <a:latin typeface="Times New Roman" pitchFamily="18" charset="0"/>
              </a:rPr>
              <a:t> </a:t>
            </a:r>
          </a:p>
        </p:txBody>
      </p:sp>
      <p:sp>
        <p:nvSpPr>
          <p:cNvPr id="40965" name="Text Box 7"/>
          <p:cNvSpPr txBox="1">
            <a:spLocks noChangeArrowheads="1"/>
          </p:cNvSpPr>
          <p:nvPr/>
        </p:nvSpPr>
        <p:spPr bwMode="auto">
          <a:xfrm>
            <a:off x="790575" y="347663"/>
            <a:ext cx="2490788" cy="336550"/>
          </a:xfrm>
          <a:prstGeom prst="rect">
            <a:avLst/>
          </a:prstGeom>
          <a:noFill/>
          <a:ln w="9525">
            <a:noFill/>
            <a:miter lim="800000"/>
            <a:headEnd/>
            <a:tailEnd/>
          </a:ln>
        </p:spPr>
        <p:txBody>
          <a:bodyPr wrap="none">
            <a:spAutoFit/>
          </a:bodyPr>
          <a:lstStyle/>
          <a:p>
            <a:r>
              <a:rPr lang="en-US" altLang="en-US" sz="1600" b="1">
                <a:solidFill>
                  <a:srgbClr val="333399"/>
                </a:solidFill>
              </a:rPr>
              <a:t>as of 2009 (most states)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1"/>
          <p:cNvSpPr>
            <a:spLocks noGrp="1"/>
          </p:cNvSpPr>
          <p:nvPr>
            <p:ph type="sldNum" sz="quarter" idx="10"/>
          </p:nvPr>
        </p:nvSpPr>
        <p:spPr>
          <a:noFill/>
          <a:ln>
            <a:miter lim="800000"/>
            <a:headEnd/>
            <a:tailEnd/>
          </a:ln>
        </p:spPr>
        <p:txBody>
          <a:bodyPr/>
          <a:lstStyle/>
          <a:p>
            <a:fld id="{EF0B9537-38A6-4845-8A22-410D251A9906}" type="slidenum">
              <a:rPr lang="en-US" altLang="en-US" smtClean="0">
                <a:latin typeface="Arial" charset="0"/>
              </a:rPr>
              <a:pPr/>
              <a:t>19</a:t>
            </a:fld>
            <a:endParaRPr lang="en-US" altLang="en-US" smtClean="0">
              <a:latin typeface="Arial" charset="0"/>
            </a:endParaRPr>
          </a:p>
        </p:txBody>
      </p:sp>
      <p:sp>
        <p:nvSpPr>
          <p:cNvPr id="43010" name="Text Box 3"/>
          <p:cNvSpPr txBox="1">
            <a:spLocks noChangeArrowheads="1"/>
          </p:cNvSpPr>
          <p:nvPr/>
        </p:nvSpPr>
        <p:spPr bwMode="auto">
          <a:xfrm>
            <a:off x="411163" y="96838"/>
            <a:ext cx="8494712"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rgbClr val="0066FF"/>
                </a:solidFill>
              </a:rPr>
              <a:t>Shale Gas provides domestic source to meet U.S. consumer needs</a:t>
            </a:r>
            <a:endParaRPr lang="en-GB" altLang="en-US" sz="2200">
              <a:solidFill>
                <a:srgbClr val="0066FF"/>
              </a:solidFill>
            </a:endParaRPr>
          </a:p>
        </p:txBody>
      </p:sp>
      <p:sp>
        <p:nvSpPr>
          <p:cNvPr id="43011" name="Text Box 3"/>
          <p:cNvSpPr txBox="1">
            <a:spLocks noChangeArrowheads="1"/>
          </p:cNvSpPr>
          <p:nvPr/>
        </p:nvSpPr>
        <p:spPr bwMode="auto">
          <a:xfrm>
            <a:off x="3611563" y="5467350"/>
            <a:ext cx="4840287" cy="457200"/>
          </a:xfrm>
          <a:prstGeom prst="rect">
            <a:avLst/>
          </a:prstGeom>
          <a:noFill/>
          <a:ln w="9525">
            <a:noFill/>
            <a:miter lim="800000"/>
            <a:headEnd/>
            <a:tailEnd/>
          </a:ln>
        </p:spPr>
        <p:txBody>
          <a:bodyPr wrap="none">
            <a:spAutoFit/>
          </a:bodyPr>
          <a:lstStyle/>
          <a:p>
            <a:r>
              <a:rPr lang="en-US" altLang="en-US" sz="1200">
                <a:latin typeface="Times New Roman" pitchFamily="18" charset="0"/>
              </a:rPr>
              <a:t>U.S. DOE 90 Day Shale Gas Subcommittee Interim Report (11 Aug 2011)</a:t>
            </a:r>
          </a:p>
          <a:p>
            <a:r>
              <a:rPr lang="en-US" altLang="en-US" sz="1200">
                <a:latin typeface="Times New Roman" pitchFamily="18" charset="0"/>
                <a:hlinkClick r:id="rId3"/>
              </a:rPr>
              <a:t>http://www.shalegas.energy.gov/resources/081811_90_day_report_final.pdf</a:t>
            </a:r>
            <a:endParaRPr lang="en-US" altLang="en-US" sz="1200">
              <a:latin typeface="Times New Roman" pitchFamily="18" charset="0"/>
            </a:endParaRPr>
          </a:p>
        </p:txBody>
      </p:sp>
      <p:pic>
        <p:nvPicPr>
          <p:cNvPr id="43012" name="Picture 4"/>
          <p:cNvPicPr>
            <a:picLocks noChangeAspect="1" noChangeArrowheads="1"/>
          </p:cNvPicPr>
          <p:nvPr/>
        </p:nvPicPr>
        <p:blipFill>
          <a:blip r:embed="rId4"/>
          <a:srcRect t="15598"/>
          <a:stretch>
            <a:fillRect/>
          </a:stretch>
        </p:blipFill>
        <p:spPr bwMode="auto">
          <a:xfrm>
            <a:off x="41275" y="801688"/>
            <a:ext cx="7364413" cy="4678362"/>
          </a:xfrm>
          <a:prstGeom prst="rect">
            <a:avLst/>
          </a:prstGeom>
          <a:noFill/>
          <a:ln w="9525">
            <a:noFill/>
            <a:miter lim="800000"/>
            <a:headEnd/>
            <a:tailEnd/>
          </a:ln>
        </p:spPr>
      </p:pic>
      <p:sp>
        <p:nvSpPr>
          <p:cNvPr id="43013" name="Line 5"/>
          <p:cNvSpPr>
            <a:spLocks noChangeShapeType="1"/>
          </p:cNvSpPr>
          <p:nvPr/>
        </p:nvSpPr>
        <p:spPr bwMode="auto">
          <a:xfrm>
            <a:off x="3984625" y="1452563"/>
            <a:ext cx="0" cy="2784475"/>
          </a:xfrm>
          <a:prstGeom prst="line">
            <a:avLst/>
          </a:prstGeom>
          <a:noFill/>
          <a:ln w="9525">
            <a:solidFill>
              <a:srgbClr val="FF0000"/>
            </a:solidFill>
            <a:round/>
            <a:headEnd type="oval" w="med" len="med"/>
            <a:tailEnd type="oval" w="med" len="med"/>
          </a:ln>
        </p:spPr>
        <p:txBody>
          <a:bodyPr/>
          <a:lstStyle/>
          <a:p>
            <a:endParaRPr lang="en-US"/>
          </a:p>
        </p:txBody>
      </p:sp>
      <p:sp>
        <p:nvSpPr>
          <p:cNvPr id="43014" name="Text Box 6"/>
          <p:cNvSpPr txBox="1">
            <a:spLocks noChangeArrowheads="1"/>
          </p:cNvSpPr>
          <p:nvPr/>
        </p:nvSpPr>
        <p:spPr bwMode="auto">
          <a:xfrm>
            <a:off x="4116388" y="892175"/>
            <a:ext cx="520700" cy="274638"/>
          </a:xfrm>
          <a:prstGeom prst="rect">
            <a:avLst/>
          </a:prstGeom>
          <a:noFill/>
          <a:ln w="9525">
            <a:noFill/>
            <a:miter lim="800000"/>
            <a:headEnd/>
            <a:tailEnd/>
          </a:ln>
        </p:spPr>
        <p:txBody>
          <a:bodyPr wrap="none">
            <a:spAutoFit/>
          </a:bodyPr>
          <a:lstStyle/>
          <a:p>
            <a:r>
              <a:rPr lang="en-US" altLang="en-US" sz="1200" b="1">
                <a:solidFill>
                  <a:srgbClr val="FF0066"/>
                </a:solidFill>
              </a:rPr>
              <a:t>2013</a:t>
            </a:r>
          </a:p>
        </p:txBody>
      </p:sp>
      <p:sp>
        <p:nvSpPr>
          <p:cNvPr id="43015" name="Line 7"/>
          <p:cNvSpPr>
            <a:spLocks noChangeShapeType="1"/>
          </p:cNvSpPr>
          <p:nvPr/>
        </p:nvSpPr>
        <p:spPr bwMode="auto">
          <a:xfrm flipH="1">
            <a:off x="4051300" y="1128713"/>
            <a:ext cx="323850" cy="254000"/>
          </a:xfrm>
          <a:prstGeom prst="line">
            <a:avLst/>
          </a:prstGeom>
          <a:noFill/>
          <a:ln w="9525">
            <a:solidFill>
              <a:srgbClr val="FF0000"/>
            </a:solidFill>
            <a:round/>
            <a:headEnd/>
            <a:tailEnd type="triangle" w="med" len="med"/>
          </a:ln>
        </p:spPr>
        <p:txBody>
          <a:bodyPr/>
          <a:lstStyle/>
          <a:p>
            <a:endParaRPr lang="en-US"/>
          </a:p>
        </p:txBody>
      </p:sp>
      <p:pic>
        <p:nvPicPr>
          <p:cNvPr id="43016" name="Picture 8"/>
          <p:cNvPicPr>
            <a:picLocks noChangeAspect="1" noChangeArrowheads="1"/>
          </p:cNvPicPr>
          <p:nvPr/>
        </p:nvPicPr>
        <p:blipFill>
          <a:blip r:embed="rId5"/>
          <a:srcRect/>
          <a:stretch>
            <a:fillRect/>
          </a:stretch>
        </p:blipFill>
        <p:spPr bwMode="auto">
          <a:xfrm rot="1750678">
            <a:off x="6964363" y="5067300"/>
            <a:ext cx="314325" cy="285750"/>
          </a:xfrm>
          <a:prstGeom prst="rect">
            <a:avLst/>
          </a:prstGeom>
          <a:noFill/>
          <a:ln w="9525">
            <a:noFill/>
            <a:miter lim="800000"/>
            <a:headEnd/>
            <a:tailEnd/>
          </a:ln>
        </p:spPr>
      </p:pic>
      <p:sp>
        <p:nvSpPr>
          <p:cNvPr id="43017" name="Rectangle 9"/>
          <p:cNvSpPr>
            <a:spLocks noChangeArrowheads="1"/>
          </p:cNvSpPr>
          <p:nvPr/>
        </p:nvSpPr>
        <p:spPr bwMode="auto">
          <a:xfrm>
            <a:off x="6767513" y="1550988"/>
            <a:ext cx="420687" cy="2728912"/>
          </a:xfrm>
          <a:prstGeom prst="rect">
            <a:avLst/>
          </a:prstGeom>
          <a:solidFill>
            <a:schemeClr val="bg1"/>
          </a:solidFill>
          <a:ln w="9525">
            <a:noFill/>
            <a:miter lim="800000"/>
            <a:headEnd/>
            <a:tailEnd/>
          </a:ln>
        </p:spPr>
        <p:txBody>
          <a:bodyPr wrap="none" anchor="ctr"/>
          <a:lstStyle/>
          <a:p>
            <a:endParaRPr lang="en-US" altLang="en-US"/>
          </a:p>
        </p:txBody>
      </p:sp>
      <p:pic>
        <p:nvPicPr>
          <p:cNvPr id="43018" name="Picture 10" descr="Picture1"/>
          <p:cNvPicPr>
            <a:picLocks noChangeAspect="1" noChangeArrowheads="1"/>
          </p:cNvPicPr>
          <p:nvPr/>
        </p:nvPicPr>
        <p:blipFill>
          <a:blip r:embed="rId6"/>
          <a:srcRect/>
          <a:stretch>
            <a:fillRect/>
          </a:stretch>
        </p:blipFill>
        <p:spPr bwMode="auto">
          <a:xfrm>
            <a:off x="6916738" y="1911350"/>
            <a:ext cx="2098675" cy="215582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0"/>
          </p:nvPr>
        </p:nvSpPr>
        <p:spPr>
          <a:xfrm>
            <a:off x="6553200" y="6245225"/>
            <a:ext cx="2133600" cy="476250"/>
          </a:xfrm>
          <a:noFill/>
          <a:ln>
            <a:miter lim="800000"/>
            <a:headEnd/>
            <a:tailEnd/>
          </a:ln>
        </p:spPr>
        <p:txBody>
          <a:bodyPr/>
          <a:lstStyle/>
          <a:p>
            <a:fld id="{E5E76695-4356-43B2-86CC-9671D943EE30}" type="slidenum">
              <a:rPr lang="en-US" altLang="en-US" smtClean="0">
                <a:latin typeface="Arial" charset="0"/>
                <a:ea typeface="ＭＳ Ｐゴシック"/>
                <a:cs typeface="ＭＳ Ｐゴシック"/>
              </a:rPr>
              <a:pPr/>
              <a:t>2</a:t>
            </a:fld>
            <a:endParaRPr lang="en-US" altLang="en-US" smtClean="0">
              <a:latin typeface="Arial" charset="0"/>
              <a:ea typeface="ＭＳ Ｐゴシック"/>
              <a:cs typeface="ＭＳ Ｐゴシック"/>
            </a:endParaRPr>
          </a:p>
        </p:txBody>
      </p:sp>
      <p:sp>
        <p:nvSpPr>
          <p:cNvPr id="16386" name="Rectangle 2"/>
          <p:cNvSpPr>
            <a:spLocks noGrp="1" noChangeArrowheads="1"/>
          </p:cNvSpPr>
          <p:nvPr>
            <p:ph type="ctrTitle"/>
          </p:nvPr>
        </p:nvSpPr>
        <p:spPr>
          <a:xfrm>
            <a:off x="609600" y="152400"/>
            <a:ext cx="7696200" cy="1066800"/>
          </a:xfrm>
        </p:spPr>
        <p:txBody>
          <a:bodyPr/>
          <a:lstStyle/>
          <a:p>
            <a:pPr eaLnBrk="1" hangingPunct="1"/>
            <a:r>
              <a:rPr lang="en-US" altLang="en-US" sz="3200" b="1" smtClean="0">
                <a:latin typeface="Times New Roman" pitchFamily="18" charset="0"/>
              </a:rPr>
              <a:t>Is natural gas really better for global climate than coal?</a:t>
            </a:r>
            <a:endParaRPr lang="en-US" altLang="en-US" sz="3200" smtClean="0">
              <a:latin typeface="Times New Roman" pitchFamily="18" charset="0"/>
            </a:endParaRPr>
          </a:p>
        </p:txBody>
      </p:sp>
      <p:pic>
        <p:nvPicPr>
          <p:cNvPr id="16387" name="Picture 5" descr="Nat-gas-fracking-cover.jpg"/>
          <p:cNvPicPr>
            <a:picLocks noChangeAspect="1"/>
          </p:cNvPicPr>
          <p:nvPr/>
        </p:nvPicPr>
        <p:blipFill>
          <a:blip r:embed="rId3"/>
          <a:srcRect/>
          <a:stretch>
            <a:fillRect/>
          </a:stretch>
        </p:blipFill>
        <p:spPr bwMode="auto">
          <a:xfrm>
            <a:off x="152400" y="2184400"/>
            <a:ext cx="4724400" cy="3149600"/>
          </a:xfrm>
          <a:prstGeom prst="rect">
            <a:avLst/>
          </a:prstGeom>
          <a:noFill/>
          <a:ln w="9525">
            <a:noFill/>
            <a:miter lim="800000"/>
            <a:headEnd/>
            <a:tailEnd/>
          </a:ln>
        </p:spPr>
      </p:pic>
      <p:pic>
        <p:nvPicPr>
          <p:cNvPr id="16388" name="Picture 6" descr="flaming_water.jpg"/>
          <p:cNvPicPr>
            <a:picLocks noChangeAspect="1"/>
          </p:cNvPicPr>
          <p:nvPr/>
        </p:nvPicPr>
        <p:blipFill>
          <a:blip r:embed="rId4"/>
          <a:srcRect/>
          <a:stretch>
            <a:fillRect/>
          </a:stretch>
        </p:blipFill>
        <p:spPr bwMode="auto">
          <a:xfrm>
            <a:off x="4953000" y="1295400"/>
            <a:ext cx="4178300" cy="5181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1"/>
          <p:cNvSpPr>
            <a:spLocks noGrp="1"/>
          </p:cNvSpPr>
          <p:nvPr>
            <p:ph type="sldNum" sz="quarter" idx="10"/>
          </p:nvPr>
        </p:nvSpPr>
        <p:spPr>
          <a:noFill/>
          <a:ln>
            <a:miter lim="800000"/>
            <a:headEnd/>
            <a:tailEnd/>
          </a:ln>
        </p:spPr>
        <p:txBody>
          <a:bodyPr/>
          <a:lstStyle/>
          <a:p>
            <a:fld id="{946DBD48-BF42-407C-8500-2BD89BF491A2}" type="slidenum">
              <a:rPr lang="en-US" altLang="en-US" smtClean="0">
                <a:latin typeface="Arial" charset="0"/>
              </a:rPr>
              <a:pPr/>
              <a:t>20</a:t>
            </a:fld>
            <a:endParaRPr lang="en-US" altLang="en-US" smtClean="0">
              <a:latin typeface="Arial" charset="0"/>
            </a:endParaRPr>
          </a:p>
        </p:txBody>
      </p:sp>
      <p:sp>
        <p:nvSpPr>
          <p:cNvPr id="45058" name="Text Box 3"/>
          <p:cNvSpPr txBox="1">
            <a:spLocks noChangeArrowheads="1"/>
          </p:cNvSpPr>
          <p:nvPr/>
        </p:nvSpPr>
        <p:spPr bwMode="auto">
          <a:xfrm>
            <a:off x="411163" y="96838"/>
            <a:ext cx="8494712"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rgbClr val="0066FF"/>
                </a:solidFill>
              </a:rPr>
              <a:t>Shale Gas provides domestic source to meet U.S. consumer needs</a:t>
            </a:r>
            <a:endParaRPr lang="en-GB" altLang="en-US" sz="2200">
              <a:solidFill>
                <a:srgbClr val="0066FF"/>
              </a:solidFill>
            </a:endParaRPr>
          </a:p>
        </p:txBody>
      </p:sp>
      <p:pic>
        <p:nvPicPr>
          <p:cNvPr id="45059" name="Picture 3"/>
          <p:cNvPicPr>
            <a:picLocks noChangeAspect="1" noChangeArrowheads="1"/>
          </p:cNvPicPr>
          <p:nvPr/>
        </p:nvPicPr>
        <p:blipFill>
          <a:blip r:embed="rId3"/>
          <a:srcRect t="15598"/>
          <a:stretch>
            <a:fillRect/>
          </a:stretch>
        </p:blipFill>
        <p:spPr bwMode="auto">
          <a:xfrm>
            <a:off x="41275" y="801688"/>
            <a:ext cx="7364413" cy="4678362"/>
          </a:xfrm>
          <a:prstGeom prst="rect">
            <a:avLst/>
          </a:prstGeom>
          <a:noFill/>
          <a:ln w="9525">
            <a:noFill/>
            <a:miter lim="800000"/>
            <a:headEnd/>
            <a:tailEnd/>
          </a:ln>
        </p:spPr>
      </p:pic>
      <p:sp>
        <p:nvSpPr>
          <p:cNvPr id="45060" name="Line 4"/>
          <p:cNvSpPr>
            <a:spLocks noChangeShapeType="1"/>
          </p:cNvSpPr>
          <p:nvPr/>
        </p:nvSpPr>
        <p:spPr bwMode="auto">
          <a:xfrm>
            <a:off x="3984625" y="1452563"/>
            <a:ext cx="0" cy="2784475"/>
          </a:xfrm>
          <a:prstGeom prst="line">
            <a:avLst/>
          </a:prstGeom>
          <a:noFill/>
          <a:ln w="9525">
            <a:solidFill>
              <a:srgbClr val="FF0000"/>
            </a:solidFill>
            <a:round/>
            <a:headEnd type="oval" w="med" len="med"/>
            <a:tailEnd type="oval" w="med" len="med"/>
          </a:ln>
        </p:spPr>
        <p:txBody>
          <a:bodyPr/>
          <a:lstStyle/>
          <a:p>
            <a:endParaRPr lang="en-US"/>
          </a:p>
        </p:txBody>
      </p:sp>
      <p:pic>
        <p:nvPicPr>
          <p:cNvPr id="45061" name="Picture 5"/>
          <p:cNvPicPr>
            <a:picLocks noChangeAspect="1" noChangeArrowheads="1"/>
          </p:cNvPicPr>
          <p:nvPr/>
        </p:nvPicPr>
        <p:blipFill>
          <a:blip r:embed="rId4"/>
          <a:srcRect/>
          <a:stretch>
            <a:fillRect/>
          </a:stretch>
        </p:blipFill>
        <p:spPr bwMode="auto">
          <a:xfrm rot="1750678">
            <a:off x="6964363" y="5067300"/>
            <a:ext cx="314325" cy="285750"/>
          </a:xfrm>
          <a:prstGeom prst="rect">
            <a:avLst/>
          </a:prstGeom>
          <a:noFill/>
          <a:ln w="9525">
            <a:noFill/>
            <a:miter lim="800000"/>
            <a:headEnd/>
            <a:tailEnd/>
          </a:ln>
        </p:spPr>
      </p:pic>
      <p:sp>
        <p:nvSpPr>
          <p:cNvPr id="45062" name="Rectangle 6"/>
          <p:cNvSpPr>
            <a:spLocks noChangeArrowheads="1"/>
          </p:cNvSpPr>
          <p:nvPr/>
        </p:nvSpPr>
        <p:spPr bwMode="auto">
          <a:xfrm>
            <a:off x="6767513" y="1550988"/>
            <a:ext cx="420687" cy="2728912"/>
          </a:xfrm>
          <a:prstGeom prst="rect">
            <a:avLst/>
          </a:prstGeom>
          <a:solidFill>
            <a:schemeClr val="bg1"/>
          </a:solidFill>
          <a:ln w="9525">
            <a:noFill/>
            <a:miter lim="800000"/>
            <a:headEnd/>
            <a:tailEnd/>
          </a:ln>
        </p:spPr>
        <p:txBody>
          <a:bodyPr wrap="none" anchor="ctr"/>
          <a:lstStyle/>
          <a:p>
            <a:endParaRPr lang="en-US" altLang="en-US"/>
          </a:p>
        </p:txBody>
      </p:sp>
      <p:pic>
        <p:nvPicPr>
          <p:cNvPr id="45063" name="Picture 7" descr="Picture1"/>
          <p:cNvPicPr>
            <a:picLocks noChangeAspect="1" noChangeArrowheads="1"/>
          </p:cNvPicPr>
          <p:nvPr/>
        </p:nvPicPr>
        <p:blipFill>
          <a:blip r:embed="rId5"/>
          <a:srcRect/>
          <a:stretch>
            <a:fillRect/>
          </a:stretch>
        </p:blipFill>
        <p:spPr bwMode="auto">
          <a:xfrm>
            <a:off x="6916738" y="1911350"/>
            <a:ext cx="2098675" cy="2155825"/>
          </a:xfrm>
          <a:prstGeom prst="rect">
            <a:avLst/>
          </a:prstGeom>
          <a:noFill/>
          <a:ln w="9525">
            <a:noFill/>
            <a:miter lim="800000"/>
            <a:headEnd/>
            <a:tailEnd/>
          </a:ln>
        </p:spPr>
      </p:pic>
      <p:sp>
        <p:nvSpPr>
          <p:cNvPr id="45064" name="Text Box 8"/>
          <p:cNvSpPr txBox="1">
            <a:spLocks noChangeArrowheads="1"/>
          </p:cNvSpPr>
          <p:nvPr/>
        </p:nvSpPr>
        <p:spPr bwMode="auto">
          <a:xfrm>
            <a:off x="311150" y="1230313"/>
            <a:ext cx="8672513" cy="4283075"/>
          </a:xfrm>
          <a:prstGeom prst="rect">
            <a:avLst/>
          </a:prstGeom>
          <a:solidFill>
            <a:schemeClr val="bg1"/>
          </a:solidFill>
          <a:ln w="25400">
            <a:solidFill>
              <a:srgbClr val="0000FF"/>
            </a:solidFill>
            <a:miter lim="800000"/>
            <a:headEnd/>
            <a:tailEnd/>
          </a:ln>
        </p:spPr>
        <p:txBody>
          <a:bodyPr wrap="none" lIns="182880" tIns="137160" rIns="182880" bIns="137160">
            <a:spAutoFit/>
          </a:bodyPr>
          <a:lstStyle/>
          <a:p>
            <a:r>
              <a:rPr lang="en-US" altLang="en-US" sz="1600" b="1">
                <a:solidFill>
                  <a:srgbClr val="0000FF"/>
                </a:solidFill>
              </a:rPr>
              <a:t>Tight gas: CH</a:t>
            </a:r>
            <a:r>
              <a:rPr lang="en-US" altLang="en-US" sz="1600" b="1" baseline="-25000">
                <a:solidFill>
                  <a:srgbClr val="0000FF"/>
                </a:solidFill>
              </a:rPr>
              <a:t>4</a:t>
            </a:r>
            <a:r>
              <a:rPr lang="en-US" altLang="en-US" sz="1600" b="1">
                <a:solidFill>
                  <a:srgbClr val="0000FF"/>
                </a:solidFill>
              </a:rPr>
              <a:t> dispersed within low porosity silt or sand that create “tight fitting”</a:t>
            </a:r>
          </a:p>
          <a:p>
            <a:r>
              <a:rPr lang="en-US" altLang="en-US" sz="1600" b="1">
                <a:solidFill>
                  <a:srgbClr val="0000FF"/>
                </a:solidFill>
              </a:rPr>
              <a:t>	  environment; has been extracted for many years using hydraulic fracturing</a:t>
            </a:r>
          </a:p>
          <a:p>
            <a:endParaRPr lang="en-US" altLang="en-US" sz="1600" b="1">
              <a:solidFill>
                <a:srgbClr val="0000FF"/>
              </a:solidFill>
            </a:endParaRPr>
          </a:p>
          <a:p>
            <a:pPr>
              <a:lnSpc>
                <a:spcPct val="130000"/>
              </a:lnSpc>
            </a:pPr>
            <a:r>
              <a:rPr lang="en-US" altLang="en-US" sz="1600" b="1">
                <a:solidFill>
                  <a:srgbClr val="0000FF"/>
                </a:solidFill>
              </a:rPr>
              <a:t>Shale gas: CH</a:t>
            </a:r>
            <a:r>
              <a:rPr lang="en-US" altLang="en-US" sz="1600" b="1" baseline="-25000">
                <a:solidFill>
                  <a:srgbClr val="0000FF"/>
                </a:solidFill>
              </a:rPr>
              <a:t>4</a:t>
            </a:r>
            <a:r>
              <a:rPr lang="en-US" altLang="en-US" sz="1600" b="1">
                <a:solidFill>
                  <a:srgbClr val="0000FF"/>
                </a:solidFill>
              </a:rPr>
              <a:t> accumulated in small bubble like pockets within layers sedimentary</a:t>
            </a:r>
          </a:p>
          <a:p>
            <a:r>
              <a:rPr lang="en-US" altLang="en-US" sz="1600" b="1">
                <a:solidFill>
                  <a:srgbClr val="0000FF"/>
                </a:solidFill>
              </a:rPr>
              <a:t>	   rock such as shale, like tiny air pockets trapped in baked bread</a:t>
            </a:r>
          </a:p>
          <a:p>
            <a:endParaRPr lang="en-US" altLang="en-US" sz="1600" b="1">
              <a:solidFill>
                <a:srgbClr val="0000FF"/>
              </a:solidFill>
            </a:endParaRPr>
          </a:p>
          <a:p>
            <a:endParaRPr lang="en-US" altLang="en-US" sz="1600" b="1">
              <a:solidFill>
                <a:srgbClr val="0000FF"/>
              </a:solidFill>
            </a:endParaRPr>
          </a:p>
          <a:p>
            <a:endParaRPr lang="en-US" altLang="en-US" sz="1600" b="1">
              <a:solidFill>
                <a:srgbClr val="0000FF"/>
              </a:solidFill>
            </a:endParaRPr>
          </a:p>
          <a:p>
            <a:endParaRPr lang="en-US" altLang="en-US" sz="1600" b="1">
              <a:solidFill>
                <a:srgbClr val="0000FF"/>
              </a:solidFill>
            </a:endParaRPr>
          </a:p>
          <a:p>
            <a:endParaRPr lang="en-US" altLang="en-US" sz="1600" b="1">
              <a:solidFill>
                <a:srgbClr val="0000FF"/>
              </a:solidFill>
            </a:endParaRPr>
          </a:p>
          <a:p>
            <a:endParaRPr lang="en-US" altLang="en-US" sz="1600" b="1">
              <a:solidFill>
                <a:srgbClr val="0000FF"/>
              </a:solidFill>
            </a:endParaRPr>
          </a:p>
          <a:p>
            <a:endParaRPr lang="en-US" altLang="en-US" sz="1600" b="1">
              <a:solidFill>
                <a:srgbClr val="0000FF"/>
              </a:solidFill>
            </a:endParaRPr>
          </a:p>
          <a:p>
            <a:endParaRPr lang="en-US" altLang="en-US" sz="1600" b="1">
              <a:solidFill>
                <a:srgbClr val="0000FF"/>
              </a:solidFill>
            </a:endParaRPr>
          </a:p>
          <a:p>
            <a:endParaRPr lang="en-US" altLang="en-US" sz="1600" b="1">
              <a:solidFill>
                <a:srgbClr val="0000FF"/>
              </a:solidFill>
            </a:endParaRPr>
          </a:p>
          <a:p>
            <a:endParaRPr lang="en-US" altLang="en-US" sz="1600" b="1">
              <a:solidFill>
                <a:srgbClr val="0000FF"/>
              </a:solidFill>
            </a:endParaRPr>
          </a:p>
          <a:p>
            <a:endParaRPr lang="en-US" altLang="en-US" sz="1600" b="1">
              <a:solidFill>
                <a:srgbClr val="0000FF"/>
              </a:solidFill>
            </a:endParaRPr>
          </a:p>
        </p:txBody>
      </p:sp>
      <p:pic>
        <p:nvPicPr>
          <p:cNvPr id="45065" name="Picture 9" descr="gesteinsarten_en"/>
          <p:cNvPicPr>
            <a:picLocks noChangeAspect="1" noChangeArrowheads="1"/>
          </p:cNvPicPr>
          <p:nvPr/>
        </p:nvPicPr>
        <p:blipFill>
          <a:blip r:embed="rId6"/>
          <a:srcRect/>
          <a:stretch>
            <a:fillRect/>
          </a:stretch>
        </p:blipFill>
        <p:spPr bwMode="auto">
          <a:xfrm>
            <a:off x="827088" y="2830513"/>
            <a:ext cx="8016875" cy="2068512"/>
          </a:xfrm>
          <a:prstGeom prst="rect">
            <a:avLst/>
          </a:prstGeom>
          <a:noFill/>
          <a:ln w="9525">
            <a:noFill/>
            <a:miter lim="800000"/>
            <a:headEnd/>
            <a:tailEnd/>
          </a:ln>
        </p:spPr>
      </p:pic>
      <p:sp>
        <p:nvSpPr>
          <p:cNvPr id="45066" name="Text Box 10"/>
          <p:cNvSpPr txBox="1">
            <a:spLocks noChangeArrowheads="1"/>
          </p:cNvSpPr>
          <p:nvPr/>
        </p:nvSpPr>
        <p:spPr bwMode="auto">
          <a:xfrm>
            <a:off x="839788" y="4876800"/>
            <a:ext cx="5591175" cy="457200"/>
          </a:xfrm>
          <a:prstGeom prst="rect">
            <a:avLst/>
          </a:prstGeom>
          <a:noFill/>
          <a:ln w="9525">
            <a:noFill/>
            <a:miter lim="800000"/>
            <a:headEnd/>
            <a:tailEnd/>
          </a:ln>
        </p:spPr>
        <p:txBody>
          <a:bodyPr wrap="none">
            <a:spAutoFit/>
          </a:bodyPr>
          <a:lstStyle/>
          <a:p>
            <a:r>
              <a:rPr lang="en-US" altLang="en-US" sz="1200">
                <a:latin typeface="Times New Roman" pitchFamily="18" charset="0"/>
              </a:rPr>
              <a:t>Image:</a:t>
            </a:r>
          </a:p>
          <a:p>
            <a:r>
              <a:rPr lang="en-US" altLang="en-US" sz="1200">
                <a:latin typeface="Times New Roman" pitchFamily="18" charset="0"/>
                <a:hlinkClick r:id="rId7"/>
              </a:rPr>
              <a:t>http://www.wintershall.com/en/different-types-of-reserves-tight-gas-and-shale-gas.html</a:t>
            </a:r>
            <a:r>
              <a:rPr lang="en-US" altLang="en-US" sz="1200">
                <a:latin typeface="Times New Roman" pitchFamily="18"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1"/>
          <p:cNvSpPr>
            <a:spLocks noGrp="1"/>
          </p:cNvSpPr>
          <p:nvPr>
            <p:ph type="sldNum" sz="quarter" idx="10"/>
          </p:nvPr>
        </p:nvSpPr>
        <p:spPr>
          <a:noFill/>
          <a:ln>
            <a:miter lim="800000"/>
            <a:headEnd/>
            <a:tailEnd/>
          </a:ln>
        </p:spPr>
        <p:txBody>
          <a:bodyPr/>
          <a:lstStyle/>
          <a:p>
            <a:fld id="{0B9F6968-6E06-4F67-8795-6C2037649E08}" type="slidenum">
              <a:rPr lang="en-US" altLang="en-US" smtClean="0">
                <a:latin typeface="Arial" charset="0"/>
              </a:rPr>
              <a:pPr/>
              <a:t>21</a:t>
            </a:fld>
            <a:endParaRPr lang="en-US" altLang="en-US" smtClean="0">
              <a:latin typeface="Arial" charset="0"/>
            </a:endParaRPr>
          </a:p>
        </p:txBody>
      </p:sp>
      <p:pic>
        <p:nvPicPr>
          <p:cNvPr id="47106" name="Picture 2" descr="ehp"/>
          <p:cNvPicPr>
            <a:picLocks noChangeAspect="1" noChangeArrowheads="1"/>
          </p:cNvPicPr>
          <p:nvPr/>
        </p:nvPicPr>
        <p:blipFill>
          <a:blip r:embed="rId3"/>
          <a:srcRect/>
          <a:stretch>
            <a:fillRect/>
          </a:stretch>
        </p:blipFill>
        <p:spPr bwMode="auto">
          <a:xfrm>
            <a:off x="0" y="63500"/>
            <a:ext cx="9144000" cy="6345238"/>
          </a:xfrm>
          <a:prstGeom prst="rect">
            <a:avLst/>
          </a:prstGeom>
          <a:noFill/>
          <a:ln w="9525">
            <a:noFill/>
            <a:miter lim="800000"/>
            <a:headEnd/>
            <a:tailEnd/>
          </a:ln>
        </p:spPr>
      </p:pic>
      <p:sp>
        <p:nvSpPr>
          <p:cNvPr id="47107" name="Text Box 3"/>
          <p:cNvSpPr txBox="1">
            <a:spLocks noChangeArrowheads="1"/>
          </p:cNvSpPr>
          <p:nvPr/>
        </p:nvSpPr>
        <p:spPr bwMode="auto">
          <a:xfrm>
            <a:off x="125413" y="0"/>
            <a:ext cx="385762" cy="98425"/>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00">
                <a:solidFill>
                  <a:schemeClr val="bg1"/>
                </a:solidFill>
              </a:rPr>
              <a:t>States with Active Natural Gas Production</a:t>
            </a:r>
            <a:endParaRPr lang="en-GB" altLang="en-US" sz="100">
              <a:solidFill>
                <a:schemeClr val="bg1"/>
              </a:solidFill>
            </a:endParaRPr>
          </a:p>
        </p:txBody>
      </p:sp>
      <p:sp>
        <p:nvSpPr>
          <p:cNvPr id="47108" name="Text Box 4"/>
          <p:cNvSpPr txBox="1">
            <a:spLocks noChangeArrowheads="1"/>
          </p:cNvSpPr>
          <p:nvPr/>
        </p:nvSpPr>
        <p:spPr bwMode="auto">
          <a:xfrm>
            <a:off x="3416300" y="6348413"/>
            <a:ext cx="5040313" cy="274637"/>
          </a:xfrm>
          <a:prstGeom prst="rect">
            <a:avLst/>
          </a:prstGeom>
          <a:noFill/>
          <a:ln w="9525">
            <a:noFill/>
            <a:miter lim="800000"/>
            <a:headEnd/>
            <a:tailEnd/>
          </a:ln>
        </p:spPr>
        <p:txBody>
          <a:bodyPr wrap="none">
            <a:spAutoFit/>
          </a:bodyPr>
          <a:lstStyle/>
          <a:p>
            <a:r>
              <a:rPr lang="en-US" altLang="en-US" sz="1200">
                <a:latin typeface="Times New Roman" pitchFamily="18" charset="0"/>
              </a:rPr>
              <a:t>Weinhold, Envir. Health Perspective, 2012: </a:t>
            </a:r>
            <a:r>
              <a:rPr lang="en-US" altLang="en-US" sz="1200">
                <a:latin typeface="Times New Roman" pitchFamily="18" charset="0"/>
                <a:hlinkClick r:id="rId4"/>
              </a:rPr>
              <a:t>http://ehp.niehs.nih.gov/120-a272/</a:t>
            </a:r>
            <a:r>
              <a:rPr lang="en-US" altLang="en-US" sz="1200">
                <a:latin typeface="Times New Roman" pitchFamily="18" charset="0"/>
              </a:rPr>
              <a:t> </a:t>
            </a:r>
          </a:p>
        </p:txBody>
      </p:sp>
      <p:sp>
        <p:nvSpPr>
          <p:cNvPr id="47109" name="Rectangle 6"/>
          <p:cNvSpPr>
            <a:spLocks noChangeArrowheads="1"/>
          </p:cNvSpPr>
          <p:nvPr/>
        </p:nvSpPr>
        <p:spPr bwMode="auto">
          <a:xfrm>
            <a:off x="6924675" y="5364163"/>
            <a:ext cx="1892300" cy="168275"/>
          </a:xfrm>
          <a:prstGeom prst="rect">
            <a:avLst/>
          </a:prstGeom>
          <a:noFill/>
          <a:ln w="25400">
            <a:solidFill>
              <a:srgbClr val="0000FF"/>
            </a:solidFill>
            <a:miter lim="800000"/>
            <a:headEnd/>
            <a:tailEnd/>
          </a:ln>
        </p:spPr>
        <p:txBody>
          <a:bodyPr wrap="none" anchor="ctr"/>
          <a:lstStyle/>
          <a:p>
            <a:endParaRPr lang="en-US" altLang="en-US"/>
          </a:p>
        </p:txBody>
      </p:sp>
      <p:sp>
        <p:nvSpPr>
          <p:cNvPr id="47110" name="Text Box 7"/>
          <p:cNvSpPr txBox="1">
            <a:spLocks noChangeArrowheads="1"/>
          </p:cNvSpPr>
          <p:nvPr/>
        </p:nvSpPr>
        <p:spPr bwMode="auto">
          <a:xfrm>
            <a:off x="790575" y="347663"/>
            <a:ext cx="2490788" cy="336550"/>
          </a:xfrm>
          <a:prstGeom prst="rect">
            <a:avLst/>
          </a:prstGeom>
          <a:noFill/>
          <a:ln w="9525">
            <a:noFill/>
            <a:miter lim="800000"/>
            <a:headEnd/>
            <a:tailEnd/>
          </a:ln>
        </p:spPr>
        <p:txBody>
          <a:bodyPr wrap="none">
            <a:spAutoFit/>
          </a:bodyPr>
          <a:lstStyle/>
          <a:p>
            <a:r>
              <a:rPr lang="en-US" altLang="en-US" sz="1600" b="1">
                <a:solidFill>
                  <a:srgbClr val="333399"/>
                </a:solidFill>
              </a:rPr>
              <a:t>as of 2009 (most states)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1"/>
          <p:cNvSpPr>
            <a:spLocks noGrp="1"/>
          </p:cNvSpPr>
          <p:nvPr>
            <p:ph type="sldNum" sz="quarter" idx="10"/>
          </p:nvPr>
        </p:nvSpPr>
        <p:spPr>
          <a:noFill/>
          <a:ln>
            <a:miter lim="800000"/>
            <a:headEnd/>
            <a:tailEnd/>
          </a:ln>
        </p:spPr>
        <p:txBody>
          <a:bodyPr/>
          <a:lstStyle/>
          <a:p>
            <a:fld id="{AD8BB44B-AC1A-4617-8D88-BFE5FCDC0F85}" type="slidenum">
              <a:rPr lang="en-US" altLang="en-US" smtClean="0">
                <a:latin typeface="Arial" charset="0"/>
              </a:rPr>
              <a:pPr/>
              <a:t>22</a:t>
            </a:fld>
            <a:endParaRPr lang="en-US" altLang="en-US" smtClean="0">
              <a:latin typeface="Arial" charset="0"/>
            </a:endParaRPr>
          </a:p>
        </p:txBody>
      </p:sp>
      <p:sp>
        <p:nvSpPr>
          <p:cNvPr id="49154" name="Text Box 3"/>
          <p:cNvSpPr txBox="1">
            <a:spLocks noChangeArrowheads="1"/>
          </p:cNvSpPr>
          <p:nvPr/>
        </p:nvSpPr>
        <p:spPr bwMode="auto">
          <a:xfrm>
            <a:off x="2252663" y="-17463"/>
            <a:ext cx="4754562" cy="455613"/>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400">
                <a:solidFill>
                  <a:schemeClr val="tx2"/>
                </a:solidFill>
              </a:rPr>
              <a:t>Md Active Natural Gas Production</a:t>
            </a:r>
            <a:endParaRPr lang="en-GB" altLang="en-US" sz="2400">
              <a:solidFill>
                <a:schemeClr val="tx2"/>
              </a:solidFill>
            </a:endParaRPr>
          </a:p>
        </p:txBody>
      </p:sp>
      <p:pic>
        <p:nvPicPr>
          <p:cNvPr id="49155" name="Picture 7"/>
          <p:cNvPicPr>
            <a:picLocks noChangeAspect="1" noChangeArrowheads="1"/>
          </p:cNvPicPr>
          <p:nvPr/>
        </p:nvPicPr>
        <p:blipFill>
          <a:blip r:embed="rId3"/>
          <a:srcRect/>
          <a:stretch>
            <a:fillRect/>
          </a:stretch>
        </p:blipFill>
        <p:spPr bwMode="auto">
          <a:xfrm>
            <a:off x="246063" y="666750"/>
            <a:ext cx="6664325" cy="4524375"/>
          </a:xfrm>
          <a:prstGeom prst="rect">
            <a:avLst/>
          </a:prstGeom>
          <a:noFill/>
          <a:ln w="9525">
            <a:noFill/>
            <a:miter lim="800000"/>
            <a:headEnd/>
            <a:tailEnd/>
          </a:ln>
        </p:spPr>
      </p:pic>
      <p:sp>
        <p:nvSpPr>
          <p:cNvPr id="49156" name="Rectangle 8"/>
          <p:cNvSpPr>
            <a:spLocks noChangeArrowheads="1"/>
          </p:cNvSpPr>
          <p:nvPr/>
        </p:nvSpPr>
        <p:spPr bwMode="auto">
          <a:xfrm>
            <a:off x="4021138" y="2192338"/>
            <a:ext cx="3122612" cy="2997200"/>
          </a:xfrm>
          <a:prstGeom prst="rect">
            <a:avLst/>
          </a:prstGeom>
          <a:solidFill>
            <a:schemeClr val="bg1"/>
          </a:solidFill>
          <a:ln w="9525">
            <a:noFill/>
            <a:miter lim="800000"/>
            <a:headEnd/>
            <a:tailEnd/>
          </a:ln>
        </p:spPr>
        <p:txBody>
          <a:bodyPr wrap="none" anchor="ctr"/>
          <a:lstStyle/>
          <a:p>
            <a:endParaRPr lang="en-US" altLang="en-US"/>
          </a:p>
        </p:txBody>
      </p:sp>
      <p:sp>
        <p:nvSpPr>
          <p:cNvPr id="49157" name="Rectangle 9"/>
          <p:cNvSpPr>
            <a:spLocks noChangeArrowheads="1"/>
          </p:cNvSpPr>
          <p:nvPr/>
        </p:nvSpPr>
        <p:spPr bwMode="auto">
          <a:xfrm>
            <a:off x="1304925" y="4383088"/>
            <a:ext cx="3122613" cy="803275"/>
          </a:xfrm>
          <a:prstGeom prst="rect">
            <a:avLst/>
          </a:prstGeom>
          <a:solidFill>
            <a:schemeClr val="bg1"/>
          </a:solidFill>
          <a:ln w="9525">
            <a:noFill/>
            <a:miter lim="800000"/>
            <a:headEnd/>
            <a:tailEnd/>
          </a:ln>
        </p:spPr>
        <p:txBody>
          <a:bodyPr wrap="none" anchor="ctr"/>
          <a:lstStyle/>
          <a:p>
            <a:endParaRPr lang="en-US" altLang="en-US"/>
          </a:p>
        </p:txBody>
      </p:sp>
      <p:pic>
        <p:nvPicPr>
          <p:cNvPr id="49158" name="Picture 10"/>
          <p:cNvPicPr>
            <a:picLocks noChangeAspect="1" noChangeArrowheads="1"/>
          </p:cNvPicPr>
          <p:nvPr/>
        </p:nvPicPr>
        <p:blipFill>
          <a:blip r:embed="rId4"/>
          <a:srcRect/>
          <a:stretch>
            <a:fillRect/>
          </a:stretch>
        </p:blipFill>
        <p:spPr bwMode="auto">
          <a:xfrm>
            <a:off x="412750" y="4840288"/>
            <a:ext cx="1639888" cy="973137"/>
          </a:xfrm>
          <a:prstGeom prst="rect">
            <a:avLst/>
          </a:prstGeom>
          <a:noFill/>
          <a:ln w="9525">
            <a:noFill/>
            <a:miter lim="800000"/>
            <a:headEnd/>
            <a:tailEnd/>
          </a:ln>
        </p:spPr>
      </p:pic>
      <p:sp>
        <p:nvSpPr>
          <p:cNvPr id="49159" name="Rectangle 12"/>
          <p:cNvSpPr>
            <a:spLocks noChangeArrowheads="1"/>
          </p:cNvSpPr>
          <p:nvPr/>
        </p:nvSpPr>
        <p:spPr bwMode="auto">
          <a:xfrm>
            <a:off x="2419350" y="3389313"/>
            <a:ext cx="477838" cy="688975"/>
          </a:xfrm>
          <a:prstGeom prst="rect">
            <a:avLst/>
          </a:prstGeom>
          <a:solidFill>
            <a:schemeClr val="bg1"/>
          </a:solidFill>
          <a:ln w="9525">
            <a:noFill/>
            <a:miter lim="800000"/>
            <a:headEnd/>
            <a:tailEnd/>
          </a:ln>
        </p:spPr>
        <p:txBody>
          <a:bodyPr wrap="none" anchor="ctr"/>
          <a:lstStyle/>
          <a:p>
            <a:endParaRPr lang="en-US" altLang="en-US"/>
          </a:p>
        </p:txBody>
      </p:sp>
      <p:sp>
        <p:nvSpPr>
          <p:cNvPr id="49160" name="Rectangle 13"/>
          <p:cNvSpPr>
            <a:spLocks noChangeArrowheads="1"/>
          </p:cNvSpPr>
          <p:nvPr/>
        </p:nvSpPr>
        <p:spPr bwMode="auto">
          <a:xfrm>
            <a:off x="2219325" y="3695700"/>
            <a:ext cx="477838" cy="688975"/>
          </a:xfrm>
          <a:prstGeom prst="rect">
            <a:avLst/>
          </a:prstGeom>
          <a:solidFill>
            <a:schemeClr val="bg1"/>
          </a:solidFill>
          <a:ln w="9525">
            <a:noFill/>
            <a:miter lim="800000"/>
            <a:headEnd/>
            <a:tailEnd/>
          </a:ln>
        </p:spPr>
        <p:txBody>
          <a:bodyPr wrap="none" anchor="ctr"/>
          <a:lstStyle/>
          <a:p>
            <a:endParaRPr lang="en-US" altLang="en-US"/>
          </a:p>
        </p:txBody>
      </p:sp>
      <p:sp>
        <p:nvSpPr>
          <p:cNvPr id="49161" name="Text Box 11"/>
          <p:cNvSpPr txBox="1">
            <a:spLocks noChangeArrowheads="1"/>
          </p:cNvSpPr>
          <p:nvPr/>
        </p:nvSpPr>
        <p:spPr bwMode="auto">
          <a:xfrm>
            <a:off x="1235075" y="4176713"/>
            <a:ext cx="1619250" cy="336550"/>
          </a:xfrm>
          <a:prstGeom prst="rect">
            <a:avLst/>
          </a:prstGeom>
          <a:noFill/>
          <a:ln w="9525">
            <a:noFill/>
            <a:miter lim="800000"/>
            <a:headEnd/>
            <a:tailEnd/>
          </a:ln>
        </p:spPr>
        <p:txBody>
          <a:bodyPr wrap="none">
            <a:spAutoFit/>
          </a:bodyPr>
          <a:lstStyle/>
          <a:p>
            <a:r>
              <a:rPr lang="en-US" altLang="en-US" sz="1600" b="1">
                <a:solidFill>
                  <a:srgbClr val="CC0000"/>
                </a:solidFill>
              </a:rPr>
              <a:t>Garrett County</a:t>
            </a:r>
          </a:p>
        </p:txBody>
      </p:sp>
      <p:sp>
        <p:nvSpPr>
          <p:cNvPr id="49162" name="Oval 15"/>
          <p:cNvSpPr>
            <a:spLocks noChangeArrowheads="1"/>
          </p:cNvSpPr>
          <p:nvPr/>
        </p:nvSpPr>
        <p:spPr bwMode="auto">
          <a:xfrm>
            <a:off x="1014413" y="2867025"/>
            <a:ext cx="92075" cy="92075"/>
          </a:xfrm>
          <a:prstGeom prst="ellipse">
            <a:avLst/>
          </a:prstGeom>
          <a:noFill/>
          <a:ln w="25400">
            <a:solidFill>
              <a:srgbClr val="00FF00"/>
            </a:solidFill>
            <a:round/>
            <a:headEnd/>
            <a:tailEnd/>
          </a:ln>
        </p:spPr>
        <p:txBody>
          <a:bodyPr wrap="none" anchor="ctr"/>
          <a:lstStyle/>
          <a:p>
            <a:endParaRPr lang="en-US" altLang="en-US"/>
          </a:p>
        </p:txBody>
      </p:sp>
      <p:sp>
        <p:nvSpPr>
          <p:cNvPr id="49163" name="Oval 16"/>
          <p:cNvSpPr>
            <a:spLocks noChangeArrowheads="1"/>
          </p:cNvSpPr>
          <p:nvPr/>
        </p:nvSpPr>
        <p:spPr bwMode="auto">
          <a:xfrm>
            <a:off x="1185863" y="2667000"/>
            <a:ext cx="92075" cy="92075"/>
          </a:xfrm>
          <a:prstGeom prst="ellipse">
            <a:avLst/>
          </a:prstGeom>
          <a:noFill/>
          <a:ln w="25400">
            <a:solidFill>
              <a:srgbClr val="00FF00"/>
            </a:solidFill>
            <a:round/>
            <a:headEnd/>
            <a:tailEnd/>
          </a:ln>
        </p:spPr>
        <p:txBody>
          <a:bodyPr wrap="none" anchor="ctr"/>
          <a:lstStyle/>
          <a:p>
            <a:endParaRPr lang="en-US" altLang="en-US"/>
          </a:p>
        </p:txBody>
      </p:sp>
      <p:sp>
        <p:nvSpPr>
          <p:cNvPr id="49164" name="Oval 17"/>
          <p:cNvSpPr>
            <a:spLocks noChangeArrowheads="1"/>
          </p:cNvSpPr>
          <p:nvPr/>
        </p:nvSpPr>
        <p:spPr bwMode="auto">
          <a:xfrm>
            <a:off x="577850" y="3328988"/>
            <a:ext cx="92075" cy="92075"/>
          </a:xfrm>
          <a:prstGeom prst="ellipse">
            <a:avLst/>
          </a:prstGeom>
          <a:noFill/>
          <a:ln w="25400">
            <a:solidFill>
              <a:srgbClr val="00FF00"/>
            </a:solidFill>
            <a:round/>
            <a:headEnd/>
            <a:tailEnd/>
          </a:ln>
        </p:spPr>
        <p:txBody>
          <a:bodyPr wrap="none" anchor="ctr"/>
          <a:lstStyle/>
          <a:p>
            <a:endParaRPr lang="en-US" altLang="en-US"/>
          </a:p>
        </p:txBody>
      </p:sp>
      <p:sp>
        <p:nvSpPr>
          <p:cNvPr id="49165" name="Oval 18"/>
          <p:cNvSpPr>
            <a:spLocks noChangeArrowheads="1"/>
          </p:cNvSpPr>
          <p:nvPr/>
        </p:nvSpPr>
        <p:spPr bwMode="auto">
          <a:xfrm>
            <a:off x="528638" y="3419475"/>
            <a:ext cx="92075" cy="92075"/>
          </a:xfrm>
          <a:prstGeom prst="ellipse">
            <a:avLst/>
          </a:prstGeom>
          <a:noFill/>
          <a:ln w="25400">
            <a:solidFill>
              <a:srgbClr val="00FF00"/>
            </a:solidFill>
            <a:round/>
            <a:headEnd/>
            <a:tailEnd/>
          </a:ln>
        </p:spPr>
        <p:txBody>
          <a:bodyPr wrap="none" anchor="ctr"/>
          <a:lstStyle/>
          <a:p>
            <a:endParaRPr lang="en-US" altLang="en-US"/>
          </a:p>
        </p:txBody>
      </p:sp>
      <p:sp>
        <p:nvSpPr>
          <p:cNvPr id="49166" name="Oval 19"/>
          <p:cNvSpPr>
            <a:spLocks noChangeArrowheads="1"/>
          </p:cNvSpPr>
          <p:nvPr/>
        </p:nvSpPr>
        <p:spPr bwMode="auto">
          <a:xfrm>
            <a:off x="276225" y="3810000"/>
            <a:ext cx="92075" cy="92075"/>
          </a:xfrm>
          <a:prstGeom prst="ellipse">
            <a:avLst/>
          </a:prstGeom>
          <a:noFill/>
          <a:ln w="25400">
            <a:solidFill>
              <a:srgbClr val="00FF00"/>
            </a:solidFill>
            <a:round/>
            <a:headEnd/>
            <a:tailEnd/>
          </a:ln>
        </p:spPr>
        <p:txBody>
          <a:bodyPr wrap="none" anchor="ctr"/>
          <a:lstStyle/>
          <a:p>
            <a:endParaRPr lang="en-US" altLang="en-US"/>
          </a:p>
        </p:txBody>
      </p:sp>
      <p:sp>
        <p:nvSpPr>
          <p:cNvPr id="49167" name="Oval 20"/>
          <p:cNvSpPr>
            <a:spLocks noChangeArrowheads="1"/>
          </p:cNvSpPr>
          <p:nvPr/>
        </p:nvSpPr>
        <p:spPr bwMode="auto">
          <a:xfrm>
            <a:off x="1300163" y="2457450"/>
            <a:ext cx="92075" cy="92075"/>
          </a:xfrm>
          <a:prstGeom prst="ellipse">
            <a:avLst/>
          </a:prstGeom>
          <a:noFill/>
          <a:ln w="25400">
            <a:solidFill>
              <a:srgbClr val="00FF00"/>
            </a:solidFill>
            <a:round/>
            <a:headEnd/>
            <a:tailEnd/>
          </a:ln>
        </p:spPr>
        <p:txBody>
          <a:bodyPr wrap="none" anchor="ctr"/>
          <a:lstStyle/>
          <a:p>
            <a:endParaRPr lang="en-US" altLang="en-US"/>
          </a:p>
        </p:txBody>
      </p:sp>
      <p:sp>
        <p:nvSpPr>
          <p:cNvPr id="49168" name="Oval 21"/>
          <p:cNvSpPr>
            <a:spLocks noChangeArrowheads="1"/>
          </p:cNvSpPr>
          <p:nvPr/>
        </p:nvSpPr>
        <p:spPr bwMode="auto">
          <a:xfrm>
            <a:off x="1214438" y="2600325"/>
            <a:ext cx="92075" cy="92075"/>
          </a:xfrm>
          <a:prstGeom prst="ellipse">
            <a:avLst/>
          </a:prstGeom>
          <a:noFill/>
          <a:ln w="25400">
            <a:solidFill>
              <a:srgbClr val="00FF00"/>
            </a:solidFill>
            <a:round/>
            <a:headEnd/>
            <a:tailEnd/>
          </a:ln>
        </p:spPr>
        <p:txBody>
          <a:bodyPr wrap="none" anchor="ctr"/>
          <a:lstStyle/>
          <a:p>
            <a:endParaRPr lang="en-US" altLang="en-US"/>
          </a:p>
        </p:txBody>
      </p:sp>
      <p:sp>
        <p:nvSpPr>
          <p:cNvPr id="49169" name="Text Box 22"/>
          <p:cNvSpPr txBox="1">
            <a:spLocks noChangeArrowheads="1"/>
          </p:cNvSpPr>
          <p:nvPr/>
        </p:nvSpPr>
        <p:spPr bwMode="auto">
          <a:xfrm>
            <a:off x="-403225" y="5924550"/>
            <a:ext cx="9593263" cy="396875"/>
          </a:xfrm>
          <a:prstGeom prst="rect">
            <a:avLst/>
          </a:prstGeom>
          <a:noFill/>
          <a:ln w="9525">
            <a:noFill/>
            <a:miter lim="800000"/>
            <a:headEnd/>
            <a:tailEnd/>
          </a:ln>
        </p:spPr>
        <p:txBody>
          <a:bodyPr wrap="none">
            <a:spAutoFit/>
          </a:bodyPr>
          <a:lstStyle/>
          <a:p>
            <a:r>
              <a:rPr lang="en-US" altLang="en-US" sz="1000">
                <a:latin typeface="Times New Roman" pitchFamily="18" charset="0"/>
              </a:rPr>
              <a:t>                   Map:	</a:t>
            </a:r>
            <a:r>
              <a:rPr lang="en-US" altLang="en-US" sz="1000">
                <a:latin typeface="Times New Roman" pitchFamily="18" charset="0"/>
                <a:hlinkClick r:id="rId5"/>
              </a:rPr>
              <a:t>www.mde.state.md.us/programs/Land/mining/Non%20Coal%20Mining/Documents/www.mde.state.md.us/assets/document/mining/NaturalGasWellLocationMap.pdf</a:t>
            </a:r>
            <a:r>
              <a:rPr lang="en-US" altLang="en-US" sz="1000">
                <a:latin typeface="Times New Roman" pitchFamily="18" charset="0"/>
              </a:rPr>
              <a:t> </a:t>
            </a:r>
          </a:p>
          <a:p>
            <a:r>
              <a:rPr lang="en-US" altLang="en-US" sz="1000">
                <a:latin typeface="Times New Roman" pitchFamily="18" charset="0"/>
              </a:rPr>
              <a:t>                 Chart:	</a:t>
            </a:r>
            <a:r>
              <a:rPr lang="en-US" altLang="en-US" sz="1000">
                <a:latin typeface="Times New Roman" pitchFamily="18" charset="0"/>
                <a:hlinkClick r:id="rId6"/>
              </a:rPr>
              <a:t>http://www.eia.gov/dnav/ng/hist/na1170_smd_8a.htm</a:t>
            </a:r>
            <a:r>
              <a:rPr lang="en-US" altLang="en-US" sz="1000">
                <a:latin typeface="Times New Roman" pitchFamily="18" charset="0"/>
              </a:rPr>
              <a:t> </a:t>
            </a:r>
          </a:p>
        </p:txBody>
      </p:sp>
      <p:pic>
        <p:nvPicPr>
          <p:cNvPr id="49170" name="Picture 23" descr="chart_md"/>
          <p:cNvPicPr>
            <a:picLocks noChangeAspect="1" noChangeArrowheads="1"/>
          </p:cNvPicPr>
          <p:nvPr/>
        </p:nvPicPr>
        <p:blipFill>
          <a:blip r:embed="rId7"/>
          <a:srcRect/>
          <a:stretch>
            <a:fillRect/>
          </a:stretch>
        </p:blipFill>
        <p:spPr bwMode="auto">
          <a:xfrm>
            <a:off x="2944813" y="3392488"/>
            <a:ext cx="6097587" cy="2514600"/>
          </a:xfrm>
          <a:prstGeom prst="rect">
            <a:avLst/>
          </a:prstGeom>
          <a:noFill/>
          <a:ln w="25400">
            <a:solidFill>
              <a:srgbClr val="0000FF"/>
            </a:solid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1"/>
          <p:cNvSpPr>
            <a:spLocks noGrp="1"/>
          </p:cNvSpPr>
          <p:nvPr>
            <p:ph type="sldNum" sz="quarter" idx="10"/>
          </p:nvPr>
        </p:nvSpPr>
        <p:spPr>
          <a:noFill/>
          <a:ln>
            <a:miter lim="800000"/>
            <a:headEnd/>
            <a:tailEnd/>
          </a:ln>
        </p:spPr>
        <p:txBody>
          <a:bodyPr/>
          <a:lstStyle/>
          <a:p>
            <a:fld id="{8123298F-3EA6-404C-8CEF-D05712F7B899}" type="slidenum">
              <a:rPr lang="en-US" altLang="en-US" smtClean="0">
                <a:latin typeface="Arial" charset="0"/>
              </a:rPr>
              <a:pPr/>
              <a:t>23</a:t>
            </a:fld>
            <a:endParaRPr lang="en-US" altLang="en-US" smtClean="0">
              <a:latin typeface="Arial" charset="0"/>
            </a:endParaRPr>
          </a:p>
        </p:txBody>
      </p:sp>
      <p:pic>
        <p:nvPicPr>
          <p:cNvPr id="51202" name="Picture 20" descr="marcellus-existing-projected-50pct"/>
          <p:cNvPicPr>
            <a:picLocks noChangeAspect="1" noChangeArrowheads="1"/>
          </p:cNvPicPr>
          <p:nvPr/>
        </p:nvPicPr>
        <p:blipFill>
          <a:blip r:embed="rId3"/>
          <a:srcRect/>
          <a:stretch>
            <a:fillRect/>
          </a:stretch>
        </p:blipFill>
        <p:spPr bwMode="auto">
          <a:xfrm>
            <a:off x="0" y="407988"/>
            <a:ext cx="4567238" cy="2955925"/>
          </a:xfrm>
          <a:prstGeom prst="rect">
            <a:avLst/>
          </a:prstGeom>
          <a:noFill/>
          <a:ln w="9525">
            <a:noFill/>
            <a:miter lim="800000"/>
            <a:headEnd/>
            <a:tailEnd/>
          </a:ln>
        </p:spPr>
      </p:pic>
      <p:sp>
        <p:nvSpPr>
          <p:cNvPr id="51203" name="Text Box 3"/>
          <p:cNvSpPr txBox="1">
            <a:spLocks noChangeArrowheads="1"/>
          </p:cNvSpPr>
          <p:nvPr/>
        </p:nvSpPr>
        <p:spPr bwMode="auto">
          <a:xfrm>
            <a:off x="2278063" y="-17463"/>
            <a:ext cx="4703762" cy="455613"/>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400" dirty="0" smtClean="0">
                <a:solidFill>
                  <a:schemeClr val="tx2"/>
                </a:solidFill>
              </a:rPr>
              <a:t>PA </a:t>
            </a:r>
            <a:r>
              <a:rPr lang="en-US" altLang="en-US" sz="2400" dirty="0">
                <a:solidFill>
                  <a:schemeClr val="tx2"/>
                </a:solidFill>
              </a:rPr>
              <a:t>Active Natural Gas Production</a:t>
            </a:r>
            <a:endParaRPr lang="en-GB" altLang="en-US" sz="2400" dirty="0">
              <a:solidFill>
                <a:schemeClr val="tx2"/>
              </a:solidFill>
            </a:endParaRPr>
          </a:p>
        </p:txBody>
      </p:sp>
      <p:sp>
        <p:nvSpPr>
          <p:cNvPr id="51204" name="Rectangle 8"/>
          <p:cNvSpPr>
            <a:spLocks noChangeArrowheads="1"/>
          </p:cNvSpPr>
          <p:nvPr/>
        </p:nvSpPr>
        <p:spPr bwMode="auto">
          <a:xfrm>
            <a:off x="2219325" y="3695700"/>
            <a:ext cx="477838" cy="688975"/>
          </a:xfrm>
          <a:prstGeom prst="rect">
            <a:avLst/>
          </a:prstGeom>
          <a:solidFill>
            <a:schemeClr val="bg1"/>
          </a:solidFill>
          <a:ln w="9525">
            <a:noFill/>
            <a:miter lim="800000"/>
            <a:headEnd/>
            <a:tailEnd/>
          </a:ln>
        </p:spPr>
        <p:txBody>
          <a:bodyPr wrap="none" anchor="ctr"/>
          <a:lstStyle/>
          <a:p>
            <a:endParaRPr lang="en-US" altLang="en-US"/>
          </a:p>
        </p:txBody>
      </p:sp>
      <p:sp>
        <p:nvSpPr>
          <p:cNvPr id="51205" name="Text Box 17"/>
          <p:cNvSpPr txBox="1">
            <a:spLocks noChangeArrowheads="1"/>
          </p:cNvSpPr>
          <p:nvPr/>
        </p:nvSpPr>
        <p:spPr bwMode="auto">
          <a:xfrm>
            <a:off x="-403225" y="5924550"/>
            <a:ext cx="7853363" cy="396875"/>
          </a:xfrm>
          <a:prstGeom prst="rect">
            <a:avLst/>
          </a:prstGeom>
          <a:noFill/>
          <a:ln w="9525">
            <a:noFill/>
            <a:miter lim="800000"/>
            <a:headEnd/>
            <a:tailEnd/>
          </a:ln>
        </p:spPr>
        <p:txBody>
          <a:bodyPr wrap="none">
            <a:spAutoFit/>
          </a:bodyPr>
          <a:lstStyle/>
          <a:p>
            <a:r>
              <a:rPr lang="en-US" altLang="en-US" sz="1000">
                <a:latin typeface="Times New Roman" pitchFamily="18" charset="0"/>
              </a:rPr>
              <a:t>                   Map:	</a:t>
            </a:r>
            <a:r>
              <a:rPr lang="en-US" altLang="en-US" sz="1000">
                <a:latin typeface="Times New Roman" pitchFamily="18" charset="0"/>
                <a:hlinkClick r:id="rId4"/>
              </a:rPr>
              <a:t>http://www.nature.org/ourinitiatives/regions/northamerica/unitedstates/pennsylvania/explore/marcellus-existing-projected-50pct.jpg</a:t>
            </a:r>
            <a:r>
              <a:rPr lang="en-US" altLang="en-US" sz="1000">
                <a:latin typeface="Times New Roman" pitchFamily="18" charset="0"/>
              </a:rPr>
              <a:t> </a:t>
            </a:r>
          </a:p>
          <a:p>
            <a:r>
              <a:rPr lang="en-US" altLang="en-US" sz="1000">
                <a:latin typeface="Times New Roman" pitchFamily="18" charset="0"/>
              </a:rPr>
              <a:t>                 Chart:	</a:t>
            </a:r>
            <a:r>
              <a:rPr lang="en-US" altLang="en-US" sz="1000">
                <a:latin typeface="Times New Roman" pitchFamily="18" charset="0"/>
                <a:hlinkClick r:id="rId5"/>
              </a:rPr>
              <a:t>http://www.eia.gov/dnav/ng/hist/na1170_spa_8a.htm</a:t>
            </a:r>
            <a:r>
              <a:rPr lang="en-US" altLang="en-US" sz="1000">
                <a:latin typeface="Times New Roman" pitchFamily="18" charset="0"/>
              </a:rPr>
              <a:t> </a:t>
            </a:r>
          </a:p>
        </p:txBody>
      </p:sp>
      <p:pic>
        <p:nvPicPr>
          <p:cNvPr id="51206" name="Picture 19" descr="chart_pa"/>
          <p:cNvPicPr>
            <a:picLocks noChangeAspect="1" noChangeArrowheads="1"/>
          </p:cNvPicPr>
          <p:nvPr/>
        </p:nvPicPr>
        <p:blipFill>
          <a:blip r:embed="rId6"/>
          <a:srcRect/>
          <a:stretch>
            <a:fillRect/>
          </a:stretch>
        </p:blipFill>
        <p:spPr bwMode="auto">
          <a:xfrm>
            <a:off x="2943225" y="3390900"/>
            <a:ext cx="6097588" cy="2516188"/>
          </a:xfrm>
          <a:prstGeom prst="rect">
            <a:avLst/>
          </a:prstGeom>
          <a:noFill/>
          <a:ln w="25400">
            <a:solidFill>
              <a:srgbClr val="0000FF"/>
            </a:solid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1"/>
          <p:cNvSpPr>
            <a:spLocks noGrp="1"/>
          </p:cNvSpPr>
          <p:nvPr>
            <p:ph type="sldNum" sz="quarter" idx="10"/>
          </p:nvPr>
        </p:nvSpPr>
        <p:spPr>
          <a:noFill/>
          <a:ln>
            <a:miter lim="800000"/>
            <a:headEnd/>
            <a:tailEnd/>
          </a:ln>
        </p:spPr>
        <p:txBody>
          <a:bodyPr/>
          <a:lstStyle/>
          <a:p>
            <a:fld id="{BE367F94-5C5C-466B-BB3B-1FF61D6541CB}" type="slidenum">
              <a:rPr lang="en-US" altLang="en-US" smtClean="0">
                <a:latin typeface="Arial" charset="0"/>
              </a:rPr>
              <a:pPr/>
              <a:t>24</a:t>
            </a:fld>
            <a:endParaRPr lang="en-US" altLang="en-US" smtClean="0">
              <a:latin typeface="Arial" charset="0"/>
            </a:endParaRPr>
          </a:p>
        </p:txBody>
      </p:sp>
      <p:sp>
        <p:nvSpPr>
          <p:cNvPr id="53250" name="Text Box 3"/>
          <p:cNvSpPr txBox="1">
            <a:spLocks noChangeArrowheads="1"/>
          </p:cNvSpPr>
          <p:nvPr/>
        </p:nvSpPr>
        <p:spPr bwMode="auto">
          <a:xfrm>
            <a:off x="2222500" y="96838"/>
            <a:ext cx="4805363"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Shale Gas Production &amp; Public Policy</a:t>
            </a:r>
            <a:endParaRPr lang="en-GB" altLang="en-US" sz="2200">
              <a:solidFill>
                <a:schemeClr val="tx2"/>
              </a:solidFill>
            </a:endParaRPr>
          </a:p>
        </p:txBody>
      </p:sp>
      <p:sp>
        <p:nvSpPr>
          <p:cNvPr id="53251" name="Text Box 3"/>
          <p:cNvSpPr txBox="1">
            <a:spLocks noChangeArrowheads="1"/>
          </p:cNvSpPr>
          <p:nvPr/>
        </p:nvSpPr>
        <p:spPr bwMode="auto">
          <a:xfrm>
            <a:off x="3611563" y="5686425"/>
            <a:ext cx="4865687" cy="695325"/>
          </a:xfrm>
          <a:prstGeom prst="rect">
            <a:avLst/>
          </a:prstGeom>
          <a:noFill/>
          <a:ln w="25400">
            <a:solidFill>
              <a:schemeClr val="tx1"/>
            </a:solidFill>
            <a:miter lim="800000"/>
            <a:headEnd/>
            <a:tailEnd/>
          </a:ln>
        </p:spPr>
        <p:txBody>
          <a:bodyPr wrap="none">
            <a:spAutoFit/>
          </a:bodyPr>
          <a:lstStyle/>
          <a:p>
            <a:r>
              <a:rPr lang="en-US" altLang="en-US" sz="1400">
                <a:latin typeface="Times New Roman" pitchFamily="18" charset="0"/>
              </a:rPr>
              <a:t>SEAB Shale Gas Subcommittee Reports:</a:t>
            </a:r>
          </a:p>
          <a:p>
            <a:r>
              <a:rPr lang="en-US" altLang="en-US" sz="1200">
                <a:latin typeface="Times New Roman" pitchFamily="18" charset="0"/>
                <a:hlinkClick r:id="rId3"/>
              </a:rPr>
              <a:t>http://www.shalegas.energy.gov/resources/081811_90_day_report_final.pdf</a:t>
            </a:r>
            <a:endParaRPr lang="en-US" altLang="en-US" sz="1200">
              <a:latin typeface="Times New Roman" pitchFamily="18" charset="0"/>
            </a:endParaRPr>
          </a:p>
          <a:p>
            <a:r>
              <a:rPr lang="en-US" altLang="en-US" sz="1200">
                <a:latin typeface="Times New Roman" pitchFamily="18" charset="0"/>
                <a:hlinkClick r:id="rId4"/>
              </a:rPr>
              <a:t>http://www.shalegas.energy.gov/resources/111811_final_report.pdf</a:t>
            </a:r>
            <a:r>
              <a:rPr lang="en-US" altLang="en-US" sz="1200">
                <a:latin typeface="Times New Roman" pitchFamily="18" charset="0"/>
              </a:rPr>
              <a:t> </a:t>
            </a:r>
          </a:p>
        </p:txBody>
      </p:sp>
      <p:sp>
        <p:nvSpPr>
          <p:cNvPr id="53252" name="Rectangle 4"/>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53253" name="Text Box 3"/>
          <p:cNvSpPr txBox="1">
            <a:spLocks noChangeArrowheads="1"/>
          </p:cNvSpPr>
          <p:nvPr/>
        </p:nvSpPr>
        <p:spPr bwMode="auto">
          <a:xfrm>
            <a:off x="247650" y="514350"/>
            <a:ext cx="8896350" cy="5057775"/>
          </a:xfrm>
          <a:prstGeom prst="rect">
            <a:avLst/>
          </a:prstGeom>
          <a:noFill/>
          <a:ln w="9525">
            <a:noFill/>
            <a:round/>
            <a:headEnd/>
            <a:tailEnd/>
          </a:ln>
        </p:spPr>
        <p:txBody>
          <a:bodyPr lIns="81639" tIns="40820" rIns="81639" bIns="40820">
            <a:spAutoFit/>
          </a:bodyPr>
          <a:lstStyle/>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a:t>
            </a:r>
            <a:r>
              <a:rPr lang="en-US" altLang="en-US" sz="1600">
                <a:solidFill>
                  <a:srgbClr val="000000"/>
                </a:solidFill>
              </a:rPr>
              <a:t>U.S. imports very little CH</a:t>
            </a:r>
            <a:r>
              <a:rPr lang="en-US" altLang="en-US" sz="1600" baseline="-25000">
                <a:solidFill>
                  <a:srgbClr val="000000"/>
                </a:solidFill>
              </a:rPr>
              <a:t>4</a:t>
            </a:r>
            <a:r>
              <a:rPr lang="en-US" altLang="en-US" sz="1600">
                <a:solidFill>
                  <a:srgbClr val="000000"/>
                </a:solidFill>
              </a:rPr>
              <a:t> (some imports from Canada)</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4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 </a:t>
            </a:r>
            <a:r>
              <a:rPr lang="en-GB" altLang="en-US" sz="1600">
                <a:solidFill>
                  <a:srgbClr val="000000"/>
                </a:solidFill>
              </a:rPr>
              <a:t>Price of CH</a:t>
            </a:r>
            <a:r>
              <a:rPr lang="en-GB" altLang="en-US" sz="1600" baseline="-25000">
                <a:solidFill>
                  <a:srgbClr val="000000"/>
                </a:solidFill>
              </a:rPr>
              <a:t>4</a:t>
            </a:r>
            <a:r>
              <a:rPr lang="en-GB" altLang="en-US" sz="1600">
                <a:solidFill>
                  <a:srgbClr val="000000"/>
                </a:solidFill>
              </a:rPr>
              <a:t> has fallen by a factor of 2 since 2008</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4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a:t> </a:t>
            </a:r>
            <a:r>
              <a:rPr lang="en-US" altLang="en-US" sz="1600">
                <a:solidFill>
                  <a:srgbClr val="000000"/>
                </a:solidFill>
              </a:rPr>
              <a:t>Concerns about shale gas production fall into four categories:</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sz="1600">
                <a:solidFill>
                  <a:srgbClr val="0000FF"/>
                </a:solidFill>
                <a:cs typeface="Arial" charset="0"/>
              </a:rPr>
              <a:t>− </a:t>
            </a:r>
            <a:r>
              <a:rPr lang="en-GB" altLang="en-US" sz="1600" b="1">
                <a:solidFill>
                  <a:srgbClr val="0000FF"/>
                </a:solidFill>
                <a:cs typeface="Arial" charset="0"/>
              </a:rPr>
              <a:t>Earthquakes</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sz="1600">
                <a:solidFill>
                  <a:srgbClr val="0000FF"/>
                </a:solidFill>
                <a:cs typeface="Arial" charset="0"/>
              </a:rPr>
              <a:t>− </a:t>
            </a:r>
            <a:r>
              <a:rPr lang="en-GB" altLang="en-US" sz="1600" b="1">
                <a:solidFill>
                  <a:srgbClr val="0000FF"/>
                </a:solidFill>
                <a:cs typeface="Arial" charset="0"/>
              </a:rPr>
              <a:t>Contamination of ground water</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sz="1600">
                <a:solidFill>
                  <a:srgbClr val="0000FF"/>
                </a:solidFill>
                <a:cs typeface="Arial" charset="0"/>
              </a:rPr>
              <a:t>− </a:t>
            </a:r>
            <a:r>
              <a:rPr lang="en-GB" altLang="en-US" sz="1600" b="1">
                <a:solidFill>
                  <a:srgbClr val="0000FF"/>
                </a:solidFill>
                <a:cs typeface="Arial" charset="0"/>
              </a:rPr>
              <a:t>Air quality (surface O</a:t>
            </a:r>
            <a:r>
              <a:rPr lang="en-GB" altLang="en-US" sz="1600" b="1" baseline="-25000">
                <a:solidFill>
                  <a:srgbClr val="0000FF"/>
                </a:solidFill>
                <a:cs typeface="Arial" charset="0"/>
              </a:rPr>
              <a:t>3</a:t>
            </a:r>
            <a:r>
              <a:rPr lang="en-GB" altLang="en-US" sz="1600" b="1">
                <a:solidFill>
                  <a:srgbClr val="0000FF"/>
                </a:solidFill>
                <a:cs typeface="Arial" charset="0"/>
              </a:rPr>
              <a:t> precursors and PM</a:t>
            </a:r>
            <a:r>
              <a:rPr lang="en-GB" altLang="en-US" sz="1600" b="1" baseline="-25000">
                <a:solidFill>
                  <a:srgbClr val="0000FF"/>
                </a:solidFill>
                <a:cs typeface="Arial" charset="0"/>
              </a:rPr>
              <a:t>2.5</a:t>
            </a:r>
            <a:r>
              <a:rPr lang="en-GB" altLang="en-US" sz="1600" b="1">
                <a:solidFill>
                  <a:srgbClr val="0000FF"/>
                </a:solidFill>
                <a:cs typeface="Arial" charset="0"/>
              </a:rPr>
              <a:t>)</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sz="1600">
                <a:solidFill>
                  <a:srgbClr val="0000FF"/>
                </a:solidFill>
                <a:cs typeface="Arial" charset="0"/>
              </a:rPr>
              <a:t>−</a:t>
            </a:r>
            <a:r>
              <a:rPr lang="en-GB" altLang="en-US" sz="1600">
                <a:solidFill>
                  <a:srgbClr val="000000"/>
                </a:solidFill>
                <a:cs typeface="Arial" charset="0"/>
              </a:rPr>
              <a:t> </a:t>
            </a:r>
            <a:r>
              <a:rPr lang="en-GB" altLang="en-US" sz="1600" b="1">
                <a:solidFill>
                  <a:srgbClr val="0000FF"/>
                </a:solidFill>
                <a:cs typeface="Arial" charset="0"/>
              </a:rPr>
              <a:t>Climate (fugitive release of CH</a:t>
            </a:r>
            <a:r>
              <a:rPr lang="en-GB" altLang="en-US" sz="1600" b="1" baseline="-25000">
                <a:solidFill>
                  <a:srgbClr val="0000FF"/>
                </a:solidFill>
                <a:cs typeface="Arial" charset="0"/>
              </a:rPr>
              <a:t>4</a:t>
            </a:r>
            <a:r>
              <a:rPr lang="en-GB" altLang="en-US" sz="1600" b="1">
                <a:solidFill>
                  <a:srgbClr val="0000FF"/>
                </a:solidFill>
                <a:cs typeface="Arial" charset="0"/>
              </a:rPr>
              <a:t>)</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GB" altLang="en-US" sz="600" b="1">
              <a:solidFill>
                <a:srgbClr val="0000FF"/>
              </a:solidFill>
              <a:cs typeface="Arial" charset="0"/>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Former </a:t>
            </a:r>
            <a:r>
              <a:rPr lang="en-US" altLang="en-US" sz="1600">
                <a:solidFill>
                  <a:srgbClr val="000000"/>
                </a:solidFill>
              </a:rPr>
              <a:t>U.S. Dept of Energy Secretary David Chu (served 21 Jan 2009 to 22 April 2013)</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600">
                <a:solidFill>
                  <a:srgbClr val="000000"/>
                </a:solidFill>
              </a:rPr>
              <a:t>  commissioned two reports from the Shale Gas Subcommittee of the Secretary of Energy</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600">
                <a:solidFill>
                  <a:srgbClr val="000000"/>
                </a:solidFill>
              </a:rPr>
              <a:t>  Advisory Board (SEAB) to “identify measures that can be taken to reduce the environmental </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600">
                <a:solidFill>
                  <a:srgbClr val="000000"/>
                </a:solidFill>
              </a:rPr>
              <a:t>  impact and to help assure the safety of shale gas production”</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6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First report (11 Aug 2011) identified 20 action items (see table, next slide)</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GB" altLang="en-US" sz="4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Second report (18 Nov 2011) outlined recommendations for implementation of action items</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GB" altLang="en-US" sz="4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Notably absent from the reports is extended discussion of earthquake issue</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GB" altLang="en-US" sz="4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On 17 April 2012 </a:t>
            </a:r>
            <a:r>
              <a:rPr lang="en-US" altLang="en-US" sz="1600">
                <a:solidFill>
                  <a:srgbClr val="000000"/>
                </a:solidFill>
              </a:rPr>
              <a:t>Reducing Air Pollution from EPA issued new standards for the oil and</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600">
                <a:solidFill>
                  <a:srgbClr val="000000"/>
                </a:solidFill>
              </a:rPr>
              <a:t>   natural gas industry that will not fully take effect until 1 Jan 2015</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600">
                <a:solidFill>
                  <a:srgbClr val="000000"/>
                </a:solidFill>
                <a:latin typeface="Times New Roman" pitchFamily="18" charset="0"/>
              </a:rPr>
              <a:t>   </a:t>
            </a:r>
            <a:r>
              <a:rPr lang="en-US" altLang="en-US" sz="1400">
                <a:solidFill>
                  <a:srgbClr val="000000"/>
                </a:solidFill>
                <a:latin typeface="Times New Roman" pitchFamily="18" charset="0"/>
                <a:hlinkClick r:id="rId5"/>
              </a:rPr>
              <a:t>http://www.epa.gov/airquality/oilandgas/pdfs/20120417presentation.pdf</a:t>
            </a:r>
            <a:r>
              <a:rPr lang="en-US" altLang="en-US" sz="1400">
                <a:solidFill>
                  <a:srgbClr val="000000"/>
                </a:solidFill>
                <a:latin typeface="Times New Roman" pitchFamily="18" charset="0"/>
              </a:rPr>
              <a:t> </a:t>
            </a:r>
            <a:endParaRPr lang="en-GB" altLang="en-US" sz="1600">
              <a:solidFill>
                <a:srgbClr val="00000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1"/>
          <p:cNvSpPr>
            <a:spLocks noGrp="1"/>
          </p:cNvSpPr>
          <p:nvPr>
            <p:ph type="sldNum" sz="quarter" idx="10"/>
          </p:nvPr>
        </p:nvSpPr>
        <p:spPr>
          <a:noFill/>
          <a:ln>
            <a:miter lim="800000"/>
            <a:headEnd/>
            <a:tailEnd/>
          </a:ln>
        </p:spPr>
        <p:txBody>
          <a:bodyPr/>
          <a:lstStyle/>
          <a:p>
            <a:fld id="{35A83C1A-C4BC-4AC0-ADEC-FE803E864AAB}" type="slidenum">
              <a:rPr lang="en-US" altLang="en-US" smtClean="0">
                <a:latin typeface="Arial" charset="0"/>
              </a:rPr>
              <a:pPr/>
              <a:t>25</a:t>
            </a:fld>
            <a:endParaRPr lang="en-US" altLang="en-US" smtClean="0">
              <a:latin typeface="Arial" charset="0"/>
            </a:endParaRPr>
          </a:p>
        </p:txBody>
      </p:sp>
      <p:sp>
        <p:nvSpPr>
          <p:cNvPr id="55298" name="Text Box 3"/>
          <p:cNvSpPr txBox="1">
            <a:spLocks noChangeArrowheads="1"/>
          </p:cNvSpPr>
          <p:nvPr/>
        </p:nvSpPr>
        <p:spPr bwMode="auto">
          <a:xfrm>
            <a:off x="2222500" y="96838"/>
            <a:ext cx="4805363"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Shale Gas Production &amp; Public Policy</a:t>
            </a:r>
            <a:endParaRPr lang="en-GB" altLang="en-US" sz="2200">
              <a:solidFill>
                <a:schemeClr val="tx2"/>
              </a:solidFill>
            </a:endParaRPr>
          </a:p>
        </p:txBody>
      </p:sp>
      <p:sp>
        <p:nvSpPr>
          <p:cNvPr id="55299" name="Text Box 3"/>
          <p:cNvSpPr txBox="1">
            <a:spLocks noChangeArrowheads="1"/>
          </p:cNvSpPr>
          <p:nvPr/>
        </p:nvSpPr>
        <p:spPr bwMode="auto">
          <a:xfrm>
            <a:off x="3203575" y="6137275"/>
            <a:ext cx="4840288" cy="274638"/>
          </a:xfrm>
          <a:prstGeom prst="rect">
            <a:avLst/>
          </a:prstGeom>
          <a:noFill/>
          <a:ln w="25400">
            <a:noFill/>
            <a:miter lim="800000"/>
            <a:headEnd/>
            <a:tailEnd/>
          </a:ln>
        </p:spPr>
        <p:txBody>
          <a:bodyPr wrap="none">
            <a:spAutoFit/>
          </a:bodyPr>
          <a:lstStyle/>
          <a:p>
            <a:r>
              <a:rPr lang="en-US" altLang="en-US" sz="1200">
                <a:latin typeface="Times New Roman" pitchFamily="18" charset="0"/>
                <a:hlinkClick r:id="rId3"/>
              </a:rPr>
              <a:t>http://www.shalegas.energy.gov/resources/081811_90_day_report_final.pdf</a:t>
            </a:r>
            <a:endParaRPr lang="en-US" altLang="en-US" sz="1200">
              <a:latin typeface="Times New Roman" pitchFamily="18" charset="0"/>
            </a:endParaRPr>
          </a:p>
        </p:txBody>
      </p:sp>
      <p:sp>
        <p:nvSpPr>
          <p:cNvPr id="55300" name="Rectangle 4"/>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55301" name="Text Box 3"/>
          <p:cNvSpPr txBox="1">
            <a:spLocks noChangeArrowheads="1"/>
          </p:cNvSpPr>
          <p:nvPr/>
        </p:nvSpPr>
        <p:spPr bwMode="auto">
          <a:xfrm>
            <a:off x="247650" y="514350"/>
            <a:ext cx="8896350" cy="361950"/>
          </a:xfrm>
          <a:prstGeom prst="rect">
            <a:avLst/>
          </a:prstGeom>
          <a:noFill/>
          <a:ln w="9525">
            <a:noFill/>
            <a:round/>
            <a:headEnd/>
            <a:tailEnd/>
          </a:ln>
        </p:spPr>
        <p:txBody>
          <a:bodyPr lIns="81639" tIns="40820" rIns="81639" bIns="40820">
            <a:spAutoFit/>
          </a:bodyPr>
          <a:lstStyle/>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First report (11 Aug 2011) identified 20 action items</a:t>
            </a:r>
          </a:p>
        </p:txBody>
      </p:sp>
      <p:graphicFrame>
        <p:nvGraphicFramePr>
          <p:cNvPr id="696559" name="Group 239"/>
          <p:cNvGraphicFramePr>
            <a:graphicFrameLocks noGrp="1"/>
          </p:cNvGraphicFramePr>
          <p:nvPr/>
        </p:nvGraphicFramePr>
        <p:xfrm>
          <a:off x="187325" y="958850"/>
          <a:ext cx="4230688" cy="5053543"/>
        </p:xfrm>
        <a:graphic>
          <a:graphicData uri="http://schemas.openxmlformats.org/drawingml/2006/table">
            <a:tbl>
              <a:tblPr/>
              <a:tblGrid>
                <a:gridCol w="4230688"/>
              </a:tblGrid>
              <a:tr h="51810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1. Improve public information about shale gas operations</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2. Improve communication among state and federal regulators</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297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3. Improve air quality: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4. Industry to measure CH</a:t>
                      </a:r>
                      <a:r>
                        <a:rPr kumimoji="0" lang="en-US" altLang="en-US" sz="1300" b="0" i="0" u="none" strike="noStrike" cap="none" normalizeH="0" baseline="-25000" smtClean="0">
                          <a:ln>
                            <a:noFill/>
                          </a:ln>
                          <a:solidFill>
                            <a:schemeClr val="tx1"/>
                          </a:solidFill>
                          <a:effectLst/>
                          <a:latin typeface="Arial" pitchFamily="34" charset="0"/>
                        </a:rPr>
                        <a:t>4</a:t>
                      </a:r>
                      <a:r>
                        <a:rPr kumimoji="0" lang="en-US" altLang="en-US" sz="1300" b="0" i="0" u="none" strike="noStrike" cap="none" normalizeH="0" baseline="0" smtClean="0">
                          <a:ln>
                            <a:noFill/>
                          </a:ln>
                          <a:solidFill>
                            <a:schemeClr val="tx1"/>
                          </a:solidFill>
                          <a:effectLst/>
                          <a:latin typeface="Arial" pitchFamily="34" charset="0"/>
                        </a:rPr>
                        <a:t> &amp; other  air pollutants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5. Launch federal interagency effort to establish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GHG footprint over shale gas extraction life cycle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6. Encourage companies &amp; regulators to reduce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emissions using proven technologies &amp;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best practices </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383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7. Protect water quality: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8. Measure and report composition of  water stock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9. Manifest all transfers of water among different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locations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10. Adopt best practices for well casing, cementing,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etc &amp; conduct micro-seismic surveys to “assure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that hydraulic growth is limited to gas producing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formations”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11. Field studies of possible CH4 leakage from shale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gas wells to water reservoirs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12. Obtain background water quality measurements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(i.e., CH</a:t>
                      </a:r>
                      <a:r>
                        <a:rPr kumimoji="0" lang="en-US" altLang="en-US" sz="1300" b="0" i="0" u="none" strike="noStrike" cap="none" normalizeH="0" baseline="-25000" smtClean="0">
                          <a:ln>
                            <a:noFill/>
                          </a:ln>
                          <a:solidFill>
                            <a:schemeClr val="tx1"/>
                          </a:solidFill>
                          <a:effectLst/>
                          <a:latin typeface="Arial" pitchFamily="34" charset="0"/>
                        </a:rPr>
                        <a:t>4</a:t>
                      </a:r>
                      <a:r>
                        <a:rPr kumimoji="0" lang="en-US" altLang="en-US" sz="1300" b="0" i="0" u="none" strike="noStrike" cap="none" normalizeH="0" baseline="0" smtClean="0">
                          <a:ln>
                            <a:noFill/>
                          </a:ln>
                          <a:solidFill>
                            <a:schemeClr val="tx1"/>
                          </a:solidFill>
                          <a:effectLst/>
                          <a:latin typeface="Arial" pitchFamily="34" charset="0"/>
                        </a:rPr>
                        <a:t> levels in nearby waters prior to drilling)</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96657" name="Group 337"/>
          <p:cNvGraphicFramePr>
            <a:graphicFrameLocks noGrp="1"/>
          </p:cNvGraphicFramePr>
          <p:nvPr/>
        </p:nvGraphicFramePr>
        <p:xfrm>
          <a:off x="4668838" y="1025525"/>
          <a:ext cx="4230687" cy="4927599"/>
        </p:xfrm>
        <a:graphic>
          <a:graphicData uri="http://schemas.openxmlformats.org/drawingml/2006/table">
            <a:tbl>
              <a:tblPr/>
              <a:tblGrid>
                <a:gridCol w="4230687"/>
              </a:tblGrid>
              <a:tr h="4064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Protect water quality (cont.):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13. Measure and report composition of  water stock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14. Disclosure of fracking fluid composition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15. Reduce use of diesel fuel for surface power</a:t>
                      </a:r>
                      <a:endParaRPr kumimoji="0" lang="en-US" altLang="en-US" sz="1300" b="0"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16. Manage short-term &amp; cumulative impacts 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communities &amp; wild life: sensitive areas can be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deemed off-limit to drilling and support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infrastructure through an appropriate science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based process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17. Create shale gas industry organiz. to promote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best practice, giving priority attention 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18. Air: emission measurement &amp; reporting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various points in production chain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19. Water: Pressure testing of cement casing &amp;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state-of-the-art technology to confirm formation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isolation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20. Increase R &amp; D support from Administration &amp;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Congress to promote technical advances such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as the move from single well to multiple-well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pad drilling</a:t>
                      </a:r>
                      <a:endParaRPr kumimoji="0" lang="en-US" altLang="en-US" sz="1300" b="0"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1"/>
          <p:cNvSpPr>
            <a:spLocks noGrp="1"/>
          </p:cNvSpPr>
          <p:nvPr>
            <p:ph type="sldNum" sz="quarter" idx="10"/>
          </p:nvPr>
        </p:nvSpPr>
        <p:spPr>
          <a:noFill/>
          <a:ln>
            <a:miter lim="800000"/>
            <a:headEnd/>
            <a:tailEnd/>
          </a:ln>
        </p:spPr>
        <p:txBody>
          <a:bodyPr/>
          <a:lstStyle/>
          <a:p>
            <a:fld id="{249E48E7-1958-42EF-9CEF-3A25E9B03791}" type="slidenum">
              <a:rPr lang="en-US" altLang="en-US" smtClean="0">
                <a:latin typeface="Arial" charset="0"/>
              </a:rPr>
              <a:pPr/>
              <a:t>26</a:t>
            </a:fld>
            <a:endParaRPr lang="en-US" altLang="en-US" smtClean="0">
              <a:latin typeface="Arial" charset="0"/>
            </a:endParaRPr>
          </a:p>
        </p:txBody>
      </p:sp>
      <p:sp>
        <p:nvSpPr>
          <p:cNvPr id="57346" name="Text Box 3"/>
          <p:cNvSpPr txBox="1">
            <a:spLocks noChangeArrowheads="1"/>
          </p:cNvSpPr>
          <p:nvPr/>
        </p:nvSpPr>
        <p:spPr bwMode="auto">
          <a:xfrm>
            <a:off x="2222500" y="96838"/>
            <a:ext cx="4805363"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Shale Gas Production &amp; Public Policy</a:t>
            </a:r>
            <a:endParaRPr lang="en-GB" altLang="en-US" sz="2200">
              <a:solidFill>
                <a:schemeClr val="tx2"/>
              </a:solidFill>
            </a:endParaRPr>
          </a:p>
        </p:txBody>
      </p:sp>
      <p:sp>
        <p:nvSpPr>
          <p:cNvPr id="57347" name="Text Box 3"/>
          <p:cNvSpPr txBox="1">
            <a:spLocks noChangeArrowheads="1"/>
          </p:cNvSpPr>
          <p:nvPr/>
        </p:nvSpPr>
        <p:spPr bwMode="auto">
          <a:xfrm>
            <a:off x="3203575" y="6137275"/>
            <a:ext cx="4840288" cy="274638"/>
          </a:xfrm>
          <a:prstGeom prst="rect">
            <a:avLst/>
          </a:prstGeom>
          <a:noFill/>
          <a:ln w="25400">
            <a:noFill/>
            <a:miter lim="800000"/>
            <a:headEnd/>
            <a:tailEnd/>
          </a:ln>
        </p:spPr>
        <p:txBody>
          <a:bodyPr wrap="none">
            <a:spAutoFit/>
          </a:bodyPr>
          <a:lstStyle/>
          <a:p>
            <a:r>
              <a:rPr lang="en-US" altLang="en-US" sz="1200">
                <a:latin typeface="Times New Roman" pitchFamily="18" charset="0"/>
                <a:hlinkClick r:id="rId3"/>
              </a:rPr>
              <a:t>http://www.shalegas.energy.gov/resources/081811_90_day_report_final.pdf</a:t>
            </a:r>
            <a:endParaRPr lang="en-US" altLang="en-US" sz="1200">
              <a:latin typeface="Times New Roman" pitchFamily="18" charset="0"/>
            </a:endParaRPr>
          </a:p>
        </p:txBody>
      </p:sp>
      <p:sp>
        <p:nvSpPr>
          <p:cNvPr id="57348" name="Rectangle 4"/>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57349" name="Text Box 3"/>
          <p:cNvSpPr txBox="1">
            <a:spLocks noChangeArrowheads="1"/>
          </p:cNvSpPr>
          <p:nvPr/>
        </p:nvSpPr>
        <p:spPr bwMode="auto">
          <a:xfrm>
            <a:off x="247650" y="514350"/>
            <a:ext cx="8896350" cy="361950"/>
          </a:xfrm>
          <a:prstGeom prst="rect">
            <a:avLst/>
          </a:prstGeom>
          <a:noFill/>
          <a:ln w="9525">
            <a:noFill/>
            <a:round/>
            <a:headEnd/>
            <a:tailEnd/>
          </a:ln>
        </p:spPr>
        <p:txBody>
          <a:bodyPr lIns="81639" tIns="40820" rIns="81639" bIns="40820">
            <a:spAutoFit/>
          </a:bodyPr>
          <a:lstStyle/>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First report (11 Aug 2011) identified 20 action items</a:t>
            </a:r>
          </a:p>
        </p:txBody>
      </p:sp>
      <p:graphicFrame>
        <p:nvGraphicFramePr>
          <p:cNvPr id="700422" name="Group 6"/>
          <p:cNvGraphicFramePr>
            <a:graphicFrameLocks noGrp="1"/>
          </p:cNvGraphicFramePr>
          <p:nvPr/>
        </p:nvGraphicFramePr>
        <p:xfrm>
          <a:off x="187325" y="958850"/>
          <a:ext cx="4230688" cy="5053543"/>
        </p:xfrm>
        <a:graphic>
          <a:graphicData uri="http://schemas.openxmlformats.org/drawingml/2006/table">
            <a:tbl>
              <a:tblPr/>
              <a:tblGrid>
                <a:gridCol w="4230688"/>
              </a:tblGrid>
              <a:tr h="51810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1. Improve public information about shale gas operations</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2. Improve communication among state and federal regulators</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297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3. Improve air quality: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4. Industry to measure CH</a:t>
                      </a:r>
                      <a:r>
                        <a:rPr kumimoji="0" lang="en-US" altLang="en-US" sz="1300" b="0" i="0" u="none" strike="noStrike" cap="none" normalizeH="0" baseline="-25000" smtClean="0">
                          <a:ln>
                            <a:noFill/>
                          </a:ln>
                          <a:solidFill>
                            <a:schemeClr val="tx1"/>
                          </a:solidFill>
                          <a:effectLst/>
                          <a:latin typeface="Arial" pitchFamily="34" charset="0"/>
                        </a:rPr>
                        <a:t>4</a:t>
                      </a:r>
                      <a:r>
                        <a:rPr kumimoji="0" lang="en-US" altLang="en-US" sz="1300" b="0" i="0" u="none" strike="noStrike" cap="none" normalizeH="0" baseline="0" smtClean="0">
                          <a:ln>
                            <a:noFill/>
                          </a:ln>
                          <a:solidFill>
                            <a:schemeClr val="tx1"/>
                          </a:solidFill>
                          <a:effectLst/>
                          <a:latin typeface="Arial" pitchFamily="34" charset="0"/>
                        </a:rPr>
                        <a:t> &amp; other  air pollutants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5. Launch federal interagency effort to establish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GHG footprint over shale gas extraction life cycle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6. Encourage companies &amp; regulators to reduce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emissions using proven technologies &amp;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best practices </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383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7. Protect water quality: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8. Measure and report composition of  water stock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9. Manifest all transfers of water among different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locations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10. Adopt best practices for well casing, cementing,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etc &amp; conduct</a:t>
                      </a:r>
                      <a:r>
                        <a:rPr kumimoji="0" lang="en-US" altLang="en-US" sz="1300" b="0" i="0" u="none" strike="noStrike" cap="none" normalizeH="0" baseline="0" smtClean="0">
                          <a:ln>
                            <a:noFill/>
                          </a:ln>
                          <a:solidFill>
                            <a:srgbClr val="0000FF"/>
                          </a:solidFill>
                          <a:effectLst/>
                          <a:latin typeface="Arial" pitchFamily="34" charset="0"/>
                        </a:rPr>
                        <a:t> </a:t>
                      </a:r>
                      <a:r>
                        <a:rPr kumimoji="0" lang="en-US" altLang="en-US" sz="1300" b="1" i="0" u="none" strike="noStrike" cap="none" normalizeH="0" baseline="0" smtClean="0">
                          <a:ln>
                            <a:noFill/>
                          </a:ln>
                          <a:solidFill>
                            <a:srgbClr val="0000FF"/>
                          </a:solidFill>
                          <a:effectLst/>
                          <a:latin typeface="Arial" pitchFamily="34" charset="0"/>
                        </a:rPr>
                        <a:t>micro-seismic</a:t>
                      </a:r>
                      <a:r>
                        <a:rPr kumimoji="0" lang="en-US" altLang="en-US" sz="1300" b="0" i="0" u="none" strike="noStrike" cap="none" normalizeH="0" baseline="0" smtClean="0">
                          <a:ln>
                            <a:noFill/>
                          </a:ln>
                          <a:solidFill>
                            <a:schemeClr val="tx1"/>
                          </a:solidFill>
                          <a:effectLst/>
                          <a:latin typeface="Arial" pitchFamily="34" charset="0"/>
                        </a:rPr>
                        <a:t> surveys to “assure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that hydraulic growth is limited to gas producing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formations”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11. Field studies of possible CH4 leakage from shale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gas wells to water reservoirs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12. Obtain background water quality measurements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(i.e., CH</a:t>
                      </a:r>
                      <a:r>
                        <a:rPr kumimoji="0" lang="en-US" altLang="en-US" sz="1300" b="0" i="0" u="none" strike="noStrike" cap="none" normalizeH="0" baseline="-25000" smtClean="0">
                          <a:ln>
                            <a:noFill/>
                          </a:ln>
                          <a:solidFill>
                            <a:schemeClr val="tx1"/>
                          </a:solidFill>
                          <a:effectLst/>
                          <a:latin typeface="Arial" pitchFamily="34" charset="0"/>
                        </a:rPr>
                        <a:t>4</a:t>
                      </a:r>
                      <a:r>
                        <a:rPr kumimoji="0" lang="en-US" altLang="en-US" sz="1300" b="0" i="0" u="none" strike="noStrike" cap="none" normalizeH="0" baseline="0" smtClean="0">
                          <a:ln>
                            <a:noFill/>
                          </a:ln>
                          <a:solidFill>
                            <a:schemeClr val="tx1"/>
                          </a:solidFill>
                          <a:effectLst/>
                          <a:latin typeface="Arial" pitchFamily="34" charset="0"/>
                        </a:rPr>
                        <a:t> levels in nearby waters prior to drilling)</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62" name="Text Box 18"/>
          <p:cNvSpPr txBox="1">
            <a:spLocks noChangeArrowheads="1"/>
          </p:cNvSpPr>
          <p:nvPr/>
        </p:nvSpPr>
        <p:spPr bwMode="auto">
          <a:xfrm>
            <a:off x="4592638" y="1339850"/>
            <a:ext cx="4300537" cy="3136900"/>
          </a:xfrm>
          <a:prstGeom prst="rect">
            <a:avLst/>
          </a:prstGeom>
          <a:noFill/>
          <a:ln w="9525">
            <a:noFill/>
            <a:miter lim="800000"/>
            <a:headEnd/>
            <a:tailEnd/>
          </a:ln>
        </p:spPr>
        <p:txBody>
          <a:bodyPr>
            <a:spAutoFit/>
          </a:bodyPr>
          <a:lstStyle/>
          <a:p>
            <a:r>
              <a:rPr lang="en-US" altLang="en-US" sz="1300" b="1">
                <a:solidFill>
                  <a:srgbClr val="0000FF"/>
                </a:solidFill>
              </a:rPr>
              <a:t>Footnote 25:</a:t>
            </a:r>
          </a:p>
          <a:p>
            <a:endParaRPr lang="en-US" altLang="en-US" sz="600" b="1">
              <a:solidFill>
                <a:srgbClr val="0000FF"/>
              </a:solidFill>
            </a:endParaRPr>
          </a:p>
          <a:p>
            <a:pPr algn="dist"/>
            <a:r>
              <a:rPr lang="en-US" altLang="en-US" sz="1200" b="1">
                <a:solidFill>
                  <a:srgbClr val="0000FF"/>
                </a:solidFill>
              </a:rPr>
              <a:t>Extremely small micro-earthquakes are triggered as an integral part of shale gas development. While essentially all of these earthquakes are so small as to pose no hazard to the public or facilities (they release energy roughly equivalent to a gallon of milk falling of a kitchen counter), earthquakes of larger (but still small) magnitude have been triggered during hydraulic fracturing operations and by the injection of flow-back water after hydraulic fracturing. It is important to develop a hazard assessment and remediation protocol for triggered earthquakes to allow operators and regulators to know what steps need to be taken to assess risk and modify, as required, planned field </a:t>
            </a:r>
          </a:p>
          <a:p>
            <a:r>
              <a:rPr lang="en-US" altLang="en-US" sz="1200" b="1">
                <a:solidFill>
                  <a:srgbClr val="0000FF"/>
                </a:solidFill>
              </a:rPr>
              <a:t>operations.</a:t>
            </a:r>
          </a:p>
          <a:p>
            <a:pPr algn="dist"/>
            <a:endParaRPr lang="en-US" altLang="en-US" sz="1300" b="1">
              <a:solidFill>
                <a:srgbClr val="0000FF"/>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1"/>
          <p:cNvSpPr>
            <a:spLocks noGrp="1"/>
          </p:cNvSpPr>
          <p:nvPr>
            <p:ph type="sldNum" sz="quarter" idx="10"/>
          </p:nvPr>
        </p:nvSpPr>
        <p:spPr>
          <a:noFill/>
          <a:ln>
            <a:miter lim="800000"/>
            <a:headEnd/>
            <a:tailEnd/>
          </a:ln>
        </p:spPr>
        <p:txBody>
          <a:bodyPr/>
          <a:lstStyle/>
          <a:p>
            <a:fld id="{1D1C9A83-3FD9-4B63-BAFB-562EC5B2F93A}" type="slidenum">
              <a:rPr lang="en-US" altLang="en-US" smtClean="0">
                <a:latin typeface="Arial" charset="0"/>
              </a:rPr>
              <a:pPr/>
              <a:t>27</a:t>
            </a:fld>
            <a:endParaRPr lang="en-US" altLang="en-US" smtClean="0">
              <a:latin typeface="Arial" charset="0"/>
            </a:endParaRPr>
          </a:p>
        </p:txBody>
      </p:sp>
      <p:sp>
        <p:nvSpPr>
          <p:cNvPr id="59394" name="Text Box 3"/>
          <p:cNvSpPr txBox="1">
            <a:spLocks noChangeArrowheads="1"/>
          </p:cNvSpPr>
          <p:nvPr/>
        </p:nvSpPr>
        <p:spPr bwMode="auto">
          <a:xfrm>
            <a:off x="2222500" y="96838"/>
            <a:ext cx="4805363"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Shale Gas Production &amp; Public Policy</a:t>
            </a:r>
            <a:endParaRPr lang="en-GB" altLang="en-US" sz="2200">
              <a:solidFill>
                <a:schemeClr val="tx2"/>
              </a:solidFill>
            </a:endParaRPr>
          </a:p>
        </p:txBody>
      </p:sp>
      <p:sp>
        <p:nvSpPr>
          <p:cNvPr id="59395" name="Text Box 3"/>
          <p:cNvSpPr txBox="1">
            <a:spLocks noChangeArrowheads="1"/>
          </p:cNvSpPr>
          <p:nvPr/>
        </p:nvSpPr>
        <p:spPr bwMode="auto">
          <a:xfrm>
            <a:off x="3203575" y="6137275"/>
            <a:ext cx="4840288" cy="274638"/>
          </a:xfrm>
          <a:prstGeom prst="rect">
            <a:avLst/>
          </a:prstGeom>
          <a:noFill/>
          <a:ln w="25400">
            <a:noFill/>
            <a:miter lim="800000"/>
            <a:headEnd/>
            <a:tailEnd/>
          </a:ln>
        </p:spPr>
        <p:txBody>
          <a:bodyPr wrap="none">
            <a:spAutoFit/>
          </a:bodyPr>
          <a:lstStyle/>
          <a:p>
            <a:r>
              <a:rPr lang="en-US" altLang="en-US" sz="1200">
                <a:latin typeface="Times New Roman" pitchFamily="18" charset="0"/>
                <a:hlinkClick r:id="rId3"/>
              </a:rPr>
              <a:t>http://www.shalegas.energy.gov/resources/081811_90_day_report_final.pdf</a:t>
            </a:r>
            <a:endParaRPr lang="en-US" altLang="en-US" sz="1200">
              <a:latin typeface="Times New Roman" pitchFamily="18" charset="0"/>
            </a:endParaRPr>
          </a:p>
        </p:txBody>
      </p:sp>
      <p:sp>
        <p:nvSpPr>
          <p:cNvPr id="59396" name="Rectangle 4"/>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59397" name="Text Box 3"/>
          <p:cNvSpPr txBox="1">
            <a:spLocks noChangeArrowheads="1"/>
          </p:cNvSpPr>
          <p:nvPr/>
        </p:nvSpPr>
        <p:spPr bwMode="auto">
          <a:xfrm>
            <a:off x="247650" y="514350"/>
            <a:ext cx="8896350" cy="361950"/>
          </a:xfrm>
          <a:prstGeom prst="rect">
            <a:avLst/>
          </a:prstGeom>
          <a:noFill/>
          <a:ln w="9525">
            <a:noFill/>
            <a:round/>
            <a:headEnd/>
            <a:tailEnd/>
          </a:ln>
        </p:spPr>
        <p:txBody>
          <a:bodyPr lIns="81639" tIns="40820" rIns="81639" bIns="40820">
            <a:spAutoFit/>
          </a:bodyPr>
          <a:lstStyle/>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First report (11 Aug 2011) identified 20 action items</a:t>
            </a:r>
          </a:p>
        </p:txBody>
      </p:sp>
      <p:graphicFrame>
        <p:nvGraphicFramePr>
          <p:cNvPr id="702482" name="Group 18"/>
          <p:cNvGraphicFramePr>
            <a:graphicFrameLocks noGrp="1"/>
          </p:cNvGraphicFramePr>
          <p:nvPr/>
        </p:nvGraphicFramePr>
        <p:xfrm>
          <a:off x="4668838" y="1025525"/>
          <a:ext cx="4230687" cy="4927599"/>
        </p:xfrm>
        <a:graphic>
          <a:graphicData uri="http://schemas.openxmlformats.org/drawingml/2006/table">
            <a:tbl>
              <a:tblPr/>
              <a:tblGrid>
                <a:gridCol w="4230687"/>
              </a:tblGrid>
              <a:tr h="4064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Protect water quality (cont.):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13. Measure and report composition of  water stock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14. Disclosure of fracking fluid composition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15. Reduce use of diesel fuel for surface power</a:t>
                      </a:r>
                      <a:endParaRPr kumimoji="0" lang="en-US" altLang="en-US" sz="1300" b="0"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16. Manage short-term &amp; cumulative impacts 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communities &amp; wild life: sensitive areas can be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deemed off-limit to drilling and support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infrastructure through an appropriate science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based process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17. Create shale gas industry organiz. to promote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best practice, giving priority attention 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18. Air: emission measurement &amp; reporting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various points in production chain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19. </a:t>
                      </a:r>
                      <a:r>
                        <a:rPr kumimoji="0" lang="en-US" altLang="en-US" sz="1300" b="1" i="0" u="none" strike="noStrike" cap="none" normalizeH="0" baseline="0" smtClean="0">
                          <a:ln>
                            <a:noFill/>
                          </a:ln>
                          <a:solidFill>
                            <a:srgbClr val="0000FF"/>
                          </a:solidFill>
                          <a:effectLst/>
                          <a:latin typeface="Arial" pitchFamily="34" charset="0"/>
                        </a:rPr>
                        <a:t>Water:</a:t>
                      </a:r>
                      <a:r>
                        <a:rPr kumimoji="0" lang="en-US" altLang="en-US" sz="1300" b="0" i="0" u="none" strike="noStrike" cap="none" normalizeH="0" baseline="0" smtClean="0">
                          <a:ln>
                            <a:noFill/>
                          </a:ln>
                          <a:solidFill>
                            <a:schemeClr val="tx1"/>
                          </a:solidFill>
                          <a:effectLst/>
                          <a:latin typeface="Arial" pitchFamily="34" charset="0"/>
                        </a:rPr>
                        <a:t> Pressure testing of cement casing &amp;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state-of-the-art technology to confirm formation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Arial" pitchFamily="34" charset="0"/>
                        </a:rPr>
                        <a:t>             isolation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20. Increase R &amp; D support from Administration &amp;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Congress to promote technical advances such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as the move from single well to multiple-well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itchFamily="34" charset="0"/>
                        </a:rPr>
                        <a:t>      pad drilling</a:t>
                      </a:r>
                      <a:endParaRPr kumimoji="0" lang="en-US" altLang="en-US" sz="1300" b="0"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14" name="Text Box 34"/>
          <p:cNvSpPr txBox="1">
            <a:spLocks noChangeArrowheads="1"/>
          </p:cNvSpPr>
          <p:nvPr/>
        </p:nvSpPr>
        <p:spPr bwMode="auto">
          <a:xfrm>
            <a:off x="157163" y="1531938"/>
            <a:ext cx="4300537" cy="1917700"/>
          </a:xfrm>
          <a:prstGeom prst="rect">
            <a:avLst/>
          </a:prstGeom>
          <a:noFill/>
          <a:ln w="9525">
            <a:noFill/>
            <a:miter lim="800000"/>
            <a:headEnd/>
            <a:tailEnd/>
          </a:ln>
        </p:spPr>
        <p:txBody>
          <a:bodyPr>
            <a:spAutoFit/>
          </a:bodyPr>
          <a:lstStyle/>
          <a:p>
            <a:pPr algn="dist"/>
            <a:r>
              <a:rPr lang="en-US" altLang="en-US" sz="1200" b="1">
                <a:solidFill>
                  <a:srgbClr val="0000FF"/>
                </a:solidFill>
              </a:rPr>
              <a:t>The Subcommittee shares the prevailing view that the risk of fracturing fluid leakage into drinking water sources through fractures made in deep shale reservoirs is remote. Nevertheless the Subcommittee believes there is no economic or technical reason to prevent public disclosure of all chemicals in fracturing fluids, with an exception for genuinely proprietary information. While companies and regulators are moving in this direction, progress needs to be </a:t>
            </a:r>
          </a:p>
          <a:p>
            <a:r>
              <a:rPr lang="en-US" altLang="en-US" sz="1200" b="1">
                <a:solidFill>
                  <a:srgbClr val="0000FF"/>
                </a:solidFill>
              </a:rPr>
              <a:t>accelerated in light of public concern.</a:t>
            </a:r>
            <a:endParaRPr lang="en-US" altLang="en-US" sz="1300" b="1">
              <a:solidFill>
                <a:srgbClr val="0000FF"/>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1"/>
          <p:cNvSpPr>
            <a:spLocks noGrp="1"/>
          </p:cNvSpPr>
          <p:nvPr>
            <p:ph type="sldNum" sz="quarter" idx="10"/>
          </p:nvPr>
        </p:nvSpPr>
        <p:spPr>
          <a:noFill/>
          <a:ln>
            <a:miter lim="800000"/>
            <a:headEnd/>
            <a:tailEnd/>
          </a:ln>
        </p:spPr>
        <p:txBody>
          <a:bodyPr/>
          <a:lstStyle/>
          <a:p>
            <a:fld id="{7569E6D9-F7F4-4AEC-99B8-9F96D123064F}" type="slidenum">
              <a:rPr lang="en-US" altLang="en-US" smtClean="0">
                <a:latin typeface="Arial" charset="0"/>
              </a:rPr>
              <a:pPr/>
              <a:t>28</a:t>
            </a:fld>
            <a:endParaRPr lang="en-US" altLang="en-US" smtClean="0">
              <a:latin typeface="Arial" charset="0"/>
            </a:endParaRPr>
          </a:p>
        </p:txBody>
      </p:sp>
      <p:sp>
        <p:nvSpPr>
          <p:cNvPr id="61442" name="Text Box 3"/>
          <p:cNvSpPr txBox="1">
            <a:spLocks noChangeArrowheads="1"/>
          </p:cNvSpPr>
          <p:nvPr/>
        </p:nvSpPr>
        <p:spPr bwMode="auto">
          <a:xfrm>
            <a:off x="2970213" y="96838"/>
            <a:ext cx="3333750"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#1: Earthquakes</a:t>
            </a:r>
            <a:endParaRPr lang="en-GB" altLang="en-US" sz="2200">
              <a:solidFill>
                <a:schemeClr val="tx2"/>
              </a:solidFill>
            </a:endParaRPr>
          </a:p>
        </p:txBody>
      </p:sp>
      <p:sp>
        <p:nvSpPr>
          <p:cNvPr id="61443" name="Text Box 3"/>
          <p:cNvSpPr txBox="1">
            <a:spLocks noChangeArrowheads="1"/>
          </p:cNvSpPr>
          <p:nvPr/>
        </p:nvSpPr>
        <p:spPr bwMode="auto">
          <a:xfrm>
            <a:off x="282575" y="549275"/>
            <a:ext cx="4783138" cy="336550"/>
          </a:xfrm>
          <a:prstGeom prst="rect">
            <a:avLst/>
          </a:prstGeom>
          <a:noFill/>
          <a:ln w="25400">
            <a:noFill/>
            <a:miter lim="800000"/>
            <a:headEnd/>
            <a:tailEnd/>
          </a:ln>
        </p:spPr>
        <p:txBody>
          <a:bodyPr wrap="none">
            <a:spAutoFit/>
          </a:bodyPr>
          <a:lstStyle/>
          <a:p>
            <a:r>
              <a:rPr lang="en-US" altLang="en-US" sz="1600" b="1">
                <a:solidFill>
                  <a:srgbClr val="0000FF"/>
                </a:solidFill>
              </a:rPr>
              <a:t>2012 Seismological Society of America meeting</a:t>
            </a:r>
          </a:p>
        </p:txBody>
      </p:sp>
      <p:sp>
        <p:nvSpPr>
          <p:cNvPr id="61444" name="Rectangle 4"/>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pic>
        <p:nvPicPr>
          <p:cNvPr id="61445" name="Picture 6"/>
          <p:cNvPicPr>
            <a:picLocks noChangeAspect="1" noChangeArrowheads="1"/>
          </p:cNvPicPr>
          <p:nvPr/>
        </p:nvPicPr>
        <p:blipFill>
          <a:blip r:embed="rId3"/>
          <a:srcRect/>
          <a:stretch>
            <a:fillRect/>
          </a:stretch>
        </p:blipFill>
        <p:spPr bwMode="auto">
          <a:xfrm>
            <a:off x="525463" y="1044575"/>
            <a:ext cx="8618537" cy="5175250"/>
          </a:xfrm>
          <a:prstGeom prst="rect">
            <a:avLst/>
          </a:prstGeom>
          <a:noFill/>
          <a:ln w="9525">
            <a:noFill/>
            <a:miter lim="800000"/>
            <a:headEnd/>
            <a:tailEnd/>
          </a:ln>
        </p:spPr>
      </p:pic>
      <p:sp>
        <p:nvSpPr>
          <p:cNvPr id="61446" name="Line 7"/>
          <p:cNvSpPr>
            <a:spLocks noChangeShapeType="1"/>
          </p:cNvSpPr>
          <p:nvPr/>
        </p:nvSpPr>
        <p:spPr bwMode="auto">
          <a:xfrm>
            <a:off x="3635375" y="5414963"/>
            <a:ext cx="5132388" cy="0"/>
          </a:xfrm>
          <a:prstGeom prst="line">
            <a:avLst/>
          </a:prstGeom>
          <a:noFill/>
          <a:ln w="38100">
            <a:solidFill>
              <a:srgbClr val="FFFF00"/>
            </a:solidFill>
            <a:round/>
            <a:headEnd/>
            <a:tailEnd/>
          </a:ln>
        </p:spPr>
        <p:txBody>
          <a:bodyPr/>
          <a:lstStyle/>
          <a:p>
            <a:endParaRPr lang="en-US"/>
          </a:p>
        </p:txBody>
      </p:sp>
      <p:sp>
        <p:nvSpPr>
          <p:cNvPr id="61447" name="Line 8"/>
          <p:cNvSpPr>
            <a:spLocks noChangeShapeType="1"/>
          </p:cNvSpPr>
          <p:nvPr/>
        </p:nvSpPr>
        <p:spPr bwMode="auto">
          <a:xfrm>
            <a:off x="588963" y="5573713"/>
            <a:ext cx="781050" cy="0"/>
          </a:xfrm>
          <a:prstGeom prst="line">
            <a:avLst/>
          </a:prstGeom>
          <a:noFill/>
          <a:ln w="38100">
            <a:solidFill>
              <a:srgbClr val="FFFF00"/>
            </a:solidFill>
            <a:round/>
            <a:headEnd/>
            <a:tailEnd/>
          </a:ln>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1"/>
          <p:cNvSpPr>
            <a:spLocks noGrp="1"/>
          </p:cNvSpPr>
          <p:nvPr>
            <p:ph type="sldNum" sz="quarter" idx="10"/>
          </p:nvPr>
        </p:nvSpPr>
        <p:spPr>
          <a:noFill/>
          <a:ln>
            <a:miter lim="800000"/>
            <a:headEnd/>
            <a:tailEnd/>
          </a:ln>
        </p:spPr>
        <p:txBody>
          <a:bodyPr/>
          <a:lstStyle/>
          <a:p>
            <a:fld id="{2D5CF0E7-0ECC-4023-B937-960AEB21CD41}" type="slidenum">
              <a:rPr lang="en-US" altLang="en-US" smtClean="0">
                <a:latin typeface="Arial" charset="0"/>
              </a:rPr>
              <a:pPr/>
              <a:t>29</a:t>
            </a:fld>
            <a:endParaRPr lang="en-US" altLang="en-US" smtClean="0">
              <a:latin typeface="Arial" charset="0"/>
            </a:endParaRPr>
          </a:p>
        </p:txBody>
      </p:sp>
      <p:sp>
        <p:nvSpPr>
          <p:cNvPr id="63490" name="Text Box 3"/>
          <p:cNvSpPr txBox="1">
            <a:spLocks noChangeArrowheads="1"/>
          </p:cNvSpPr>
          <p:nvPr/>
        </p:nvSpPr>
        <p:spPr bwMode="auto">
          <a:xfrm>
            <a:off x="2970213" y="96838"/>
            <a:ext cx="3333750"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#1: Earthquakes</a:t>
            </a:r>
            <a:endParaRPr lang="en-GB" altLang="en-US" sz="2200">
              <a:solidFill>
                <a:schemeClr val="tx2"/>
              </a:solidFill>
            </a:endParaRPr>
          </a:p>
        </p:txBody>
      </p:sp>
      <p:sp>
        <p:nvSpPr>
          <p:cNvPr id="63491" name="Text Box 3"/>
          <p:cNvSpPr txBox="1">
            <a:spLocks noChangeArrowheads="1"/>
          </p:cNvSpPr>
          <p:nvPr/>
        </p:nvSpPr>
        <p:spPr bwMode="auto">
          <a:xfrm>
            <a:off x="282575" y="549275"/>
            <a:ext cx="2411413" cy="336550"/>
          </a:xfrm>
          <a:prstGeom prst="rect">
            <a:avLst/>
          </a:prstGeom>
          <a:noFill/>
          <a:ln w="25400">
            <a:noFill/>
            <a:miter lim="800000"/>
            <a:headEnd/>
            <a:tailEnd/>
          </a:ln>
        </p:spPr>
        <p:txBody>
          <a:bodyPr wrap="none">
            <a:spAutoFit/>
          </a:bodyPr>
          <a:lstStyle/>
          <a:p>
            <a:r>
              <a:rPr lang="en-US" altLang="en-US" sz="1600" b="1">
                <a:solidFill>
                  <a:srgbClr val="0000FF"/>
                </a:solidFill>
              </a:rPr>
              <a:t>Ellsworth’s study area:</a:t>
            </a:r>
          </a:p>
        </p:txBody>
      </p:sp>
      <p:sp>
        <p:nvSpPr>
          <p:cNvPr id="63492" name="Rectangle 4"/>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pic>
        <p:nvPicPr>
          <p:cNvPr id="63493" name="Picture 8" descr="USGS-M3-plus-earthquakes-US"/>
          <p:cNvPicPr>
            <a:picLocks noChangeAspect="1" noChangeArrowheads="1"/>
          </p:cNvPicPr>
          <p:nvPr/>
        </p:nvPicPr>
        <p:blipFill>
          <a:blip r:embed="rId3"/>
          <a:srcRect/>
          <a:stretch>
            <a:fillRect/>
          </a:stretch>
        </p:blipFill>
        <p:spPr bwMode="auto">
          <a:xfrm>
            <a:off x="863600" y="1041400"/>
            <a:ext cx="7629525" cy="4862513"/>
          </a:xfrm>
          <a:prstGeom prst="rect">
            <a:avLst/>
          </a:prstGeom>
          <a:noFill/>
          <a:ln w="9525">
            <a:noFill/>
            <a:miter lim="800000"/>
            <a:headEnd/>
            <a:tailEnd/>
          </a:ln>
        </p:spPr>
      </p:pic>
      <p:sp>
        <p:nvSpPr>
          <p:cNvPr id="63494" name="Text Box 9"/>
          <p:cNvSpPr txBox="1">
            <a:spLocks noChangeArrowheads="1"/>
          </p:cNvSpPr>
          <p:nvPr/>
        </p:nvSpPr>
        <p:spPr bwMode="auto">
          <a:xfrm>
            <a:off x="638175" y="6067425"/>
            <a:ext cx="8293100" cy="260350"/>
          </a:xfrm>
          <a:prstGeom prst="rect">
            <a:avLst/>
          </a:prstGeom>
          <a:noFill/>
          <a:ln w="9525">
            <a:noFill/>
            <a:miter lim="800000"/>
            <a:headEnd/>
            <a:tailEnd/>
          </a:ln>
        </p:spPr>
        <p:txBody>
          <a:bodyPr wrap="none">
            <a:spAutoFit/>
          </a:bodyPr>
          <a:lstStyle/>
          <a:p>
            <a:r>
              <a:rPr lang="en-US" altLang="en-US" sz="1100">
                <a:latin typeface="Times New Roman" pitchFamily="18" charset="0"/>
                <a:hlinkClick r:id="rId4"/>
              </a:rPr>
              <a:t>http://www.esa.org/esablog/ecology-in-the-news/increase-in-magnitude-3-earthquakes-likely-caused-by-oil-and-gas-production-but-not-fracking</a:t>
            </a:r>
            <a:r>
              <a:rPr lang="en-US" altLang="en-US" sz="1100">
                <a:latin typeface="Times New Roman" pitchFamily="18"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2362200" y="6400800"/>
            <a:ext cx="4038600" cy="320675"/>
          </a:xfrm>
          <a:prstGeom prst="rect">
            <a:avLst/>
          </a:prstGeom>
          <a:extLst/>
        </p:spPr>
        <p:txBody>
          <a:bodyPr/>
          <a:lstStyle/>
          <a:p>
            <a:pPr>
              <a:defRPr/>
            </a:pPr>
            <a:r>
              <a:rPr lang="en-US" dirty="0">
                <a:latin typeface="+mn-lt"/>
                <a:ea typeface="ＭＳ Ｐゴシック" charset="0"/>
              </a:rPr>
              <a:t>Simpson et al., </a:t>
            </a:r>
            <a:r>
              <a:rPr lang="en-US" i="1" dirty="0">
                <a:latin typeface="+mn-lt"/>
                <a:ea typeface="ＭＳ Ｐゴシック" charset="0"/>
              </a:rPr>
              <a:t>Nature</a:t>
            </a:r>
            <a:r>
              <a:rPr lang="en-US" dirty="0">
                <a:latin typeface="+mn-lt"/>
                <a:ea typeface="ＭＳ Ｐゴシック" charset="0"/>
              </a:rPr>
              <a:t> 2012</a:t>
            </a:r>
          </a:p>
        </p:txBody>
      </p:sp>
      <p:sp>
        <p:nvSpPr>
          <p:cNvPr id="18434" name="Slide Number Placeholder 5"/>
          <p:cNvSpPr>
            <a:spLocks noGrp="1"/>
          </p:cNvSpPr>
          <p:nvPr>
            <p:ph type="sldNum" sz="quarter" idx="10"/>
          </p:nvPr>
        </p:nvSpPr>
        <p:spPr>
          <a:xfrm>
            <a:off x="6553200" y="6245225"/>
            <a:ext cx="2133600" cy="476250"/>
          </a:xfrm>
          <a:noFill/>
          <a:ln>
            <a:miter lim="800000"/>
            <a:headEnd/>
            <a:tailEnd/>
          </a:ln>
        </p:spPr>
        <p:txBody>
          <a:bodyPr/>
          <a:lstStyle/>
          <a:p>
            <a:fld id="{FE568E37-D2A1-4EDE-AE6B-84919AC41AE8}" type="slidenum">
              <a:rPr lang="en-US" altLang="en-US" smtClean="0">
                <a:latin typeface="Arial" charset="0"/>
                <a:ea typeface="ＭＳ Ｐゴシック"/>
                <a:cs typeface="ＭＳ Ｐゴシック"/>
              </a:rPr>
              <a:pPr/>
              <a:t>3</a:t>
            </a:fld>
            <a:endParaRPr lang="en-US" altLang="en-US" smtClean="0">
              <a:latin typeface="Arial" charset="0"/>
              <a:ea typeface="ＭＳ Ｐゴシック"/>
              <a:cs typeface="ＭＳ Ｐゴシック"/>
            </a:endParaRPr>
          </a:p>
        </p:txBody>
      </p:sp>
      <p:sp>
        <p:nvSpPr>
          <p:cNvPr id="18435" name="Rectangle 2"/>
          <p:cNvSpPr>
            <a:spLocks noGrp="1" noChangeArrowheads="1"/>
          </p:cNvSpPr>
          <p:nvPr>
            <p:ph type="ctrTitle"/>
          </p:nvPr>
        </p:nvSpPr>
        <p:spPr>
          <a:xfrm>
            <a:off x="609600" y="152400"/>
            <a:ext cx="7696200" cy="1066800"/>
          </a:xfrm>
        </p:spPr>
        <p:txBody>
          <a:bodyPr/>
          <a:lstStyle/>
          <a:p>
            <a:pPr eaLnBrk="1" hangingPunct="1"/>
            <a:r>
              <a:rPr lang="en-US" altLang="en-US" sz="3200" b="1" smtClean="0">
                <a:latin typeface="Times New Roman" pitchFamily="18" charset="0"/>
              </a:rPr>
              <a:t>Is natural gas really better for global climate than coal?</a:t>
            </a:r>
            <a:endParaRPr lang="en-US" altLang="en-US" sz="3200" smtClean="0">
              <a:latin typeface="Times New Roman" pitchFamily="18" charset="0"/>
            </a:endParaRPr>
          </a:p>
        </p:txBody>
      </p:sp>
      <p:pic>
        <p:nvPicPr>
          <p:cNvPr id="18436" name="Picture 1"/>
          <p:cNvPicPr>
            <a:picLocks noChangeAspect="1"/>
          </p:cNvPicPr>
          <p:nvPr/>
        </p:nvPicPr>
        <p:blipFill>
          <a:blip r:embed="rId3"/>
          <a:srcRect/>
          <a:stretch>
            <a:fillRect/>
          </a:stretch>
        </p:blipFill>
        <p:spPr bwMode="auto">
          <a:xfrm>
            <a:off x="1524000" y="855663"/>
            <a:ext cx="5867400" cy="5610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1"/>
          <p:cNvSpPr>
            <a:spLocks noGrp="1"/>
          </p:cNvSpPr>
          <p:nvPr>
            <p:ph type="sldNum" sz="quarter" idx="10"/>
          </p:nvPr>
        </p:nvSpPr>
        <p:spPr>
          <a:noFill/>
          <a:ln>
            <a:miter lim="800000"/>
            <a:headEnd/>
            <a:tailEnd/>
          </a:ln>
        </p:spPr>
        <p:txBody>
          <a:bodyPr/>
          <a:lstStyle/>
          <a:p>
            <a:fld id="{C4F24C3E-4BC3-4B86-80D9-0E5F4580DE98}" type="slidenum">
              <a:rPr lang="en-US" altLang="en-US" smtClean="0">
                <a:latin typeface="Arial" charset="0"/>
              </a:rPr>
              <a:pPr/>
              <a:t>30</a:t>
            </a:fld>
            <a:endParaRPr lang="en-US" altLang="en-US" smtClean="0">
              <a:latin typeface="Arial" charset="0"/>
            </a:endParaRPr>
          </a:p>
        </p:txBody>
      </p:sp>
      <p:sp>
        <p:nvSpPr>
          <p:cNvPr id="65538" name="Text Box 3"/>
          <p:cNvSpPr txBox="1">
            <a:spLocks noChangeArrowheads="1"/>
          </p:cNvSpPr>
          <p:nvPr/>
        </p:nvSpPr>
        <p:spPr bwMode="auto">
          <a:xfrm>
            <a:off x="2970213" y="96838"/>
            <a:ext cx="3333750"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#1: Earthquakes</a:t>
            </a:r>
            <a:endParaRPr lang="en-GB" altLang="en-US" sz="2200">
              <a:solidFill>
                <a:schemeClr val="tx2"/>
              </a:solidFill>
            </a:endParaRPr>
          </a:p>
        </p:txBody>
      </p:sp>
      <p:sp>
        <p:nvSpPr>
          <p:cNvPr id="65539" name="Text Box 3"/>
          <p:cNvSpPr txBox="1">
            <a:spLocks noChangeArrowheads="1"/>
          </p:cNvSpPr>
          <p:nvPr/>
        </p:nvSpPr>
        <p:spPr bwMode="auto">
          <a:xfrm>
            <a:off x="82550" y="392113"/>
            <a:ext cx="2884488" cy="336550"/>
          </a:xfrm>
          <a:prstGeom prst="rect">
            <a:avLst/>
          </a:prstGeom>
          <a:noFill/>
          <a:ln w="25400">
            <a:noFill/>
            <a:miter lim="800000"/>
            <a:headEnd/>
            <a:tailEnd/>
          </a:ln>
        </p:spPr>
        <p:txBody>
          <a:bodyPr wrap="none">
            <a:spAutoFit/>
          </a:bodyPr>
          <a:lstStyle/>
          <a:p>
            <a:r>
              <a:rPr lang="en-US" altLang="en-US" sz="1600" b="1">
                <a:solidFill>
                  <a:srgbClr val="0000FF"/>
                </a:solidFill>
              </a:rPr>
              <a:t>Ellsworth’s study suggests:</a:t>
            </a:r>
          </a:p>
        </p:txBody>
      </p:sp>
      <p:sp>
        <p:nvSpPr>
          <p:cNvPr id="65540" name="Rectangle 4"/>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65541" name="Text Box 6"/>
          <p:cNvSpPr txBox="1">
            <a:spLocks noChangeArrowheads="1"/>
          </p:cNvSpPr>
          <p:nvPr/>
        </p:nvSpPr>
        <p:spPr bwMode="auto">
          <a:xfrm>
            <a:off x="309563" y="5453063"/>
            <a:ext cx="8362950" cy="765175"/>
          </a:xfrm>
          <a:prstGeom prst="rect">
            <a:avLst/>
          </a:prstGeom>
          <a:noFill/>
          <a:ln w="9525">
            <a:noFill/>
            <a:miter lim="800000"/>
            <a:headEnd/>
            <a:tailEnd/>
          </a:ln>
        </p:spPr>
        <p:txBody>
          <a:bodyPr wrap="none">
            <a:spAutoFit/>
          </a:bodyPr>
          <a:lstStyle/>
          <a:p>
            <a:r>
              <a:rPr lang="en-US" altLang="en-US" sz="1100">
                <a:latin typeface="Times New Roman" pitchFamily="18" charset="0"/>
              </a:rPr>
              <a:t>First three bullets:</a:t>
            </a:r>
          </a:p>
          <a:p>
            <a:r>
              <a:rPr lang="en-US" altLang="en-US" sz="1100">
                <a:latin typeface="Times New Roman" pitchFamily="18" charset="0"/>
              </a:rPr>
              <a:t>   </a:t>
            </a:r>
            <a:r>
              <a:rPr lang="en-US" altLang="en-US" sz="1100">
                <a:latin typeface="Times New Roman" pitchFamily="18" charset="0"/>
                <a:hlinkClick r:id="rId3"/>
              </a:rPr>
              <a:t>http://www.esa.org/esablog/ecology-in-the-news/increase-in-magnitude-3-earthquakes-likely-caused-by-oil-and-gas-production-but-not-fracking</a:t>
            </a:r>
            <a:endParaRPr lang="en-US" altLang="en-US" sz="1100">
              <a:latin typeface="Times New Roman" pitchFamily="18" charset="0"/>
            </a:endParaRPr>
          </a:p>
          <a:p>
            <a:r>
              <a:rPr lang="en-US" altLang="en-US" sz="1100">
                <a:latin typeface="Times New Roman" pitchFamily="18" charset="0"/>
              </a:rPr>
              <a:t>USGS testimony: </a:t>
            </a:r>
          </a:p>
          <a:p>
            <a:r>
              <a:rPr lang="en-US" altLang="en-US" sz="1100">
                <a:latin typeface="Times New Roman" pitchFamily="18" charset="0"/>
              </a:rPr>
              <a:t>   </a:t>
            </a:r>
            <a:r>
              <a:rPr lang="en-US" altLang="en-US" sz="1100">
                <a:latin typeface="Times New Roman" pitchFamily="18" charset="0"/>
                <a:hlinkClick r:id="rId4"/>
              </a:rPr>
              <a:t>http://www.usgs.gov/congressional/hearings/docs/leith_19june2012.DOCX</a:t>
            </a:r>
            <a:r>
              <a:rPr lang="en-US" altLang="en-US" sz="1100">
                <a:latin typeface="Times New Roman" pitchFamily="18" charset="0"/>
              </a:rPr>
              <a:t> </a:t>
            </a:r>
          </a:p>
        </p:txBody>
      </p:sp>
      <p:sp>
        <p:nvSpPr>
          <p:cNvPr id="65542" name="Text Box 3"/>
          <p:cNvSpPr txBox="1">
            <a:spLocks noChangeArrowheads="1"/>
          </p:cNvSpPr>
          <p:nvPr/>
        </p:nvSpPr>
        <p:spPr bwMode="auto">
          <a:xfrm>
            <a:off x="119063" y="742950"/>
            <a:ext cx="9107487" cy="4572000"/>
          </a:xfrm>
          <a:prstGeom prst="rect">
            <a:avLst/>
          </a:prstGeom>
          <a:noFill/>
          <a:ln w="9525">
            <a:noFill/>
            <a:round/>
            <a:headEnd/>
            <a:tailEnd/>
          </a:ln>
        </p:spPr>
        <p:txBody>
          <a:bodyPr lIns="81639" tIns="40820" rIns="81639" bIns="40820">
            <a:spAutoFit/>
          </a:bodyPr>
          <a:lstStyle/>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a:t>
            </a:r>
            <a:r>
              <a:rPr lang="en-US" altLang="en-US" sz="1600">
                <a:solidFill>
                  <a:srgbClr val="000000"/>
                </a:solidFill>
              </a:rPr>
              <a:t>Deep waste water injection wells are the culprit, especially if in the vicinity of a fault</a:t>
            </a:r>
            <a:endParaRPr lang="en-US" altLang="en-US" sz="4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 </a:t>
            </a:r>
            <a:r>
              <a:rPr lang="en-US" altLang="en-US" sz="1600">
                <a:solidFill>
                  <a:srgbClr val="000000"/>
                </a:solidFill>
              </a:rPr>
              <a:t>Increased fluid pressure in pores of the rock can reduce the slippage strain between rock layers</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a:t>
            </a:r>
            <a:r>
              <a:rPr lang="en-US" altLang="en-US" sz="1600">
                <a:solidFill>
                  <a:srgbClr val="000000"/>
                </a:solidFill>
              </a:rPr>
              <a:t>Speed of pumping is important (slow better than fast)</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8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4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GB" altLang="en-US" sz="600">
              <a:solidFill>
                <a:srgbClr val="000000"/>
              </a:solidFill>
              <a:cs typeface="Arial" charset="0"/>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On 19 June 2012, </a:t>
            </a:r>
            <a:r>
              <a:rPr lang="en-US" altLang="en-US" sz="1600">
                <a:solidFill>
                  <a:srgbClr val="000000"/>
                </a:solidFill>
              </a:rPr>
              <a:t>Dr. William Leath of the U.S. Geological Survey testified before the U.S.</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600">
                <a:solidFill>
                  <a:srgbClr val="000000"/>
                </a:solidFill>
              </a:rPr>
              <a:t>  Senate Committee on Energy and Natural Resources, stating:</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800">
              <a:solidFill>
                <a:srgbClr val="000000"/>
              </a:solidFill>
            </a:endParaRP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The injection and production practices employed in these technologies have, to varying degrees, the</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potential to introduce earthquake hazards</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700">
              <a:solidFill>
                <a:srgbClr val="000000"/>
              </a:solidFill>
            </a:endParaRP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Since the beginning of 2011 the central and eastern portions of the United States have experienced a</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number of moderately strong earthquakes in areas of historically low earthquake hazard.  These include </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M4.7 in central Arkansas on Feb27, 2011; M5.3 near Trinidad, Colorado on Aug 23, 2011; M5.8 in central </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Virginia also on Aug 23, 2011; … M5.6 in central Oklahoma on Nov 6, 2011 … and M4.8 in east Texas on</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May 17, 2012.  Of these </a:t>
            </a:r>
            <a:r>
              <a:rPr lang="en-US" altLang="en-US" sz="1400" i="1" u="sng">
                <a:solidFill>
                  <a:srgbClr val="000000"/>
                </a:solidFill>
              </a:rPr>
              <a:t>only the central Virginia earthquake is unequivocally a natural tectonic earthquake.</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700" i="1" u="sng">
              <a:solidFill>
                <a:srgbClr val="000000"/>
              </a:solidFill>
            </a:endParaRP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In all other cases, there is scientific evidence to at least raise the possibility that the earthquakes were</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induced by wastewater disposal or other oil- and gas-related activities. </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700">
              <a:solidFill>
                <a:srgbClr val="000000"/>
              </a:solidFill>
            </a:endParaRP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USGS scientists documented a seven-fold increase since 2008 in the seismicity of the central U.S., an</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increase largely associated with areas of wastewater disposal from oil, gas &amp; coalbed methane production</a:t>
            </a:r>
          </a:p>
        </p:txBody>
      </p:sp>
      <p:sp>
        <p:nvSpPr>
          <p:cNvPr id="65543" name="Text Box 8"/>
          <p:cNvSpPr txBox="1">
            <a:spLocks noChangeArrowheads="1"/>
          </p:cNvSpPr>
          <p:nvPr/>
        </p:nvSpPr>
        <p:spPr bwMode="auto">
          <a:xfrm>
            <a:off x="85725" y="1619250"/>
            <a:ext cx="1844675" cy="336550"/>
          </a:xfrm>
          <a:prstGeom prst="rect">
            <a:avLst/>
          </a:prstGeom>
          <a:noFill/>
          <a:ln w="25400">
            <a:noFill/>
            <a:miter lim="800000"/>
            <a:headEnd/>
            <a:tailEnd/>
          </a:ln>
        </p:spPr>
        <p:txBody>
          <a:bodyPr wrap="none">
            <a:spAutoFit/>
          </a:bodyPr>
          <a:lstStyle/>
          <a:p>
            <a:r>
              <a:rPr lang="en-US" altLang="en-US" sz="1600" b="1">
                <a:solidFill>
                  <a:srgbClr val="0000FF"/>
                </a:solidFill>
              </a:rPr>
              <a:t>USGS testimony: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1"/>
          <p:cNvSpPr>
            <a:spLocks noGrp="1"/>
          </p:cNvSpPr>
          <p:nvPr>
            <p:ph type="sldNum" sz="quarter" idx="10"/>
          </p:nvPr>
        </p:nvSpPr>
        <p:spPr>
          <a:noFill/>
          <a:ln>
            <a:miter lim="800000"/>
            <a:headEnd/>
            <a:tailEnd/>
          </a:ln>
        </p:spPr>
        <p:txBody>
          <a:bodyPr/>
          <a:lstStyle/>
          <a:p>
            <a:fld id="{90B414A4-C33A-4521-8E1A-781CCF4B86BC}" type="slidenum">
              <a:rPr lang="en-US" altLang="en-US" smtClean="0">
                <a:latin typeface="Arial" charset="0"/>
              </a:rPr>
              <a:pPr/>
              <a:t>31</a:t>
            </a:fld>
            <a:endParaRPr lang="en-US" altLang="en-US" smtClean="0">
              <a:latin typeface="Arial" charset="0"/>
            </a:endParaRPr>
          </a:p>
        </p:txBody>
      </p:sp>
      <p:sp>
        <p:nvSpPr>
          <p:cNvPr id="67586" name="Text Box 3"/>
          <p:cNvSpPr txBox="1">
            <a:spLocks noChangeArrowheads="1"/>
          </p:cNvSpPr>
          <p:nvPr/>
        </p:nvSpPr>
        <p:spPr bwMode="auto">
          <a:xfrm>
            <a:off x="2970213" y="96838"/>
            <a:ext cx="3333750"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#1: Earthquakes</a:t>
            </a:r>
            <a:endParaRPr lang="en-GB" altLang="en-US" sz="2200">
              <a:solidFill>
                <a:schemeClr val="tx2"/>
              </a:solidFill>
            </a:endParaRPr>
          </a:p>
        </p:txBody>
      </p:sp>
      <p:sp>
        <p:nvSpPr>
          <p:cNvPr id="67587" name="Text Box 3"/>
          <p:cNvSpPr txBox="1">
            <a:spLocks noChangeArrowheads="1"/>
          </p:cNvSpPr>
          <p:nvPr/>
        </p:nvSpPr>
        <p:spPr bwMode="auto">
          <a:xfrm>
            <a:off x="82550" y="392113"/>
            <a:ext cx="2884488" cy="336550"/>
          </a:xfrm>
          <a:prstGeom prst="rect">
            <a:avLst/>
          </a:prstGeom>
          <a:noFill/>
          <a:ln w="25400">
            <a:noFill/>
            <a:miter lim="800000"/>
            <a:headEnd/>
            <a:tailEnd/>
          </a:ln>
        </p:spPr>
        <p:txBody>
          <a:bodyPr wrap="none">
            <a:spAutoFit/>
          </a:bodyPr>
          <a:lstStyle/>
          <a:p>
            <a:r>
              <a:rPr lang="en-US" altLang="en-US" sz="1600" b="1">
                <a:solidFill>
                  <a:srgbClr val="0000FF"/>
                </a:solidFill>
              </a:rPr>
              <a:t>Ellsworth’s study suggests:</a:t>
            </a:r>
          </a:p>
        </p:txBody>
      </p:sp>
      <p:sp>
        <p:nvSpPr>
          <p:cNvPr id="67588" name="Rectangle 4"/>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67589" name="Text Box 5"/>
          <p:cNvSpPr txBox="1">
            <a:spLocks noChangeArrowheads="1"/>
          </p:cNvSpPr>
          <p:nvPr/>
        </p:nvSpPr>
        <p:spPr bwMode="auto">
          <a:xfrm>
            <a:off x="309563" y="5416550"/>
            <a:ext cx="8612187" cy="862013"/>
          </a:xfrm>
          <a:prstGeom prst="rect">
            <a:avLst/>
          </a:prstGeom>
          <a:noFill/>
          <a:ln w="9525">
            <a:solidFill>
              <a:srgbClr val="0000FF"/>
            </a:solidFill>
            <a:miter lim="800000"/>
            <a:headEnd/>
            <a:tailEnd/>
          </a:ln>
        </p:spPr>
        <p:txBody>
          <a:bodyPr wrap="none">
            <a:spAutoFit/>
          </a:bodyPr>
          <a:lstStyle/>
          <a:p>
            <a:r>
              <a:rPr lang="en-US" altLang="en-US" sz="1400">
                <a:solidFill>
                  <a:srgbClr val="0000FF"/>
                </a:solidFill>
              </a:rPr>
              <a:t>See also: </a:t>
            </a:r>
          </a:p>
          <a:p>
            <a:r>
              <a:rPr lang="en-US" altLang="en-US" sz="1200" b="1">
                <a:solidFill>
                  <a:srgbClr val="0000FF"/>
                </a:solidFill>
              </a:rPr>
              <a:t>     Frohlich, Two-year survey comparing earthquake activity and injection-well locations in the Barnett Shale, Texas,</a:t>
            </a:r>
          </a:p>
          <a:p>
            <a:r>
              <a:rPr lang="en-US" altLang="en-US" sz="1200">
                <a:solidFill>
                  <a:srgbClr val="0000FF"/>
                </a:solidFill>
              </a:rPr>
              <a:t>            PNAS, 2012</a:t>
            </a:r>
            <a:r>
              <a:rPr lang="en-US" altLang="en-US" sz="1200"/>
              <a:t>   </a:t>
            </a:r>
            <a:r>
              <a:rPr lang="en-US" altLang="en-US" sz="1100">
                <a:latin typeface="Times New Roman" pitchFamily="18" charset="0"/>
                <a:hlinkClick r:id="rId3"/>
              </a:rPr>
              <a:t>http://www.pnas.org/content/early/2012/07/30/1207728109.full.pdf+html</a:t>
            </a:r>
            <a:endParaRPr lang="en-US" altLang="en-US" sz="1100">
              <a:latin typeface="Times New Roman" pitchFamily="18" charset="0"/>
            </a:endParaRPr>
          </a:p>
          <a:p>
            <a:r>
              <a:rPr lang="en-US" altLang="en-US" sz="1200">
                <a:solidFill>
                  <a:srgbClr val="0000FF"/>
                </a:solidFill>
              </a:rPr>
              <a:t>             which reaches similar conclusions</a:t>
            </a:r>
          </a:p>
        </p:txBody>
      </p:sp>
      <p:sp>
        <p:nvSpPr>
          <p:cNvPr id="67590" name="Text Box 3"/>
          <p:cNvSpPr txBox="1">
            <a:spLocks noChangeArrowheads="1"/>
          </p:cNvSpPr>
          <p:nvPr/>
        </p:nvSpPr>
        <p:spPr bwMode="auto">
          <a:xfrm>
            <a:off x="119063" y="742950"/>
            <a:ext cx="9107487" cy="4572000"/>
          </a:xfrm>
          <a:prstGeom prst="rect">
            <a:avLst/>
          </a:prstGeom>
          <a:noFill/>
          <a:ln w="9525">
            <a:noFill/>
            <a:round/>
            <a:headEnd/>
            <a:tailEnd/>
          </a:ln>
        </p:spPr>
        <p:txBody>
          <a:bodyPr lIns="81639" tIns="40820" rIns="81639" bIns="40820">
            <a:spAutoFit/>
          </a:bodyPr>
          <a:lstStyle/>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a:t>
            </a:r>
            <a:r>
              <a:rPr lang="en-US" altLang="en-US" sz="1600">
                <a:solidFill>
                  <a:srgbClr val="000000"/>
                </a:solidFill>
              </a:rPr>
              <a:t>Deep waste water injection wells are the culprit, especially if in the vicinity of a fault</a:t>
            </a:r>
            <a:endParaRPr lang="en-US" altLang="en-US" sz="4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 </a:t>
            </a:r>
            <a:r>
              <a:rPr lang="en-US" altLang="en-US" sz="1600">
                <a:solidFill>
                  <a:srgbClr val="000000"/>
                </a:solidFill>
              </a:rPr>
              <a:t>Increased fluid pressure in pores of the rock can reduce the slippage strain between rock layers</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a:t>
            </a:r>
            <a:r>
              <a:rPr lang="en-US" altLang="en-US" sz="1600">
                <a:solidFill>
                  <a:srgbClr val="000000"/>
                </a:solidFill>
              </a:rPr>
              <a:t>Speed of pumping is important (slow better than fast)</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8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400">
              <a:solidFill>
                <a:srgbClr val="000000"/>
              </a:solidFill>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GB" altLang="en-US" sz="600">
              <a:solidFill>
                <a:srgbClr val="000000"/>
              </a:solidFill>
              <a:cs typeface="Arial" charset="0"/>
            </a:endParaRP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altLang="en-US">
                <a:solidFill>
                  <a:srgbClr val="000000"/>
                </a:solidFill>
              </a:rPr>
              <a:t>▪</a:t>
            </a:r>
            <a:r>
              <a:rPr lang="en-GB" altLang="en-US" sz="1600">
                <a:solidFill>
                  <a:srgbClr val="000000"/>
                </a:solidFill>
              </a:rPr>
              <a:t> On 19 June 2012, </a:t>
            </a:r>
            <a:r>
              <a:rPr lang="en-US" altLang="en-US" sz="1600">
                <a:solidFill>
                  <a:srgbClr val="000000"/>
                </a:solidFill>
              </a:rPr>
              <a:t>Dr. William Leath of the U.S. Geological Survey testified before the U.S.</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600">
                <a:solidFill>
                  <a:srgbClr val="000000"/>
                </a:solidFill>
              </a:rPr>
              <a:t>  Senate Committee on Energy and Natural Resources, stating:</a:t>
            </a:r>
          </a:p>
          <a:p>
            <a:pP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800">
              <a:solidFill>
                <a:srgbClr val="000000"/>
              </a:solidFill>
            </a:endParaRP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The injection and production practices employed in these technologies have, to varying degrees, the</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potential to introduce earthquake hazards</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700">
              <a:solidFill>
                <a:srgbClr val="000000"/>
              </a:solidFill>
            </a:endParaRP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Since the beginning of 2011 the central and eastern portions of the United States have experienced a</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number of moderately strong earthquakes in areas of historically low earthquake hazard.  These include </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M4.7 in central Arkansas on Feb27, 2011; M5.3 near Trinidad, Colorado on Aug 23, 2011; M5.8 in central </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Virginia also on Aug 23, 2011; … M5.6 in central Oklahoma on Nov 6, 2011 … and M4.8 in east Texas on</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May 17, 2012.  Of these </a:t>
            </a:r>
            <a:r>
              <a:rPr lang="en-US" altLang="en-US" sz="1400" i="1" u="sng">
                <a:solidFill>
                  <a:srgbClr val="000000"/>
                </a:solidFill>
              </a:rPr>
              <a:t>only the central Virginia earthquake is unequivocally a natural tectonic earthquake.</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700" i="1" u="sng">
              <a:solidFill>
                <a:srgbClr val="000000"/>
              </a:solidFill>
            </a:endParaRP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In all other cases, there is scientific evidence to at least raise the possibility that the earthquakes were</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induced by wastewater disposal or other oil- and gas-related activities. </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altLang="en-US" sz="700">
              <a:solidFill>
                <a:srgbClr val="000000"/>
              </a:solidFill>
            </a:endParaRP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USGS scientists documented a seven-fold increase since 2008 in the seismicity of the central U.S., an</a:t>
            </a:r>
          </a:p>
          <a:p>
            <a:pPr marL="742950" lvl="1" indent="-285750"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1400">
                <a:solidFill>
                  <a:srgbClr val="000000"/>
                </a:solidFill>
              </a:rPr>
              <a:t>increase largely associated with areas of wastewater disposal from oil, gas &amp; coalbed methane production</a:t>
            </a:r>
          </a:p>
        </p:txBody>
      </p:sp>
      <p:sp>
        <p:nvSpPr>
          <p:cNvPr id="67591" name="Text Box 7"/>
          <p:cNvSpPr txBox="1">
            <a:spLocks noChangeArrowheads="1"/>
          </p:cNvSpPr>
          <p:nvPr/>
        </p:nvSpPr>
        <p:spPr bwMode="auto">
          <a:xfrm>
            <a:off x="85725" y="1619250"/>
            <a:ext cx="1844675" cy="336550"/>
          </a:xfrm>
          <a:prstGeom prst="rect">
            <a:avLst/>
          </a:prstGeom>
          <a:noFill/>
          <a:ln w="25400">
            <a:noFill/>
            <a:miter lim="800000"/>
            <a:headEnd/>
            <a:tailEnd/>
          </a:ln>
        </p:spPr>
        <p:txBody>
          <a:bodyPr wrap="none">
            <a:spAutoFit/>
          </a:bodyPr>
          <a:lstStyle/>
          <a:p>
            <a:r>
              <a:rPr lang="en-US" altLang="en-US" sz="1600" b="1">
                <a:solidFill>
                  <a:srgbClr val="0000FF"/>
                </a:solidFill>
              </a:rPr>
              <a:t>USGS testimony: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1"/>
          <p:cNvSpPr>
            <a:spLocks noGrp="1"/>
          </p:cNvSpPr>
          <p:nvPr>
            <p:ph type="sldNum" sz="quarter" idx="10"/>
          </p:nvPr>
        </p:nvSpPr>
        <p:spPr>
          <a:noFill/>
          <a:ln>
            <a:miter lim="800000"/>
            <a:headEnd/>
            <a:tailEnd/>
          </a:ln>
        </p:spPr>
        <p:txBody>
          <a:bodyPr/>
          <a:lstStyle/>
          <a:p>
            <a:fld id="{631B70B6-CA55-4363-B1E1-8E5E82580554}" type="slidenum">
              <a:rPr lang="en-US" altLang="en-US" smtClean="0">
                <a:latin typeface="Arial" charset="0"/>
              </a:rPr>
              <a:pPr/>
              <a:t>32</a:t>
            </a:fld>
            <a:endParaRPr lang="en-US" altLang="en-US" smtClean="0">
              <a:latin typeface="Arial" charset="0"/>
            </a:endParaRPr>
          </a:p>
        </p:txBody>
      </p:sp>
      <p:sp>
        <p:nvSpPr>
          <p:cNvPr id="69634" name="Text Box 3"/>
          <p:cNvSpPr txBox="1">
            <a:spLocks noChangeArrowheads="1"/>
          </p:cNvSpPr>
          <p:nvPr/>
        </p:nvSpPr>
        <p:spPr bwMode="auto">
          <a:xfrm>
            <a:off x="2913063" y="96838"/>
            <a:ext cx="34575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#2: Water Quality</a:t>
            </a:r>
            <a:endParaRPr lang="en-GB" altLang="en-US" sz="2200">
              <a:solidFill>
                <a:schemeClr val="tx2"/>
              </a:solidFill>
            </a:endParaRPr>
          </a:p>
        </p:txBody>
      </p:sp>
      <p:pic>
        <p:nvPicPr>
          <p:cNvPr id="69635" name="Picture 3" descr="Stock-Save-the-water-New-Study-Predicts-Fracking-Fluids-Will-Seep-Into-Aquifers-Within-Years"/>
          <p:cNvPicPr>
            <a:picLocks noChangeAspect="1" noChangeArrowheads="1"/>
          </p:cNvPicPr>
          <p:nvPr/>
        </p:nvPicPr>
        <p:blipFill>
          <a:blip r:embed="rId3"/>
          <a:srcRect/>
          <a:stretch>
            <a:fillRect/>
          </a:stretch>
        </p:blipFill>
        <p:spPr bwMode="auto">
          <a:xfrm>
            <a:off x="1336675" y="746125"/>
            <a:ext cx="6910388" cy="5045075"/>
          </a:xfrm>
          <a:prstGeom prst="rect">
            <a:avLst/>
          </a:prstGeom>
          <a:noFill/>
          <a:ln w="9525">
            <a:noFill/>
            <a:miter lim="800000"/>
            <a:headEnd/>
            <a:tailEnd/>
          </a:ln>
        </p:spPr>
      </p:pic>
      <p:sp>
        <p:nvSpPr>
          <p:cNvPr id="69636" name="Text Box 4"/>
          <p:cNvSpPr txBox="1">
            <a:spLocks noChangeArrowheads="1"/>
          </p:cNvSpPr>
          <p:nvPr/>
        </p:nvSpPr>
        <p:spPr bwMode="auto">
          <a:xfrm>
            <a:off x="103188" y="6075363"/>
            <a:ext cx="8913812" cy="260350"/>
          </a:xfrm>
          <a:prstGeom prst="rect">
            <a:avLst/>
          </a:prstGeom>
          <a:noFill/>
          <a:ln w="9525">
            <a:noFill/>
            <a:miter lim="800000"/>
            <a:headEnd/>
            <a:tailEnd/>
          </a:ln>
        </p:spPr>
        <p:txBody>
          <a:bodyPr wrap="none">
            <a:spAutoFit/>
          </a:bodyPr>
          <a:lstStyle/>
          <a:p>
            <a:r>
              <a:rPr lang="en-US" altLang="en-US" sz="1100">
                <a:latin typeface="Times New Roman" pitchFamily="18" charset="0"/>
                <a:hlinkClick r:id="rId4"/>
              </a:rPr>
              <a:t>http://savethewater.org/wp-content/uploads/2013/02/Stock-Save-the-water-New-Study-Predicts-Fracking-Fluids-Will-Seep-Into-Aquifers-Within-Years.jpg</a:t>
            </a:r>
            <a:r>
              <a:rPr lang="en-US" altLang="en-US" sz="1100">
                <a:latin typeface="Times New Roman" pitchFamily="18" charset="0"/>
              </a:rPr>
              <a:t> </a:t>
            </a:r>
          </a:p>
        </p:txBody>
      </p:sp>
      <p:sp>
        <p:nvSpPr>
          <p:cNvPr id="69637" name="Rectangle 5"/>
          <p:cNvSpPr>
            <a:spLocks noChangeArrowheads="1"/>
          </p:cNvSpPr>
          <p:nvPr/>
        </p:nvSpPr>
        <p:spPr bwMode="auto">
          <a:xfrm>
            <a:off x="1371600" y="727075"/>
            <a:ext cx="4011613" cy="984250"/>
          </a:xfrm>
          <a:prstGeom prst="rect">
            <a:avLst/>
          </a:prstGeom>
          <a:solidFill>
            <a:schemeClr val="bg1"/>
          </a:solidFill>
          <a:ln w="9525">
            <a:noFill/>
            <a:miter lim="800000"/>
            <a:headEnd/>
            <a:tailEnd/>
          </a:ln>
        </p:spPr>
        <p:txBody>
          <a:bodyPr wrap="none" anchor="ctr"/>
          <a:lstStyle/>
          <a:p>
            <a:endParaRPr lang="en-US" alt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1"/>
          <p:cNvSpPr>
            <a:spLocks noGrp="1"/>
          </p:cNvSpPr>
          <p:nvPr>
            <p:ph type="sldNum" sz="quarter" idx="10"/>
          </p:nvPr>
        </p:nvSpPr>
        <p:spPr>
          <a:noFill/>
          <a:ln>
            <a:miter lim="800000"/>
            <a:headEnd/>
            <a:tailEnd/>
          </a:ln>
        </p:spPr>
        <p:txBody>
          <a:bodyPr/>
          <a:lstStyle/>
          <a:p>
            <a:fld id="{2D2450B3-FB2F-40AC-BC08-FC5175B52C75}" type="slidenum">
              <a:rPr lang="en-US" altLang="en-US" smtClean="0">
                <a:latin typeface="Arial" charset="0"/>
              </a:rPr>
              <a:pPr/>
              <a:t>33</a:t>
            </a:fld>
            <a:endParaRPr lang="en-US" altLang="en-US" smtClean="0">
              <a:latin typeface="Arial" charset="0"/>
            </a:endParaRPr>
          </a:p>
        </p:txBody>
      </p:sp>
      <p:sp>
        <p:nvSpPr>
          <p:cNvPr id="71682" name="Text Box 3"/>
          <p:cNvSpPr txBox="1">
            <a:spLocks noChangeArrowheads="1"/>
          </p:cNvSpPr>
          <p:nvPr/>
        </p:nvSpPr>
        <p:spPr bwMode="auto">
          <a:xfrm>
            <a:off x="2913063" y="96838"/>
            <a:ext cx="34575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#2: Water Quality</a:t>
            </a:r>
            <a:endParaRPr lang="en-GB" altLang="en-US" sz="2200">
              <a:solidFill>
                <a:schemeClr val="tx2"/>
              </a:solidFill>
            </a:endParaRPr>
          </a:p>
        </p:txBody>
      </p:sp>
      <p:sp>
        <p:nvSpPr>
          <p:cNvPr id="71683" name="Rectangle 4"/>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71684" name="TextBox 13"/>
          <p:cNvSpPr txBox="1">
            <a:spLocks noChangeArrowheads="1"/>
          </p:cNvSpPr>
          <p:nvPr/>
        </p:nvSpPr>
        <p:spPr bwMode="auto">
          <a:xfrm>
            <a:off x="52388" y="601663"/>
            <a:ext cx="9091612" cy="2492990"/>
          </a:xfrm>
          <a:prstGeom prst="rect">
            <a:avLst/>
          </a:prstGeom>
          <a:noFill/>
          <a:ln w="9525">
            <a:noFill/>
            <a:miter lim="800000"/>
            <a:headEnd/>
            <a:tailEnd/>
          </a:ln>
        </p:spPr>
        <p:txBody>
          <a:bodyPr>
            <a:spAutoFit/>
          </a:bodyPr>
          <a:lstStyle/>
          <a:p>
            <a:r>
              <a:rPr lang="en-US" altLang="en-US" b="1" dirty="0"/>
              <a:t>Spread of contaminants in ground water determined by</a:t>
            </a:r>
          </a:p>
          <a:p>
            <a:r>
              <a:rPr lang="en-US" altLang="en-US" sz="1000" b="1" dirty="0"/>
              <a:t>	</a:t>
            </a:r>
          </a:p>
          <a:p>
            <a:r>
              <a:rPr lang="en-US" altLang="en-US" b="1" dirty="0"/>
              <a:t>	Dispersion – differential flow of water through small openings (pores) </a:t>
            </a:r>
          </a:p>
          <a:p>
            <a:r>
              <a:rPr lang="en-US" altLang="en-US" b="1" dirty="0"/>
              <a:t>			in soil</a:t>
            </a:r>
          </a:p>
          <a:p>
            <a:endParaRPr lang="en-US" altLang="en-US" sz="1000" b="1" dirty="0"/>
          </a:p>
          <a:p>
            <a:r>
              <a:rPr lang="en-US" altLang="en-US" b="1" dirty="0"/>
              <a:t>	   Diffusion – random molecular (Brownian) motion of molecules in </a:t>
            </a:r>
            <a:r>
              <a:rPr lang="en-US" altLang="en-US" b="1" dirty="0" smtClean="0"/>
              <a:t>water</a:t>
            </a:r>
          </a:p>
          <a:p>
            <a:r>
              <a:rPr lang="en-US" altLang="en-US" b="1" dirty="0"/>
              <a:t>	</a:t>
            </a:r>
            <a:r>
              <a:rPr lang="en-US" altLang="en-US" b="1" dirty="0" smtClean="0"/>
              <a:t>		very slow in condensed phase.</a:t>
            </a:r>
            <a:endParaRPr lang="en-US" altLang="en-US" b="1" dirty="0"/>
          </a:p>
          <a:p>
            <a:endParaRPr lang="en-US" altLang="en-US" sz="1000" b="1" dirty="0"/>
          </a:p>
          <a:p>
            <a:r>
              <a:rPr lang="en-US" altLang="en-US" b="1" dirty="0"/>
              <a:t>                  Sorption –  some chemicals may be </a:t>
            </a:r>
            <a:r>
              <a:rPr lang="en-US" altLang="en-US" b="1" i="1" dirty="0"/>
              <a:t>absorbed by soil </a:t>
            </a:r>
            <a:r>
              <a:rPr lang="en-US" altLang="en-US" b="1" dirty="0"/>
              <a:t> while others are 			</a:t>
            </a:r>
            <a:r>
              <a:rPr lang="en-US" altLang="en-US" b="1" i="1" dirty="0"/>
              <a:t>adsorbed</a:t>
            </a:r>
            <a:r>
              <a:rPr lang="en-US" altLang="en-US" b="1" dirty="0"/>
              <a:t> (adhere to surfaces)  </a:t>
            </a:r>
            <a:endParaRPr lang="en-US" altLang="en-US" dirty="0"/>
          </a:p>
        </p:txBody>
      </p:sp>
      <p:pic>
        <p:nvPicPr>
          <p:cNvPr id="71685" name="Picture 14" descr="galloway_cartoon_lg.jpg"/>
          <p:cNvPicPr>
            <a:picLocks noChangeAspect="1"/>
          </p:cNvPicPr>
          <p:nvPr/>
        </p:nvPicPr>
        <p:blipFill>
          <a:blip r:embed="rId3"/>
          <a:srcRect/>
          <a:stretch>
            <a:fillRect/>
          </a:stretch>
        </p:blipFill>
        <p:spPr bwMode="auto">
          <a:xfrm>
            <a:off x="409575" y="2817813"/>
            <a:ext cx="3517900" cy="3084512"/>
          </a:xfrm>
          <a:prstGeom prst="rect">
            <a:avLst/>
          </a:prstGeom>
          <a:noFill/>
          <a:ln w="9525">
            <a:noFill/>
            <a:miter lim="800000"/>
            <a:headEnd/>
            <a:tailEnd/>
          </a:ln>
        </p:spPr>
      </p:pic>
      <p:sp>
        <p:nvSpPr>
          <p:cNvPr id="71686" name="TextBox 15"/>
          <p:cNvSpPr txBox="1">
            <a:spLocks noChangeArrowheads="1"/>
          </p:cNvSpPr>
          <p:nvPr/>
        </p:nvSpPr>
        <p:spPr bwMode="auto">
          <a:xfrm>
            <a:off x="4454525" y="3886200"/>
            <a:ext cx="4452938" cy="915988"/>
          </a:xfrm>
          <a:prstGeom prst="rect">
            <a:avLst/>
          </a:prstGeom>
          <a:noFill/>
          <a:ln w="9525">
            <a:noFill/>
            <a:miter lim="800000"/>
            <a:headEnd/>
            <a:tailEnd/>
          </a:ln>
        </p:spPr>
        <p:txBody>
          <a:bodyPr>
            <a:spAutoFit/>
          </a:bodyPr>
          <a:lstStyle/>
          <a:p>
            <a:pPr algn="just"/>
            <a:r>
              <a:rPr lang="en-US" altLang="en-US" b="1"/>
              <a:t>Highly diffusive chemicals (e.g. MTBE) can spread very quickly even though ground water is relatively motionless.</a:t>
            </a:r>
            <a:endParaRPr lang="en-US" altLang="en-US"/>
          </a:p>
        </p:txBody>
      </p:sp>
      <p:sp>
        <p:nvSpPr>
          <p:cNvPr id="71687" name="Rectangle 16"/>
          <p:cNvSpPr>
            <a:spLocks noChangeArrowheads="1"/>
          </p:cNvSpPr>
          <p:nvPr/>
        </p:nvSpPr>
        <p:spPr bwMode="auto">
          <a:xfrm>
            <a:off x="3463925" y="5783263"/>
            <a:ext cx="4537075" cy="304800"/>
          </a:xfrm>
          <a:prstGeom prst="rect">
            <a:avLst/>
          </a:prstGeom>
          <a:noFill/>
          <a:ln w="9525">
            <a:noFill/>
            <a:miter lim="800000"/>
            <a:headEnd/>
            <a:tailEnd/>
          </a:ln>
        </p:spPr>
        <p:txBody>
          <a:bodyPr>
            <a:spAutoFit/>
          </a:bodyPr>
          <a:lstStyle/>
          <a:p>
            <a:r>
              <a:rPr lang="en-US" altLang="en-US" sz="1400">
                <a:hlinkClick r:id="rId4"/>
              </a:rPr>
              <a:t>http://toxics.usgs.gov/topics/gwcontam_transport.html</a:t>
            </a:r>
            <a:endParaRPr lang="en-US" alt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1"/>
          <p:cNvSpPr>
            <a:spLocks noGrp="1"/>
          </p:cNvSpPr>
          <p:nvPr>
            <p:ph type="sldNum" sz="quarter" idx="10"/>
          </p:nvPr>
        </p:nvSpPr>
        <p:spPr>
          <a:noFill/>
          <a:ln>
            <a:miter lim="800000"/>
            <a:headEnd/>
            <a:tailEnd/>
          </a:ln>
        </p:spPr>
        <p:txBody>
          <a:bodyPr/>
          <a:lstStyle/>
          <a:p>
            <a:fld id="{9D74EC90-60FB-4D27-89B1-35F760031881}" type="slidenum">
              <a:rPr lang="en-US" altLang="en-US" smtClean="0">
                <a:latin typeface="Arial" charset="0"/>
              </a:rPr>
              <a:pPr/>
              <a:t>34</a:t>
            </a:fld>
            <a:endParaRPr lang="en-US" altLang="en-US" smtClean="0">
              <a:latin typeface="Arial" charset="0"/>
            </a:endParaRPr>
          </a:p>
        </p:txBody>
      </p:sp>
      <p:sp>
        <p:nvSpPr>
          <p:cNvPr id="73730" name="Text Box 3"/>
          <p:cNvSpPr txBox="1">
            <a:spLocks noChangeArrowheads="1"/>
          </p:cNvSpPr>
          <p:nvPr/>
        </p:nvSpPr>
        <p:spPr bwMode="auto">
          <a:xfrm>
            <a:off x="2913063" y="96838"/>
            <a:ext cx="34575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#2: Water Quality</a:t>
            </a:r>
            <a:endParaRPr lang="en-GB" altLang="en-US" sz="2200">
              <a:solidFill>
                <a:schemeClr val="tx2"/>
              </a:solidFill>
            </a:endParaRPr>
          </a:p>
        </p:txBody>
      </p:sp>
      <p:sp>
        <p:nvSpPr>
          <p:cNvPr id="73731"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73732" name="Rectangle 7"/>
          <p:cNvSpPr>
            <a:spLocks noChangeArrowheads="1"/>
          </p:cNvSpPr>
          <p:nvPr/>
        </p:nvSpPr>
        <p:spPr bwMode="auto">
          <a:xfrm>
            <a:off x="169863" y="4806950"/>
            <a:ext cx="3856037" cy="457200"/>
          </a:xfrm>
          <a:prstGeom prst="rect">
            <a:avLst/>
          </a:prstGeom>
          <a:noFill/>
          <a:ln w="9525">
            <a:noFill/>
            <a:miter lim="800000"/>
            <a:headEnd/>
            <a:tailEnd/>
          </a:ln>
        </p:spPr>
        <p:txBody>
          <a:bodyPr>
            <a:spAutoFit/>
          </a:bodyPr>
          <a:lstStyle/>
          <a:p>
            <a:r>
              <a:rPr lang="en-US" altLang="en-US" sz="1200">
                <a:hlinkClick r:id="rId3"/>
              </a:rPr>
              <a:t>http://www.exxonmobilperspectives.com/2011/08/25/fracking-fluid-disclosure-why-its-important/</a:t>
            </a:r>
            <a:endParaRPr lang="en-US" altLang="en-US" sz="1200"/>
          </a:p>
        </p:txBody>
      </p:sp>
      <p:pic>
        <p:nvPicPr>
          <p:cNvPr id="73733" name="Picture 2"/>
          <p:cNvPicPr>
            <a:picLocks noChangeAspect="1" noChangeArrowheads="1"/>
          </p:cNvPicPr>
          <p:nvPr/>
        </p:nvPicPr>
        <p:blipFill>
          <a:blip r:embed="rId4"/>
          <a:srcRect/>
          <a:stretch>
            <a:fillRect/>
          </a:stretch>
        </p:blipFill>
        <p:spPr bwMode="auto">
          <a:xfrm>
            <a:off x="204788" y="646113"/>
            <a:ext cx="3702050" cy="4024312"/>
          </a:xfrm>
          <a:prstGeom prst="rect">
            <a:avLst/>
          </a:prstGeom>
          <a:noFill/>
          <a:ln w="9525">
            <a:noFill/>
            <a:miter lim="800000"/>
            <a:headEnd/>
            <a:tailEnd/>
          </a:ln>
        </p:spPr>
      </p:pic>
      <p:sp>
        <p:nvSpPr>
          <p:cNvPr id="73734" name="TextBox 1"/>
          <p:cNvSpPr txBox="1">
            <a:spLocks noChangeArrowheads="1"/>
          </p:cNvSpPr>
          <p:nvPr/>
        </p:nvSpPr>
        <p:spPr bwMode="auto">
          <a:xfrm>
            <a:off x="4343400" y="1752600"/>
            <a:ext cx="1238250" cy="369888"/>
          </a:xfrm>
          <a:prstGeom prst="rect">
            <a:avLst/>
          </a:prstGeom>
          <a:noFill/>
          <a:ln w="9525">
            <a:noFill/>
            <a:miter lim="800000"/>
            <a:headEnd/>
            <a:tailEnd/>
          </a:ln>
        </p:spPr>
        <p:txBody>
          <a:bodyPr>
            <a:spAutoFit/>
          </a:bodyPr>
          <a:lstStyle/>
          <a:p>
            <a:r>
              <a:rPr lang="en-US" altLang="en-US"/>
              <a:t>Benzene?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1"/>
          <p:cNvSpPr>
            <a:spLocks noGrp="1"/>
          </p:cNvSpPr>
          <p:nvPr>
            <p:ph type="sldNum" sz="quarter" idx="10"/>
          </p:nvPr>
        </p:nvSpPr>
        <p:spPr>
          <a:noFill/>
          <a:ln>
            <a:miter lim="800000"/>
            <a:headEnd/>
            <a:tailEnd/>
          </a:ln>
        </p:spPr>
        <p:txBody>
          <a:bodyPr/>
          <a:lstStyle/>
          <a:p>
            <a:fld id="{BB546BFC-FF46-44DD-A31E-8B3DB26EDD24}" type="slidenum">
              <a:rPr lang="en-US" altLang="en-US" smtClean="0">
                <a:latin typeface="Arial" charset="0"/>
              </a:rPr>
              <a:pPr/>
              <a:t>35</a:t>
            </a:fld>
            <a:endParaRPr lang="en-US" altLang="en-US" smtClean="0">
              <a:latin typeface="Arial" charset="0"/>
            </a:endParaRPr>
          </a:p>
        </p:txBody>
      </p:sp>
      <p:sp>
        <p:nvSpPr>
          <p:cNvPr id="75778" name="Text Box 3"/>
          <p:cNvSpPr txBox="1">
            <a:spLocks noChangeArrowheads="1"/>
          </p:cNvSpPr>
          <p:nvPr/>
        </p:nvSpPr>
        <p:spPr bwMode="auto">
          <a:xfrm>
            <a:off x="2913063" y="96838"/>
            <a:ext cx="34575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#2: Water Quality</a:t>
            </a:r>
            <a:endParaRPr lang="en-GB" altLang="en-US" sz="2200">
              <a:solidFill>
                <a:schemeClr val="tx2"/>
              </a:solidFill>
            </a:endParaRPr>
          </a:p>
        </p:txBody>
      </p:sp>
      <p:sp>
        <p:nvSpPr>
          <p:cNvPr id="75779" name="Rectangle 3"/>
          <p:cNvSpPr>
            <a:spLocks noChangeArrowheads="1"/>
          </p:cNvSpPr>
          <p:nvPr/>
        </p:nvSpPr>
        <p:spPr bwMode="auto">
          <a:xfrm>
            <a:off x="6767513" y="185261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75780" name="Rectangle 7"/>
          <p:cNvSpPr>
            <a:spLocks noChangeArrowheads="1"/>
          </p:cNvSpPr>
          <p:nvPr/>
        </p:nvSpPr>
        <p:spPr bwMode="auto">
          <a:xfrm>
            <a:off x="169863" y="4806950"/>
            <a:ext cx="3856037" cy="457200"/>
          </a:xfrm>
          <a:prstGeom prst="rect">
            <a:avLst/>
          </a:prstGeom>
          <a:noFill/>
          <a:ln w="9525">
            <a:noFill/>
            <a:miter lim="800000"/>
            <a:headEnd/>
            <a:tailEnd/>
          </a:ln>
        </p:spPr>
        <p:txBody>
          <a:bodyPr>
            <a:spAutoFit/>
          </a:bodyPr>
          <a:lstStyle/>
          <a:p>
            <a:r>
              <a:rPr lang="en-US" altLang="en-US" sz="1200">
                <a:hlinkClick r:id="rId3"/>
              </a:rPr>
              <a:t>http://www.exxonmobilperspectives.com/2011/08/25/fracking-fluid-disclosure-why-its-important/</a:t>
            </a:r>
            <a:endParaRPr lang="en-US" altLang="en-US" sz="1200"/>
          </a:p>
        </p:txBody>
      </p:sp>
      <p:pic>
        <p:nvPicPr>
          <p:cNvPr id="75781" name="Picture 2"/>
          <p:cNvPicPr>
            <a:picLocks noChangeAspect="1" noChangeArrowheads="1"/>
          </p:cNvPicPr>
          <p:nvPr/>
        </p:nvPicPr>
        <p:blipFill>
          <a:blip r:embed="rId4"/>
          <a:srcRect/>
          <a:stretch>
            <a:fillRect/>
          </a:stretch>
        </p:blipFill>
        <p:spPr bwMode="auto">
          <a:xfrm>
            <a:off x="204788" y="646113"/>
            <a:ext cx="3702050" cy="4024312"/>
          </a:xfrm>
          <a:prstGeom prst="rect">
            <a:avLst/>
          </a:prstGeom>
          <a:noFill/>
          <a:ln w="9525">
            <a:noFill/>
            <a:miter lim="800000"/>
            <a:headEnd/>
            <a:tailEnd/>
          </a:ln>
        </p:spPr>
      </p:pic>
      <p:pic>
        <p:nvPicPr>
          <p:cNvPr id="75782" name="Picture 3"/>
          <p:cNvPicPr>
            <a:picLocks noChangeAspect="1" noChangeArrowheads="1"/>
          </p:cNvPicPr>
          <p:nvPr/>
        </p:nvPicPr>
        <p:blipFill>
          <a:blip r:embed="rId5"/>
          <a:srcRect/>
          <a:stretch>
            <a:fillRect/>
          </a:stretch>
        </p:blipFill>
        <p:spPr bwMode="auto">
          <a:xfrm>
            <a:off x="4013200" y="1722438"/>
            <a:ext cx="5154613" cy="2868612"/>
          </a:xfrm>
          <a:prstGeom prst="rect">
            <a:avLst/>
          </a:prstGeom>
          <a:noFill/>
          <a:ln w="9525">
            <a:noFill/>
            <a:miter lim="800000"/>
            <a:headEnd/>
            <a:tailEnd/>
          </a:ln>
        </p:spPr>
      </p:pic>
      <p:sp>
        <p:nvSpPr>
          <p:cNvPr id="75783" name="TextBox 16"/>
          <p:cNvSpPr txBox="1">
            <a:spLocks noChangeArrowheads="1"/>
          </p:cNvSpPr>
          <p:nvPr/>
        </p:nvSpPr>
        <p:spPr bwMode="auto">
          <a:xfrm>
            <a:off x="725488" y="5311775"/>
            <a:ext cx="8229600" cy="809625"/>
          </a:xfrm>
          <a:prstGeom prst="rect">
            <a:avLst/>
          </a:prstGeom>
          <a:noFill/>
          <a:ln w="9525">
            <a:noFill/>
            <a:miter lim="800000"/>
            <a:headEnd/>
            <a:tailEnd/>
          </a:ln>
        </p:spPr>
        <p:txBody>
          <a:bodyPr>
            <a:spAutoFit/>
          </a:bodyPr>
          <a:lstStyle/>
          <a:p>
            <a:r>
              <a:rPr lang="en-US" altLang="en-US" b="1"/>
              <a:t>Many chemicals used in fracking have “everyday” uses … </a:t>
            </a:r>
          </a:p>
          <a:p>
            <a:endParaRPr lang="en-US" altLang="en-US" sz="1100" b="1"/>
          </a:p>
          <a:p>
            <a:r>
              <a:rPr lang="en-US" altLang="en-US" b="1"/>
              <a:t>We control how chemicals are used in homes, not the case for fracking</a:t>
            </a:r>
          </a:p>
        </p:txBody>
      </p:sp>
      <p:sp>
        <p:nvSpPr>
          <p:cNvPr id="75784" name="Rectangle 17"/>
          <p:cNvSpPr>
            <a:spLocks noChangeArrowheads="1"/>
          </p:cNvSpPr>
          <p:nvPr/>
        </p:nvSpPr>
        <p:spPr bwMode="auto">
          <a:xfrm>
            <a:off x="4383088" y="4727575"/>
            <a:ext cx="4572000" cy="261938"/>
          </a:xfrm>
          <a:prstGeom prst="rect">
            <a:avLst/>
          </a:prstGeom>
          <a:noFill/>
          <a:ln w="9525">
            <a:noFill/>
            <a:miter lim="800000"/>
            <a:headEnd/>
            <a:tailEnd/>
          </a:ln>
        </p:spPr>
        <p:txBody>
          <a:bodyPr>
            <a:spAutoFit/>
          </a:bodyPr>
          <a:lstStyle/>
          <a:p>
            <a:r>
              <a:rPr lang="en-US" altLang="en-US" sz="1100">
                <a:hlinkClick r:id="rId6"/>
              </a:rPr>
              <a:t>http://www.tandfonline.com/doi/pdf/10.1080/10807039.2011.605662</a:t>
            </a:r>
            <a:endParaRPr lang="en-US" altLang="en-US" sz="110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1"/>
          <p:cNvSpPr>
            <a:spLocks noGrp="1"/>
          </p:cNvSpPr>
          <p:nvPr>
            <p:ph type="sldNum" sz="quarter" idx="10"/>
          </p:nvPr>
        </p:nvSpPr>
        <p:spPr>
          <a:noFill/>
          <a:ln>
            <a:miter lim="800000"/>
            <a:headEnd/>
            <a:tailEnd/>
          </a:ln>
        </p:spPr>
        <p:txBody>
          <a:bodyPr/>
          <a:lstStyle/>
          <a:p>
            <a:fld id="{494D4D4E-5FEA-4F1C-92D4-DE9D22D4CD95}" type="slidenum">
              <a:rPr lang="en-US" altLang="en-US" smtClean="0">
                <a:latin typeface="Arial" charset="0"/>
              </a:rPr>
              <a:pPr/>
              <a:t>36</a:t>
            </a:fld>
            <a:endParaRPr lang="en-US" altLang="en-US" smtClean="0">
              <a:latin typeface="Arial" charset="0"/>
            </a:endParaRPr>
          </a:p>
        </p:txBody>
      </p:sp>
      <p:sp>
        <p:nvSpPr>
          <p:cNvPr id="77826" name="Text Box 3"/>
          <p:cNvSpPr txBox="1">
            <a:spLocks noChangeArrowheads="1"/>
          </p:cNvSpPr>
          <p:nvPr/>
        </p:nvSpPr>
        <p:spPr bwMode="auto">
          <a:xfrm>
            <a:off x="2913063" y="96838"/>
            <a:ext cx="34575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#2: Water Quality</a:t>
            </a:r>
            <a:endParaRPr lang="en-GB" altLang="en-US" sz="2200">
              <a:solidFill>
                <a:schemeClr val="tx2"/>
              </a:solidFill>
            </a:endParaRPr>
          </a:p>
        </p:txBody>
      </p:sp>
      <p:sp>
        <p:nvSpPr>
          <p:cNvPr id="77827"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pic>
        <p:nvPicPr>
          <p:cNvPr id="77828" name="Picture 7" descr="fracfocus.png"/>
          <p:cNvPicPr>
            <a:picLocks noChangeAspect="1"/>
          </p:cNvPicPr>
          <p:nvPr/>
        </p:nvPicPr>
        <p:blipFill>
          <a:blip r:embed="rId3"/>
          <a:srcRect/>
          <a:stretch>
            <a:fillRect/>
          </a:stretch>
        </p:blipFill>
        <p:spPr bwMode="auto">
          <a:xfrm>
            <a:off x="668338" y="2068513"/>
            <a:ext cx="8101012" cy="4332287"/>
          </a:xfrm>
          <a:prstGeom prst="rect">
            <a:avLst/>
          </a:prstGeom>
          <a:noFill/>
          <a:ln w="9525">
            <a:noFill/>
            <a:miter lim="800000"/>
            <a:headEnd/>
            <a:tailEnd/>
          </a:ln>
        </p:spPr>
      </p:pic>
      <p:sp>
        <p:nvSpPr>
          <p:cNvPr id="77829" name="TextBox 8"/>
          <p:cNvSpPr txBox="1">
            <a:spLocks noChangeArrowheads="1"/>
          </p:cNvSpPr>
          <p:nvPr/>
        </p:nvSpPr>
        <p:spPr bwMode="auto">
          <a:xfrm>
            <a:off x="692150" y="633413"/>
            <a:ext cx="8451850" cy="1374775"/>
          </a:xfrm>
          <a:prstGeom prst="rect">
            <a:avLst/>
          </a:prstGeom>
          <a:noFill/>
          <a:ln w="9525">
            <a:noFill/>
            <a:miter lim="800000"/>
            <a:headEnd/>
            <a:tailEnd/>
          </a:ln>
        </p:spPr>
        <p:txBody>
          <a:bodyPr>
            <a:spAutoFit/>
          </a:bodyPr>
          <a:lstStyle/>
          <a:p>
            <a:r>
              <a:rPr lang="en-US" altLang="en-US" sz="1600"/>
              <a:t>April 2011:  </a:t>
            </a:r>
            <a:r>
              <a:rPr lang="en-US" altLang="en-US" sz="1600">
                <a:hlinkClick r:id="rId4"/>
              </a:rPr>
              <a:t>www.fracfocus.org</a:t>
            </a:r>
            <a:r>
              <a:rPr lang="en-US" altLang="en-US" sz="1600"/>
              <a:t> created as central disclosure registry for industry use</a:t>
            </a:r>
          </a:p>
          <a:p>
            <a:endParaRPr lang="en-US" altLang="en-US" sz="1000"/>
          </a:p>
          <a:p>
            <a:r>
              <a:rPr lang="en-US" altLang="en-US" sz="1600"/>
              <a:t>Currently, official disclosure venue for 10 states (Colorado, Louisiana, Mississippi, Montana, North Dakota, Ohio, Oklahoma, Pennsylvania, Texas, Utah)</a:t>
            </a:r>
          </a:p>
          <a:p>
            <a:endParaRPr lang="en-US" altLang="en-US" sz="1000"/>
          </a:p>
          <a:p>
            <a:r>
              <a:rPr lang="en-US" altLang="en-US" sz="1600"/>
              <a:t>Searchable database &amp; Google map interface allow user to obtain info for individual wells</a:t>
            </a:r>
          </a:p>
        </p:txBody>
      </p:sp>
      <p:sp>
        <p:nvSpPr>
          <p:cNvPr id="77830" name="Text Box 6"/>
          <p:cNvSpPr txBox="1">
            <a:spLocks noChangeArrowheads="1"/>
          </p:cNvSpPr>
          <p:nvPr/>
        </p:nvSpPr>
        <p:spPr bwMode="auto">
          <a:xfrm>
            <a:off x="195263" y="207963"/>
            <a:ext cx="2454275" cy="396875"/>
          </a:xfrm>
          <a:prstGeom prst="rect">
            <a:avLst/>
          </a:prstGeom>
          <a:noFill/>
          <a:ln w="9525">
            <a:noFill/>
            <a:miter lim="800000"/>
            <a:headEnd/>
            <a:tailEnd/>
          </a:ln>
        </p:spPr>
        <p:txBody>
          <a:bodyPr wrap="none">
            <a:spAutoFit/>
          </a:bodyPr>
          <a:lstStyle/>
          <a:p>
            <a:r>
              <a:rPr lang="en-US" altLang="en-US" sz="2000" b="1">
                <a:solidFill>
                  <a:srgbClr val="0000FF"/>
                </a:solidFill>
              </a:rPr>
              <a:t>Fluid composition: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1"/>
          <p:cNvSpPr>
            <a:spLocks noGrp="1"/>
          </p:cNvSpPr>
          <p:nvPr>
            <p:ph type="sldNum" sz="quarter" idx="10"/>
          </p:nvPr>
        </p:nvSpPr>
        <p:spPr>
          <a:noFill/>
          <a:ln>
            <a:miter lim="800000"/>
            <a:headEnd/>
            <a:tailEnd/>
          </a:ln>
        </p:spPr>
        <p:txBody>
          <a:bodyPr/>
          <a:lstStyle/>
          <a:p>
            <a:fld id="{CC779BA8-169D-449F-A113-E83AD0D8A4CD}" type="slidenum">
              <a:rPr lang="en-US" altLang="en-US" smtClean="0">
                <a:latin typeface="Arial" charset="0"/>
              </a:rPr>
              <a:pPr/>
              <a:t>37</a:t>
            </a:fld>
            <a:endParaRPr lang="en-US" altLang="en-US" smtClean="0">
              <a:latin typeface="Arial" charset="0"/>
            </a:endParaRPr>
          </a:p>
        </p:txBody>
      </p:sp>
      <p:sp>
        <p:nvSpPr>
          <p:cNvPr id="79874" name="Text Box 3"/>
          <p:cNvSpPr txBox="1">
            <a:spLocks noChangeArrowheads="1"/>
          </p:cNvSpPr>
          <p:nvPr/>
        </p:nvSpPr>
        <p:spPr bwMode="auto">
          <a:xfrm>
            <a:off x="2913063" y="96838"/>
            <a:ext cx="34575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#2: Water Quality</a:t>
            </a:r>
            <a:endParaRPr lang="en-GB" altLang="en-US" sz="2200">
              <a:solidFill>
                <a:schemeClr val="tx2"/>
              </a:solidFill>
            </a:endParaRPr>
          </a:p>
        </p:txBody>
      </p:sp>
      <p:sp>
        <p:nvSpPr>
          <p:cNvPr id="79875"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79876" name="TextBox 8"/>
          <p:cNvSpPr txBox="1">
            <a:spLocks noChangeArrowheads="1"/>
          </p:cNvSpPr>
          <p:nvPr/>
        </p:nvSpPr>
        <p:spPr bwMode="auto">
          <a:xfrm>
            <a:off x="692150" y="633413"/>
            <a:ext cx="8451850" cy="1374775"/>
          </a:xfrm>
          <a:prstGeom prst="rect">
            <a:avLst/>
          </a:prstGeom>
          <a:noFill/>
          <a:ln w="9525">
            <a:noFill/>
            <a:miter lim="800000"/>
            <a:headEnd/>
            <a:tailEnd/>
          </a:ln>
        </p:spPr>
        <p:txBody>
          <a:bodyPr>
            <a:spAutoFit/>
          </a:bodyPr>
          <a:lstStyle/>
          <a:p>
            <a:r>
              <a:rPr lang="en-US" altLang="en-US" sz="1600"/>
              <a:t>April 2011:  </a:t>
            </a:r>
            <a:r>
              <a:rPr lang="en-US" altLang="en-US" sz="1600">
                <a:hlinkClick r:id="rId3"/>
              </a:rPr>
              <a:t>www.fracfocus.org</a:t>
            </a:r>
            <a:r>
              <a:rPr lang="en-US" altLang="en-US" sz="1600"/>
              <a:t> created as central disclosure registry for industry use</a:t>
            </a:r>
          </a:p>
          <a:p>
            <a:endParaRPr lang="en-US" altLang="en-US" sz="1000"/>
          </a:p>
          <a:p>
            <a:r>
              <a:rPr lang="en-US" altLang="en-US" sz="1600"/>
              <a:t>Currently, official disclosure venue for 10 states (Colorado, Louisiana, Mississippi, Montana, North Dakota, Ohio, Oklahoma, Pennsylvania, Texas, Utah)</a:t>
            </a:r>
          </a:p>
          <a:p>
            <a:endParaRPr lang="en-US" altLang="en-US" sz="1000"/>
          </a:p>
          <a:p>
            <a:r>
              <a:rPr lang="en-US" altLang="en-US" sz="1600"/>
              <a:t>Searchable database &amp; Google map interface allow user to obtain info for individual wells</a:t>
            </a:r>
          </a:p>
        </p:txBody>
      </p:sp>
      <p:sp>
        <p:nvSpPr>
          <p:cNvPr id="79877" name="Text Box 6"/>
          <p:cNvSpPr txBox="1">
            <a:spLocks noChangeArrowheads="1"/>
          </p:cNvSpPr>
          <p:nvPr/>
        </p:nvSpPr>
        <p:spPr bwMode="auto">
          <a:xfrm>
            <a:off x="195263" y="207963"/>
            <a:ext cx="2454275" cy="396875"/>
          </a:xfrm>
          <a:prstGeom prst="rect">
            <a:avLst/>
          </a:prstGeom>
          <a:noFill/>
          <a:ln w="9525">
            <a:noFill/>
            <a:miter lim="800000"/>
            <a:headEnd/>
            <a:tailEnd/>
          </a:ln>
        </p:spPr>
        <p:txBody>
          <a:bodyPr wrap="none">
            <a:spAutoFit/>
          </a:bodyPr>
          <a:lstStyle/>
          <a:p>
            <a:r>
              <a:rPr lang="en-US" altLang="en-US" sz="2000" b="1">
                <a:solidFill>
                  <a:srgbClr val="0000FF"/>
                </a:solidFill>
              </a:rPr>
              <a:t>Fluid composition:</a:t>
            </a:r>
          </a:p>
        </p:txBody>
      </p:sp>
      <p:pic>
        <p:nvPicPr>
          <p:cNvPr id="79878" name="Picture 2"/>
          <p:cNvPicPr>
            <a:picLocks noChangeAspect="1" noChangeArrowheads="1"/>
          </p:cNvPicPr>
          <p:nvPr/>
        </p:nvPicPr>
        <p:blipFill>
          <a:blip r:embed="rId4"/>
          <a:srcRect/>
          <a:stretch>
            <a:fillRect/>
          </a:stretch>
        </p:blipFill>
        <p:spPr bwMode="auto">
          <a:xfrm>
            <a:off x="136525" y="2043113"/>
            <a:ext cx="8921750" cy="4260850"/>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1"/>
          <p:cNvSpPr>
            <a:spLocks noGrp="1"/>
          </p:cNvSpPr>
          <p:nvPr>
            <p:ph type="sldNum" sz="quarter" idx="10"/>
          </p:nvPr>
        </p:nvSpPr>
        <p:spPr>
          <a:noFill/>
          <a:ln>
            <a:miter lim="800000"/>
            <a:headEnd/>
            <a:tailEnd/>
          </a:ln>
        </p:spPr>
        <p:txBody>
          <a:bodyPr/>
          <a:lstStyle/>
          <a:p>
            <a:fld id="{63C58ED4-4BC3-46DA-B8B8-AF7F516B9639}" type="slidenum">
              <a:rPr lang="en-US" altLang="en-US" smtClean="0">
                <a:latin typeface="Arial" charset="0"/>
              </a:rPr>
              <a:pPr/>
              <a:t>38</a:t>
            </a:fld>
            <a:endParaRPr lang="en-US" altLang="en-US" smtClean="0">
              <a:latin typeface="Arial" charset="0"/>
            </a:endParaRPr>
          </a:p>
        </p:txBody>
      </p:sp>
      <p:sp>
        <p:nvSpPr>
          <p:cNvPr id="81922" name="Text Box 3"/>
          <p:cNvSpPr txBox="1">
            <a:spLocks noChangeArrowheads="1"/>
          </p:cNvSpPr>
          <p:nvPr/>
        </p:nvSpPr>
        <p:spPr bwMode="auto">
          <a:xfrm>
            <a:off x="2913063" y="96838"/>
            <a:ext cx="34575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#2: Water Quality</a:t>
            </a:r>
            <a:endParaRPr lang="en-GB" altLang="en-US" sz="2200">
              <a:solidFill>
                <a:schemeClr val="tx2"/>
              </a:solidFill>
            </a:endParaRPr>
          </a:p>
        </p:txBody>
      </p:sp>
      <p:sp>
        <p:nvSpPr>
          <p:cNvPr id="81923"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81924" name="TextBox 8"/>
          <p:cNvSpPr txBox="1">
            <a:spLocks noChangeArrowheads="1"/>
          </p:cNvSpPr>
          <p:nvPr/>
        </p:nvSpPr>
        <p:spPr bwMode="auto">
          <a:xfrm>
            <a:off x="692150" y="633413"/>
            <a:ext cx="8451850" cy="1374775"/>
          </a:xfrm>
          <a:prstGeom prst="rect">
            <a:avLst/>
          </a:prstGeom>
          <a:noFill/>
          <a:ln w="9525">
            <a:noFill/>
            <a:miter lim="800000"/>
            <a:headEnd/>
            <a:tailEnd/>
          </a:ln>
        </p:spPr>
        <p:txBody>
          <a:bodyPr>
            <a:spAutoFit/>
          </a:bodyPr>
          <a:lstStyle/>
          <a:p>
            <a:r>
              <a:rPr lang="en-US" altLang="en-US" sz="1600"/>
              <a:t>April 2011:  </a:t>
            </a:r>
            <a:r>
              <a:rPr lang="en-US" altLang="en-US" sz="1600">
                <a:hlinkClick r:id="rId3"/>
              </a:rPr>
              <a:t>www.fracfocus.org</a:t>
            </a:r>
            <a:r>
              <a:rPr lang="en-US" altLang="en-US" sz="1600"/>
              <a:t> created as central disclosure registry for industry use</a:t>
            </a:r>
          </a:p>
          <a:p>
            <a:endParaRPr lang="en-US" altLang="en-US" sz="1000"/>
          </a:p>
          <a:p>
            <a:r>
              <a:rPr lang="en-US" altLang="en-US" sz="1600"/>
              <a:t>Currently, official disclosure venue for 10 states (Colorado, Louisiana, Mississippi, Montana, North Dakota, Ohio, Oklahoma, Pennsylvania, Texas, Utah)</a:t>
            </a:r>
          </a:p>
          <a:p>
            <a:endParaRPr lang="en-US" altLang="en-US" sz="1000"/>
          </a:p>
          <a:p>
            <a:r>
              <a:rPr lang="en-US" altLang="en-US" sz="1600"/>
              <a:t>Searchable database &amp; Google map interface allow user to obtain info for individual wells</a:t>
            </a:r>
          </a:p>
        </p:txBody>
      </p:sp>
      <p:sp>
        <p:nvSpPr>
          <p:cNvPr id="81925" name="Text Box 5"/>
          <p:cNvSpPr txBox="1">
            <a:spLocks noChangeArrowheads="1"/>
          </p:cNvSpPr>
          <p:nvPr/>
        </p:nvSpPr>
        <p:spPr bwMode="auto">
          <a:xfrm>
            <a:off x="195263" y="207963"/>
            <a:ext cx="2454275" cy="396875"/>
          </a:xfrm>
          <a:prstGeom prst="rect">
            <a:avLst/>
          </a:prstGeom>
          <a:noFill/>
          <a:ln w="9525">
            <a:noFill/>
            <a:miter lim="800000"/>
            <a:headEnd/>
            <a:tailEnd/>
          </a:ln>
        </p:spPr>
        <p:txBody>
          <a:bodyPr wrap="none">
            <a:spAutoFit/>
          </a:bodyPr>
          <a:lstStyle/>
          <a:p>
            <a:r>
              <a:rPr lang="en-US" altLang="en-US" sz="2000" b="1">
                <a:solidFill>
                  <a:srgbClr val="0000FF"/>
                </a:solidFill>
              </a:rPr>
              <a:t>Fluid composition:</a:t>
            </a:r>
          </a:p>
        </p:txBody>
      </p:sp>
      <p:sp>
        <p:nvSpPr>
          <p:cNvPr id="81926" name="TextBox 7"/>
          <p:cNvSpPr txBox="1">
            <a:spLocks noChangeArrowheads="1"/>
          </p:cNvSpPr>
          <p:nvPr/>
        </p:nvSpPr>
        <p:spPr bwMode="auto">
          <a:xfrm>
            <a:off x="477838" y="2187575"/>
            <a:ext cx="8310562" cy="3757613"/>
          </a:xfrm>
          <a:prstGeom prst="rect">
            <a:avLst/>
          </a:prstGeom>
          <a:solidFill>
            <a:schemeClr val="bg1"/>
          </a:solidFill>
          <a:ln w="38100">
            <a:solidFill>
              <a:srgbClr val="0000CC"/>
            </a:solidFill>
            <a:miter lim="800000"/>
            <a:headEnd/>
            <a:tailEnd/>
          </a:ln>
        </p:spPr>
        <p:txBody>
          <a:bodyPr lIns="182880" tIns="137160" rIns="182880" bIns="137160">
            <a:spAutoFit/>
          </a:bodyPr>
          <a:lstStyle/>
          <a:p>
            <a:r>
              <a:rPr lang="en-US" altLang="en-US" b="1"/>
              <a:t>Recent study by Harvard Law highlights flaws in this system:</a:t>
            </a:r>
          </a:p>
          <a:p>
            <a:endParaRPr lang="en-US" altLang="en-US" b="1"/>
          </a:p>
          <a:p>
            <a:pPr marL="800100" lvl="1" indent="-342900">
              <a:buFontTx/>
              <a:buAutoNum type="arabicParenR"/>
            </a:pPr>
            <a:r>
              <a:rPr lang="en-US" altLang="en-US" b="1"/>
              <a:t>Timing of Disclosures:  Site does not notify States if company submits late</a:t>
            </a:r>
          </a:p>
          <a:p>
            <a:pPr marL="800100" lvl="1" indent="-342900">
              <a:buFontTx/>
              <a:buAutoNum type="arabicParenR"/>
            </a:pPr>
            <a:endParaRPr lang="en-US" altLang="en-US" b="1"/>
          </a:p>
          <a:p>
            <a:pPr marL="800100" lvl="1" indent="-342900">
              <a:buFontTx/>
              <a:buAutoNum type="arabicParenR"/>
            </a:pPr>
            <a:r>
              <a:rPr lang="en-US" altLang="en-US" b="1"/>
              <a:t>Substance of Disclosure: Site does not provide state specific forms, no minimum reporting standards</a:t>
            </a:r>
          </a:p>
          <a:p>
            <a:pPr marL="800100" lvl="1" indent="-342900">
              <a:buFontTx/>
              <a:buAutoNum type="arabicParenR"/>
            </a:pPr>
            <a:endParaRPr lang="en-US" altLang="en-US" b="1"/>
          </a:p>
          <a:p>
            <a:pPr marL="800100" lvl="1" indent="-342900">
              <a:buFontTx/>
              <a:buAutoNum type="arabicParenR"/>
            </a:pPr>
            <a:r>
              <a:rPr lang="en-US" altLang="en-US" b="1"/>
              <a:t>Nondisclosures: Companies not required to disclose chemicals if they are considered a “trade secret”</a:t>
            </a:r>
          </a:p>
          <a:p>
            <a:pPr marL="800100" lvl="1" indent="-342900">
              <a:buFontTx/>
              <a:buAutoNum type="arabicParenR"/>
            </a:pPr>
            <a:endParaRPr lang="en-US" altLang="en-US" sz="500" b="1"/>
          </a:p>
          <a:p>
            <a:pPr marL="800100" lvl="1" indent="-342900"/>
            <a:r>
              <a:rPr lang="en-US" altLang="en-US" b="1"/>
              <a:t>                ~20% of all chemicals not reported.</a:t>
            </a:r>
          </a:p>
          <a:p>
            <a:pPr marL="800100" lvl="1" indent="-342900">
              <a:buFontTx/>
              <a:buAutoNum type="arabicParenR"/>
            </a:pPr>
            <a:endParaRPr lang="en-US" altLang="en-US" sz="900" b="1"/>
          </a:p>
          <a:p>
            <a:pPr marL="800100" lvl="1" indent="-342900" algn="ctr"/>
            <a:r>
              <a:rPr lang="en-US" altLang="en-US" sz="1400" b="1">
                <a:hlinkClick r:id="rId4"/>
              </a:rPr>
              <a:t> http://www.eenews.net/assets/2013/04/23/document_ew_01.pdf</a:t>
            </a:r>
            <a:endParaRPr lang="en-US" alt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1"/>
          <p:cNvSpPr>
            <a:spLocks noGrp="1"/>
          </p:cNvSpPr>
          <p:nvPr>
            <p:ph type="sldNum" sz="quarter" idx="10"/>
          </p:nvPr>
        </p:nvSpPr>
        <p:spPr>
          <a:noFill/>
          <a:ln>
            <a:miter lim="800000"/>
            <a:headEnd/>
            <a:tailEnd/>
          </a:ln>
        </p:spPr>
        <p:txBody>
          <a:bodyPr/>
          <a:lstStyle/>
          <a:p>
            <a:fld id="{CB148DF2-834F-45FB-AFAB-5A286B1A0C0D}" type="slidenum">
              <a:rPr lang="en-US" altLang="en-US" smtClean="0">
                <a:latin typeface="Arial" charset="0"/>
              </a:rPr>
              <a:pPr/>
              <a:t>39</a:t>
            </a:fld>
            <a:endParaRPr lang="en-US" altLang="en-US" smtClean="0">
              <a:latin typeface="Arial" charset="0"/>
            </a:endParaRPr>
          </a:p>
        </p:txBody>
      </p:sp>
      <p:sp>
        <p:nvSpPr>
          <p:cNvPr id="83970" name="Text Box 3"/>
          <p:cNvSpPr txBox="1">
            <a:spLocks noChangeArrowheads="1"/>
          </p:cNvSpPr>
          <p:nvPr/>
        </p:nvSpPr>
        <p:spPr bwMode="auto">
          <a:xfrm>
            <a:off x="2913063" y="96838"/>
            <a:ext cx="34575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#2: Water Quality</a:t>
            </a:r>
            <a:endParaRPr lang="en-GB" altLang="en-US" sz="2200">
              <a:solidFill>
                <a:schemeClr val="tx2"/>
              </a:solidFill>
            </a:endParaRPr>
          </a:p>
        </p:txBody>
      </p:sp>
      <p:sp>
        <p:nvSpPr>
          <p:cNvPr id="83971"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83972" name="Text Box 5"/>
          <p:cNvSpPr txBox="1">
            <a:spLocks noChangeArrowheads="1"/>
          </p:cNvSpPr>
          <p:nvPr/>
        </p:nvSpPr>
        <p:spPr bwMode="auto">
          <a:xfrm>
            <a:off x="511175" y="665163"/>
            <a:ext cx="2865438" cy="396875"/>
          </a:xfrm>
          <a:prstGeom prst="rect">
            <a:avLst/>
          </a:prstGeom>
          <a:noFill/>
          <a:ln w="9525">
            <a:noFill/>
            <a:miter lim="800000"/>
            <a:headEnd/>
            <a:tailEnd/>
          </a:ln>
        </p:spPr>
        <p:txBody>
          <a:bodyPr wrap="none">
            <a:spAutoFit/>
          </a:bodyPr>
          <a:lstStyle/>
          <a:p>
            <a:r>
              <a:rPr lang="en-US" altLang="en-US" sz="2000" b="1">
                <a:solidFill>
                  <a:srgbClr val="0000FF"/>
                </a:solidFill>
              </a:rPr>
              <a:t>Research in progress:</a:t>
            </a:r>
          </a:p>
        </p:txBody>
      </p:sp>
      <p:sp>
        <p:nvSpPr>
          <p:cNvPr id="83973" name="TextBox 8"/>
          <p:cNvSpPr txBox="1">
            <a:spLocks noChangeArrowheads="1"/>
          </p:cNvSpPr>
          <p:nvPr/>
        </p:nvSpPr>
        <p:spPr bwMode="auto">
          <a:xfrm>
            <a:off x="520700" y="938213"/>
            <a:ext cx="8150225" cy="4211637"/>
          </a:xfrm>
          <a:prstGeom prst="rect">
            <a:avLst/>
          </a:prstGeom>
          <a:noFill/>
          <a:ln w="9525">
            <a:noFill/>
            <a:miter lim="800000"/>
            <a:headEnd/>
            <a:tailEnd/>
          </a:ln>
        </p:spPr>
        <p:txBody>
          <a:bodyPr>
            <a:spAutoFit/>
          </a:bodyPr>
          <a:lstStyle/>
          <a:p>
            <a:endParaRPr lang="en-US" altLang="en-US" b="1"/>
          </a:p>
          <a:p>
            <a:pPr marL="568325" lvl="1" indent="-111125">
              <a:buFont typeface="Arial" charset="0"/>
              <a:buChar char="•"/>
            </a:pPr>
            <a:r>
              <a:rPr lang="en-US" altLang="en-US" b="1"/>
              <a:t>Isotopic analysis of sites in Pennsylvania indicate levels of CH</a:t>
            </a:r>
            <a:r>
              <a:rPr lang="en-US" altLang="en-US" b="1" baseline="-25000"/>
              <a:t>4</a:t>
            </a:r>
            <a:r>
              <a:rPr lang="en-US" altLang="en-US" b="1"/>
              <a:t> in wells near (&lt; 1km) drilling sites 17 times higher than sites further away, Osborn et al. (</a:t>
            </a:r>
            <a:r>
              <a:rPr lang="en-US" altLang="en-US" b="1" i="1"/>
              <a:t>PNAS</a:t>
            </a:r>
            <a:r>
              <a:rPr lang="en-US" altLang="en-US" b="1"/>
              <a:t>, 2011)</a:t>
            </a:r>
          </a:p>
          <a:p>
            <a:pPr marL="568325" lvl="1" indent="-111125">
              <a:buFont typeface="Arial" charset="0"/>
              <a:buChar char="•"/>
            </a:pPr>
            <a:endParaRPr lang="en-US" altLang="en-US" b="1"/>
          </a:p>
          <a:p>
            <a:pPr marL="568325" lvl="1" indent="-111125">
              <a:buFont typeface="Arial" charset="0"/>
              <a:buChar char="•"/>
            </a:pPr>
            <a:r>
              <a:rPr lang="en-US" altLang="en-US" b="1"/>
              <a:t>Independent analysis of these sites suggests elevated CH</a:t>
            </a:r>
            <a:r>
              <a:rPr lang="en-US" altLang="en-US" b="1" baseline="-25000"/>
              <a:t>4</a:t>
            </a:r>
            <a:r>
              <a:rPr lang="en-US" altLang="en-US" b="1"/>
              <a:t> due to topography rather than fracking, Molofsky et al. (</a:t>
            </a:r>
            <a:r>
              <a:rPr lang="en-US" altLang="en-US" b="1" i="1"/>
              <a:t>Oil Gas J</a:t>
            </a:r>
            <a:r>
              <a:rPr lang="en-US" altLang="en-US" b="1"/>
              <a:t>., 2011), no evidence of fracking fluid in wells, Schon (</a:t>
            </a:r>
            <a:r>
              <a:rPr lang="en-US" altLang="en-US" b="1" i="1"/>
              <a:t>PNAS</a:t>
            </a:r>
            <a:r>
              <a:rPr lang="en-US" altLang="en-US" b="1"/>
              <a:t>, 2011)</a:t>
            </a:r>
          </a:p>
          <a:p>
            <a:pPr marL="568325" lvl="1" indent="-111125">
              <a:buFont typeface="Arial" charset="0"/>
              <a:buChar char="•"/>
            </a:pPr>
            <a:endParaRPr lang="en-US" altLang="en-US" b="1"/>
          </a:p>
          <a:p>
            <a:pPr marL="568325" lvl="1" indent="-111125">
              <a:buFont typeface="Arial" charset="0"/>
              <a:buChar char="•"/>
            </a:pPr>
            <a:r>
              <a:rPr lang="en-US" altLang="en-US" b="1"/>
              <a:t>Continued (unpublished) research supports notion that CH</a:t>
            </a:r>
            <a:r>
              <a:rPr lang="en-US" altLang="en-US" b="1" baseline="-25000"/>
              <a:t>4 </a:t>
            </a:r>
            <a:r>
              <a:rPr lang="en-US" altLang="en-US" b="1"/>
              <a:t>in wells due to nearby drilling sites, Vengosh et al. (PEPS, 2013)</a:t>
            </a:r>
          </a:p>
          <a:p>
            <a:pPr marL="568325" lvl="1" indent="-111125">
              <a:buFont typeface="Arial" charset="0"/>
              <a:buChar char="•"/>
            </a:pPr>
            <a:endParaRPr lang="en-US" altLang="en-US" b="1"/>
          </a:p>
          <a:p>
            <a:pPr marL="568325" lvl="1" indent="-111125">
              <a:buFont typeface="Arial" charset="0"/>
              <a:buChar char="•"/>
            </a:pPr>
            <a:r>
              <a:rPr lang="en-US" altLang="en-US" b="1"/>
              <a:t>Surface water quality degraded through release from treatment facilities (increases Cl</a:t>
            </a:r>
            <a:r>
              <a:rPr lang="en-US" altLang="en-US" b="1" baseline="50000"/>
              <a:t>–</a:t>
            </a:r>
            <a:r>
              <a:rPr lang="en-US" altLang="en-US" b="1"/>
              <a:t>) and through release from wells (increases total suspended solids), Olmstead et al. (</a:t>
            </a:r>
            <a:r>
              <a:rPr lang="en-US" altLang="en-US" b="1" i="1"/>
              <a:t>PNAS</a:t>
            </a:r>
            <a:r>
              <a:rPr lang="en-US" altLang="en-US" b="1"/>
              <a:t>, 2012)</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p:cNvSpPr>
            <a:spLocks noGrp="1"/>
          </p:cNvSpPr>
          <p:nvPr>
            <p:ph type="sldNum" sz="quarter" idx="10"/>
          </p:nvPr>
        </p:nvSpPr>
        <p:spPr>
          <a:xfrm>
            <a:off x="6553200" y="6245225"/>
            <a:ext cx="2133600" cy="476250"/>
          </a:xfrm>
          <a:noFill/>
          <a:ln>
            <a:miter lim="800000"/>
            <a:headEnd/>
            <a:tailEnd/>
          </a:ln>
        </p:spPr>
        <p:txBody>
          <a:bodyPr/>
          <a:lstStyle/>
          <a:p>
            <a:fld id="{D07D39D4-5689-4F35-9E3D-F9ACAB401AA7}" type="slidenum">
              <a:rPr lang="en-US" altLang="en-US" smtClean="0">
                <a:latin typeface="Arial" charset="0"/>
                <a:ea typeface="ＭＳ Ｐゴシック"/>
                <a:cs typeface="ＭＳ Ｐゴシック"/>
              </a:rPr>
              <a:pPr/>
              <a:t>4</a:t>
            </a:fld>
            <a:endParaRPr lang="en-US" altLang="en-US" smtClean="0">
              <a:latin typeface="Arial" charset="0"/>
              <a:ea typeface="ＭＳ Ｐゴシック"/>
              <a:cs typeface="ＭＳ Ｐゴシック"/>
            </a:endParaRPr>
          </a:p>
        </p:txBody>
      </p:sp>
      <p:sp>
        <p:nvSpPr>
          <p:cNvPr id="20482" name="Rectangle 2"/>
          <p:cNvSpPr>
            <a:spLocks noGrp="1" noChangeArrowheads="1"/>
          </p:cNvSpPr>
          <p:nvPr>
            <p:ph type="ctrTitle"/>
          </p:nvPr>
        </p:nvSpPr>
        <p:spPr>
          <a:xfrm>
            <a:off x="609600" y="152400"/>
            <a:ext cx="7696200" cy="1066800"/>
          </a:xfrm>
        </p:spPr>
        <p:txBody>
          <a:bodyPr/>
          <a:lstStyle/>
          <a:p>
            <a:pPr eaLnBrk="1" hangingPunct="1"/>
            <a:r>
              <a:rPr lang="en-US" altLang="en-US" sz="3200" b="1" smtClean="0">
                <a:latin typeface="Times New Roman" pitchFamily="18" charset="0"/>
              </a:rPr>
              <a:t>Is natural gas really better for global climate than coal?</a:t>
            </a:r>
            <a:endParaRPr lang="en-US" altLang="en-US" sz="3200" smtClean="0">
              <a:latin typeface="Times New Roman" pitchFamily="18" charset="0"/>
            </a:endParaRPr>
          </a:p>
        </p:txBody>
      </p:sp>
      <p:pic>
        <p:nvPicPr>
          <p:cNvPr id="20483" name="Picture 1" descr="Talisman-Terry-the-Fracosaurus1.jpg"/>
          <p:cNvPicPr>
            <a:picLocks noChangeAspect="1"/>
          </p:cNvPicPr>
          <p:nvPr/>
        </p:nvPicPr>
        <p:blipFill>
          <a:blip r:embed="rId3"/>
          <a:srcRect/>
          <a:stretch>
            <a:fillRect/>
          </a:stretch>
        </p:blipFill>
        <p:spPr bwMode="auto">
          <a:xfrm>
            <a:off x="33338" y="1219200"/>
            <a:ext cx="4543425" cy="3505200"/>
          </a:xfrm>
          <a:prstGeom prst="rect">
            <a:avLst/>
          </a:prstGeom>
          <a:noFill/>
          <a:ln w="9525">
            <a:noFill/>
            <a:miter lim="800000"/>
            <a:headEnd/>
            <a:tailEnd/>
          </a:ln>
        </p:spPr>
      </p:pic>
      <p:pic>
        <p:nvPicPr>
          <p:cNvPr id="20484" name="Picture 2" descr="clean_glass_fracking_cartoon.jpeg"/>
          <p:cNvPicPr>
            <a:picLocks noChangeAspect="1"/>
          </p:cNvPicPr>
          <p:nvPr/>
        </p:nvPicPr>
        <p:blipFill>
          <a:blip r:embed="rId4"/>
          <a:srcRect/>
          <a:stretch>
            <a:fillRect/>
          </a:stretch>
        </p:blipFill>
        <p:spPr bwMode="auto">
          <a:xfrm>
            <a:off x="4646613" y="1219200"/>
            <a:ext cx="4492625" cy="3657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1"/>
          <p:cNvSpPr>
            <a:spLocks noGrp="1"/>
          </p:cNvSpPr>
          <p:nvPr>
            <p:ph type="sldNum" sz="quarter" idx="10"/>
          </p:nvPr>
        </p:nvSpPr>
        <p:spPr>
          <a:noFill/>
          <a:ln>
            <a:miter lim="800000"/>
            <a:headEnd/>
            <a:tailEnd/>
          </a:ln>
        </p:spPr>
        <p:txBody>
          <a:bodyPr/>
          <a:lstStyle/>
          <a:p>
            <a:fld id="{4EBED205-2F79-4561-9519-609EE1004275}" type="slidenum">
              <a:rPr lang="en-US" altLang="en-US" smtClean="0">
                <a:latin typeface="Arial" charset="0"/>
              </a:rPr>
              <a:pPr/>
              <a:t>40</a:t>
            </a:fld>
            <a:endParaRPr lang="en-US" altLang="en-US" smtClean="0">
              <a:latin typeface="Arial" charset="0"/>
            </a:endParaRPr>
          </a:p>
        </p:txBody>
      </p:sp>
      <p:sp>
        <p:nvSpPr>
          <p:cNvPr id="86018" name="Text Box 3"/>
          <p:cNvSpPr txBox="1">
            <a:spLocks noChangeArrowheads="1"/>
          </p:cNvSpPr>
          <p:nvPr/>
        </p:nvSpPr>
        <p:spPr bwMode="auto">
          <a:xfrm>
            <a:off x="1498600" y="96838"/>
            <a:ext cx="6316663"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1: Wyoming)</a:t>
            </a:r>
            <a:endParaRPr lang="en-GB" altLang="en-US" sz="2200">
              <a:solidFill>
                <a:schemeClr val="tx2"/>
              </a:solidFill>
            </a:endParaRPr>
          </a:p>
        </p:txBody>
      </p:sp>
      <p:sp>
        <p:nvSpPr>
          <p:cNvPr id="86019"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pic>
        <p:nvPicPr>
          <p:cNvPr id="86020" name="Picture 4"/>
          <p:cNvPicPr>
            <a:picLocks noChangeAspect="1" noChangeArrowheads="1"/>
          </p:cNvPicPr>
          <p:nvPr/>
        </p:nvPicPr>
        <p:blipFill>
          <a:blip r:embed="rId3"/>
          <a:srcRect/>
          <a:stretch>
            <a:fillRect/>
          </a:stretch>
        </p:blipFill>
        <p:spPr bwMode="auto">
          <a:xfrm>
            <a:off x="876300" y="561975"/>
            <a:ext cx="7391400" cy="5419725"/>
          </a:xfrm>
          <a:prstGeom prst="rect">
            <a:avLst/>
          </a:prstGeom>
          <a:noFill/>
          <a:ln w="9525">
            <a:noFill/>
            <a:miter lim="800000"/>
            <a:headEnd/>
            <a:tailEnd/>
          </a:ln>
        </p:spPr>
      </p:pic>
      <p:sp>
        <p:nvSpPr>
          <p:cNvPr id="86021" name="Text Box 5"/>
          <p:cNvSpPr txBox="1">
            <a:spLocks noChangeArrowheads="1"/>
          </p:cNvSpPr>
          <p:nvPr/>
        </p:nvSpPr>
        <p:spPr bwMode="auto">
          <a:xfrm>
            <a:off x="3608388" y="6122988"/>
            <a:ext cx="5213350" cy="274637"/>
          </a:xfrm>
          <a:prstGeom prst="rect">
            <a:avLst/>
          </a:prstGeom>
          <a:noFill/>
          <a:ln w="9525">
            <a:noFill/>
            <a:miter lim="800000"/>
            <a:headEnd/>
            <a:tailEnd/>
          </a:ln>
        </p:spPr>
        <p:txBody>
          <a:bodyPr wrap="none">
            <a:spAutoFit/>
          </a:bodyPr>
          <a:lstStyle/>
          <a:p>
            <a:r>
              <a:rPr lang="en-US" altLang="en-US" sz="1200">
                <a:latin typeface="Times New Roman" pitchFamily="18" charset="0"/>
                <a:hlinkClick r:id="rId4"/>
              </a:rPr>
              <a:t>http://deq.state.wy.us/out/downloads/UGRBTaskForce02212012WDEQAQD.pdf</a:t>
            </a:r>
            <a:r>
              <a:rPr lang="en-US" altLang="en-US" sz="1200">
                <a:latin typeface="Times New Roman" pitchFamily="18" charset="0"/>
              </a:rPr>
              <a:t> </a:t>
            </a:r>
          </a:p>
        </p:txBody>
      </p:sp>
      <p:sp>
        <p:nvSpPr>
          <p:cNvPr id="86022" name="Rectangle 6"/>
          <p:cNvSpPr>
            <a:spLocks noChangeArrowheads="1"/>
          </p:cNvSpPr>
          <p:nvPr/>
        </p:nvSpPr>
        <p:spPr bwMode="auto">
          <a:xfrm>
            <a:off x="7737475" y="5767388"/>
            <a:ext cx="196850" cy="211137"/>
          </a:xfrm>
          <a:prstGeom prst="rect">
            <a:avLst/>
          </a:prstGeom>
          <a:solidFill>
            <a:schemeClr val="bg1"/>
          </a:solidFill>
          <a:ln w="9525">
            <a:noFill/>
            <a:miter lim="800000"/>
            <a:headEnd/>
            <a:tailEnd/>
          </a:ln>
        </p:spPr>
        <p:txBody>
          <a:bodyPr wrap="none" anchor="ctr"/>
          <a:lstStyle/>
          <a:p>
            <a:endParaRPr lang="en-US" alt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1"/>
          <p:cNvSpPr>
            <a:spLocks noGrp="1"/>
          </p:cNvSpPr>
          <p:nvPr>
            <p:ph type="sldNum" sz="quarter" idx="10"/>
          </p:nvPr>
        </p:nvSpPr>
        <p:spPr>
          <a:noFill/>
          <a:ln>
            <a:miter lim="800000"/>
            <a:headEnd/>
            <a:tailEnd/>
          </a:ln>
        </p:spPr>
        <p:txBody>
          <a:bodyPr/>
          <a:lstStyle/>
          <a:p>
            <a:fld id="{3FC7B6E7-0E68-4F40-8444-6DF7CAF7A03E}" type="slidenum">
              <a:rPr lang="en-US" altLang="en-US" smtClean="0">
                <a:latin typeface="Arial" charset="0"/>
              </a:rPr>
              <a:pPr/>
              <a:t>41</a:t>
            </a:fld>
            <a:endParaRPr lang="en-US" altLang="en-US" smtClean="0">
              <a:latin typeface="Arial" charset="0"/>
            </a:endParaRPr>
          </a:p>
        </p:txBody>
      </p:sp>
      <p:sp>
        <p:nvSpPr>
          <p:cNvPr id="88066" name="Text Box 3"/>
          <p:cNvSpPr txBox="1">
            <a:spLocks noChangeArrowheads="1"/>
          </p:cNvSpPr>
          <p:nvPr/>
        </p:nvSpPr>
        <p:spPr bwMode="auto">
          <a:xfrm>
            <a:off x="1498600" y="96838"/>
            <a:ext cx="6316663"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1: Wyoming)</a:t>
            </a:r>
            <a:endParaRPr lang="en-GB" altLang="en-US" sz="2200">
              <a:solidFill>
                <a:schemeClr val="tx2"/>
              </a:solidFill>
            </a:endParaRPr>
          </a:p>
        </p:txBody>
      </p:sp>
      <p:sp>
        <p:nvSpPr>
          <p:cNvPr id="88067"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88068" name="Text Box 5"/>
          <p:cNvSpPr txBox="1">
            <a:spLocks noChangeArrowheads="1"/>
          </p:cNvSpPr>
          <p:nvPr/>
        </p:nvSpPr>
        <p:spPr bwMode="auto">
          <a:xfrm>
            <a:off x="3608388" y="6122988"/>
            <a:ext cx="5259387" cy="274637"/>
          </a:xfrm>
          <a:prstGeom prst="rect">
            <a:avLst/>
          </a:prstGeom>
          <a:noFill/>
          <a:ln w="9525">
            <a:noFill/>
            <a:miter lim="800000"/>
            <a:headEnd/>
            <a:tailEnd/>
          </a:ln>
        </p:spPr>
        <p:txBody>
          <a:bodyPr wrap="none">
            <a:spAutoFit/>
          </a:bodyPr>
          <a:lstStyle/>
          <a:p>
            <a:r>
              <a:rPr lang="en-US" altLang="en-US" sz="1200">
                <a:latin typeface="Times New Roman" pitchFamily="18" charset="0"/>
                <a:hlinkClick r:id="rId3"/>
              </a:rPr>
              <a:t>http://deq.state.wy.us/out/downloads/March22PublicMtg_2011Ozone_WDEQ.pdf</a:t>
            </a:r>
            <a:r>
              <a:rPr lang="en-US" altLang="en-US" sz="1200">
                <a:latin typeface="Times New Roman" pitchFamily="18" charset="0"/>
              </a:rPr>
              <a:t> </a:t>
            </a:r>
          </a:p>
        </p:txBody>
      </p:sp>
      <p:sp>
        <p:nvSpPr>
          <p:cNvPr id="88069" name="Rectangle 6"/>
          <p:cNvSpPr>
            <a:spLocks noChangeArrowheads="1"/>
          </p:cNvSpPr>
          <p:nvPr/>
        </p:nvSpPr>
        <p:spPr bwMode="auto">
          <a:xfrm>
            <a:off x="7737475" y="5767388"/>
            <a:ext cx="196850" cy="211137"/>
          </a:xfrm>
          <a:prstGeom prst="rect">
            <a:avLst/>
          </a:prstGeom>
          <a:solidFill>
            <a:schemeClr val="bg1"/>
          </a:solidFill>
          <a:ln w="9525">
            <a:noFill/>
            <a:miter lim="800000"/>
            <a:headEnd/>
            <a:tailEnd/>
          </a:ln>
        </p:spPr>
        <p:txBody>
          <a:bodyPr wrap="none" anchor="ctr"/>
          <a:lstStyle/>
          <a:p>
            <a:endParaRPr lang="en-US" altLang="en-US"/>
          </a:p>
        </p:txBody>
      </p:sp>
      <p:pic>
        <p:nvPicPr>
          <p:cNvPr id="88070" name="Picture 7"/>
          <p:cNvPicPr>
            <a:picLocks noChangeAspect="1" noChangeArrowheads="1"/>
          </p:cNvPicPr>
          <p:nvPr/>
        </p:nvPicPr>
        <p:blipFill>
          <a:blip r:embed="rId4"/>
          <a:srcRect/>
          <a:stretch>
            <a:fillRect/>
          </a:stretch>
        </p:blipFill>
        <p:spPr bwMode="auto">
          <a:xfrm>
            <a:off x="842963" y="571500"/>
            <a:ext cx="7458075" cy="517207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1"/>
          <p:cNvSpPr>
            <a:spLocks noGrp="1"/>
          </p:cNvSpPr>
          <p:nvPr>
            <p:ph type="sldNum" sz="quarter" idx="10"/>
          </p:nvPr>
        </p:nvSpPr>
        <p:spPr>
          <a:noFill/>
          <a:ln>
            <a:miter lim="800000"/>
            <a:headEnd/>
            <a:tailEnd/>
          </a:ln>
        </p:spPr>
        <p:txBody>
          <a:bodyPr/>
          <a:lstStyle/>
          <a:p>
            <a:fld id="{437F4727-356C-4E37-895D-6DD1B6733FF1}" type="slidenum">
              <a:rPr lang="en-US" altLang="en-US" smtClean="0">
                <a:latin typeface="Arial" charset="0"/>
              </a:rPr>
              <a:pPr/>
              <a:t>42</a:t>
            </a:fld>
            <a:endParaRPr lang="en-US" altLang="en-US" smtClean="0">
              <a:latin typeface="Arial" charset="0"/>
            </a:endParaRPr>
          </a:p>
        </p:txBody>
      </p:sp>
      <p:sp>
        <p:nvSpPr>
          <p:cNvPr id="90114" name="Text Box 3"/>
          <p:cNvSpPr txBox="1">
            <a:spLocks noChangeArrowheads="1"/>
          </p:cNvSpPr>
          <p:nvPr/>
        </p:nvSpPr>
        <p:spPr bwMode="auto">
          <a:xfrm>
            <a:off x="1498600" y="96838"/>
            <a:ext cx="6316663"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1: Wyoming)</a:t>
            </a:r>
            <a:endParaRPr lang="en-GB" altLang="en-US" sz="2200">
              <a:solidFill>
                <a:schemeClr val="tx2"/>
              </a:solidFill>
            </a:endParaRPr>
          </a:p>
        </p:txBody>
      </p:sp>
      <p:sp>
        <p:nvSpPr>
          <p:cNvPr id="90115"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90116" name="Text Box 4"/>
          <p:cNvSpPr txBox="1">
            <a:spLocks noChangeArrowheads="1"/>
          </p:cNvSpPr>
          <p:nvPr/>
        </p:nvSpPr>
        <p:spPr bwMode="auto">
          <a:xfrm>
            <a:off x="3608388" y="6122988"/>
            <a:ext cx="5259387" cy="274637"/>
          </a:xfrm>
          <a:prstGeom prst="rect">
            <a:avLst/>
          </a:prstGeom>
          <a:noFill/>
          <a:ln w="9525">
            <a:noFill/>
            <a:miter lim="800000"/>
            <a:headEnd/>
            <a:tailEnd/>
          </a:ln>
        </p:spPr>
        <p:txBody>
          <a:bodyPr wrap="none">
            <a:spAutoFit/>
          </a:bodyPr>
          <a:lstStyle/>
          <a:p>
            <a:r>
              <a:rPr lang="en-US" altLang="en-US" sz="1200">
                <a:latin typeface="Times New Roman" pitchFamily="18" charset="0"/>
                <a:hlinkClick r:id="rId3"/>
              </a:rPr>
              <a:t>http://deq.state.wy.us/out/downloads/March22PublicMtg_2011Ozone_WDEQ.pdf</a:t>
            </a:r>
            <a:r>
              <a:rPr lang="en-US" altLang="en-US" sz="1200">
                <a:latin typeface="Times New Roman" pitchFamily="18" charset="0"/>
              </a:rPr>
              <a:t> </a:t>
            </a:r>
          </a:p>
        </p:txBody>
      </p:sp>
      <p:sp>
        <p:nvSpPr>
          <p:cNvPr id="90117" name="Rectangle 5"/>
          <p:cNvSpPr>
            <a:spLocks noChangeArrowheads="1"/>
          </p:cNvSpPr>
          <p:nvPr/>
        </p:nvSpPr>
        <p:spPr bwMode="auto">
          <a:xfrm>
            <a:off x="7737475" y="5767388"/>
            <a:ext cx="196850" cy="211137"/>
          </a:xfrm>
          <a:prstGeom prst="rect">
            <a:avLst/>
          </a:prstGeom>
          <a:solidFill>
            <a:schemeClr val="bg1"/>
          </a:solidFill>
          <a:ln w="9525">
            <a:noFill/>
            <a:miter lim="800000"/>
            <a:headEnd/>
            <a:tailEnd/>
          </a:ln>
        </p:spPr>
        <p:txBody>
          <a:bodyPr wrap="none" anchor="ctr"/>
          <a:lstStyle/>
          <a:p>
            <a:endParaRPr lang="en-US" altLang="en-US"/>
          </a:p>
        </p:txBody>
      </p:sp>
      <p:pic>
        <p:nvPicPr>
          <p:cNvPr id="90118" name="Picture 6"/>
          <p:cNvPicPr>
            <a:picLocks noChangeAspect="1" noChangeArrowheads="1"/>
          </p:cNvPicPr>
          <p:nvPr/>
        </p:nvPicPr>
        <p:blipFill>
          <a:blip r:embed="rId4"/>
          <a:srcRect/>
          <a:stretch>
            <a:fillRect/>
          </a:stretch>
        </p:blipFill>
        <p:spPr bwMode="auto">
          <a:xfrm>
            <a:off x="842963" y="571500"/>
            <a:ext cx="7458075" cy="5172075"/>
          </a:xfrm>
          <a:prstGeom prst="rect">
            <a:avLst/>
          </a:prstGeom>
          <a:noFill/>
          <a:ln w="9525">
            <a:noFill/>
            <a:miter lim="800000"/>
            <a:headEnd/>
            <a:tailEnd/>
          </a:ln>
        </p:spPr>
      </p:pic>
      <p:pic>
        <p:nvPicPr>
          <p:cNvPr id="90119" name="Picture 7"/>
          <p:cNvPicPr>
            <a:picLocks noChangeAspect="1" noChangeArrowheads="1"/>
          </p:cNvPicPr>
          <p:nvPr/>
        </p:nvPicPr>
        <p:blipFill>
          <a:blip r:embed="rId5"/>
          <a:srcRect/>
          <a:stretch>
            <a:fillRect/>
          </a:stretch>
        </p:blipFill>
        <p:spPr bwMode="auto">
          <a:xfrm>
            <a:off x="127000" y="222250"/>
            <a:ext cx="3676650" cy="2914650"/>
          </a:xfrm>
          <a:prstGeom prst="rect">
            <a:avLst/>
          </a:prstGeom>
          <a:noFill/>
          <a:ln w="25400">
            <a:solidFill>
              <a:srgbClr val="0000FF"/>
            </a:solid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1"/>
          <p:cNvSpPr>
            <a:spLocks noGrp="1"/>
          </p:cNvSpPr>
          <p:nvPr>
            <p:ph type="sldNum" sz="quarter" idx="10"/>
          </p:nvPr>
        </p:nvSpPr>
        <p:spPr>
          <a:noFill/>
          <a:ln>
            <a:miter lim="800000"/>
            <a:headEnd/>
            <a:tailEnd/>
          </a:ln>
        </p:spPr>
        <p:txBody>
          <a:bodyPr/>
          <a:lstStyle/>
          <a:p>
            <a:fld id="{30C88587-458D-4FD3-B251-8AECB7C43ECD}" type="slidenum">
              <a:rPr lang="en-US" altLang="en-US" smtClean="0">
                <a:latin typeface="Arial" charset="0"/>
              </a:rPr>
              <a:pPr/>
              <a:t>43</a:t>
            </a:fld>
            <a:endParaRPr lang="en-US" altLang="en-US" smtClean="0">
              <a:latin typeface="Arial" charset="0"/>
            </a:endParaRPr>
          </a:p>
        </p:txBody>
      </p:sp>
      <p:sp>
        <p:nvSpPr>
          <p:cNvPr id="92162" name="Text Box 3"/>
          <p:cNvSpPr txBox="1">
            <a:spLocks noChangeArrowheads="1"/>
          </p:cNvSpPr>
          <p:nvPr/>
        </p:nvSpPr>
        <p:spPr bwMode="auto">
          <a:xfrm>
            <a:off x="1498600" y="96838"/>
            <a:ext cx="6316663"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1: Wyoming)</a:t>
            </a:r>
            <a:endParaRPr lang="en-GB" altLang="en-US" sz="2200">
              <a:solidFill>
                <a:schemeClr val="tx2"/>
              </a:solidFill>
            </a:endParaRPr>
          </a:p>
        </p:txBody>
      </p:sp>
      <p:sp>
        <p:nvSpPr>
          <p:cNvPr id="92163"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92164" name="Rectangle 5"/>
          <p:cNvSpPr>
            <a:spLocks noChangeArrowheads="1"/>
          </p:cNvSpPr>
          <p:nvPr/>
        </p:nvSpPr>
        <p:spPr bwMode="auto">
          <a:xfrm>
            <a:off x="7737475" y="5767388"/>
            <a:ext cx="196850" cy="211137"/>
          </a:xfrm>
          <a:prstGeom prst="rect">
            <a:avLst/>
          </a:prstGeom>
          <a:solidFill>
            <a:schemeClr val="bg1"/>
          </a:solidFill>
          <a:ln w="9525">
            <a:noFill/>
            <a:miter lim="800000"/>
            <a:headEnd/>
            <a:tailEnd/>
          </a:ln>
        </p:spPr>
        <p:txBody>
          <a:bodyPr wrap="none" anchor="ctr"/>
          <a:lstStyle/>
          <a:p>
            <a:endParaRPr lang="en-US" altLang="en-US"/>
          </a:p>
        </p:txBody>
      </p:sp>
      <p:pic>
        <p:nvPicPr>
          <p:cNvPr id="92165" name="Picture 8"/>
          <p:cNvPicPr>
            <a:picLocks noChangeAspect="1" noChangeArrowheads="1"/>
          </p:cNvPicPr>
          <p:nvPr/>
        </p:nvPicPr>
        <p:blipFill>
          <a:blip r:embed="rId3"/>
          <a:srcRect/>
          <a:stretch>
            <a:fillRect/>
          </a:stretch>
        </p:blipFill>
        <p:spPr bwMode="auto">
          <a:xfrm>
            <a:off x="800100" y="590550"/>
            <a:ext cx="7543800" cy="5105400"/>
          </a:xfrm>
          <a:prstGeom prst="rect">
            <a:avLst/>
          </a:prstGeom>
          <a:noFill/>
          <a:ln w="9525">
            <a:noFill/>
            <a:miter lim="800000"/>
            <a:headEnd/>
            <a:tailEnd/>
          </a:ln>
        </p:spPr>
      </p:pic>
      <p:sp>
        <p:nvSpPr>
          <p:cNvPr id="92166" name="Text Box 9"/>
          <p:cNvSpPr txBox="1">
            <a:spLocks noChangeArrowheads="1"/>
          </p:cNvSpPr>
          <p:nvPr/>
        </p:nvSpPr>
        <p:spPr bwMode="auto">
          <a:xfrm>
            <a:off x="3760788" y="6275388"/>
            <a:ext cx="5259387" cy="274637"/>
          </a:xfrm>
          <a:prstGeom prst="rect">
            <a:avLst/>
          </a:prstGeom>
          <a:noFill/>
          <a:ln w="9525">
            <a:noFill/>
            <a:miter lim="800000"/>
            <a:headEnd/>
            <a:tailEnd/>
          </a:ln>
        </p:spPr>
        <p:txBody>
          <a:bodyPr wrap="none">
            <a:spAutoFit/>
          </a:bodyPr>
          <a:lstStyle/>
          <a:p>
            <a:r>
              <a:rPr lang="en-US" altLang="en-US" sz="1200">
                <a:latin typeface="Times New Roman" pitchFamily="18" charset="0"/>
                <a:hlinkClick r:id="rId4"/>
              </a:rPr>
              <a:t>http://deq.state.wy.us/out/downloads/March22PublicMtg_2011Ozone_WDEQ.pdf</a:t>
            </a:r>
            <a:r>
              <a:rPr lang="en-US" altLang="en-US" sz="1200">
                <a:latin typeface="Times New Roman" pitchFamily="18" charset="0"/>
              </a:rPr>
              <a:t> </a:t>
            </a:r>
          </a:p>
        </p:txBody>
      </p:sp>
      <p:sp>
        <p:nvSpPr>
          <p:cNvPr id="92167" name="Line 10"/>
          <p:cNvSpPr>
            <a:spLocks noChangeShapeType="1"/>
          </p:cNvSpPr>
          <p:nvPr/>
        </p:nvSpPr>
        <p:spPr bwMode="auto">
          <a:xfrm>
            <a:off x="5203825" y="5289550"/>
            <a:ext cx="2052638" cy="0"/>
          </a:xfrm>
          <a:prstGeom prst="line">
            <a:avLst/>
          </a:prstGeom>
          <a:noFill/>
          <a:ln w="38100">
            <a:solidFill>
              <a:srgbClr val="FFFF00"/>
            </a:solidFill>
            <a:round/>
            <a:headEnd/>
            <a:tailEnd/>
          </a:ln>
        </p:spPr>
        <p:txBody>
          <a:bodyPr/>
          <a:lstStyle/>
          <a:p>
            <a:endParaRPr lang="en-US"/>
          </a:p>
        </p:txBody>
      </p:sp>
      <p:sp>
        <p:nvSpPr>
          <p:cNvPr id="92168" name="Line 11"/>
          <p:cNvSpPr>
            <a:spLocks noChangeShapeType="1"/>
          </p:cNvSpPr>
          <p:nvPr/>
        </p:nvSpPr>
        <p:spPr bwMode="auto">
          <a:xfrm>
            <a:off x="5213350" y="5513388"/>
            <a:ext cx="2433638" cy="0"/>
          </a:xfrm>
          <a:prstGeom prst="line">
            <a:avLst/>
          </a:prstGeom>
          <a:noFill/>
          <a:ln w="38100">
            <a:solidFill>
              <a:srgbClr val="FFFF00"/>
            </a:solidFill>
            <a:round/>
            <a:headEnd/>
            <a:tailEnd/>
          </a:ln>
        </p:spPr>
        <p:txBody>
          <a:bodyPr/>
          <a:lstStyle/>
          <a:p>
            <a:endParaRPr lang="en-US"/>
          </a:p>
        </p:txBody>
      </p:sp>
      <p:sp>
        <p:nvSpPr>
          <p:cNvPr id="92169" name="Line 12"/>
          <p:cNvSpPr>
            <a:spLocks noChangeShapeType="1"/>
          </p:cNvSpPr>
          <p:nvPr/>
        </p:nvSpPr>
        <p:spPr bwMode="auto">
          <a:xfrm>
            <a:off x="5235575" y="4033838"/>
            <a:ext cx="2222500" cy="0"/>
          </a:xfrm>
          <a:prstGeom prst="line">
            <a:avLst/>
          </a:prstGeom>
          <a:noFill/>
          <a:ln w="38100">
            <a:solidFill>
              <a:srgbClr val="FFFF00"/>
            </a:solidFill>
            <a:round/>
            <a:headEnd/>
            <a:tailEnd/>
          </a:ln>
        </p:spPr>
        <p:txBody>
          <a:bodyPr/>
          <a:lstStyle/>
          <a:p>
            <a:endParaRPr lang="en-US"/>
          </a:p>
        </p:txBody>
      </p:sp>
      <p:sp>
        <p:nvSpPr>
          <p:cNvPr id="92170" name="Line 13"/>
          <p:cNvSpPr>
            <a:spLocks noChangeShapeType="1"/>
          </p:cNvSpPr>
          <p:nvPr/>
        </p:nvSpPr>
        <p:spPr bwMode="auto">
          <a:xfrm>
            <a:off x="5194300" y="4237038"/>
            <a:ext cx="2433638" cy="0"/>
          </a:xfrm>
          <a:prstGeom prst="line">
            <a:avLst/>
          </a:prstGeom>
          <a:noFill/>
          <a:ln w="38100">
            <a:solidFill>
              <a:srgbClr val="FFFF00"/>
            </a:solidFill>
            <a:round/>
            <a:headEnd/>
            <a:tailEnd/>
          </a:ln>
        </p:spPr>
        <p:txBody>
          <a:bodyPr/>
          <a:lstStyle/>
          <a:p>
            <a:endParaRPr lang="en-US"/>
          </a:p>
        </p:txBody>
      </p:sp>
      <p:sp>
        <p:nvSpPr>
          <p:cNvPr id="92171" name="Line 14"/>
          <p:cNvSpPr>
            <a:spLocks noChangeShapeType="1"/>
          </p:cNvSpPr>
          <p:nvPr/>
        </p:nvSpPr>
        <p:spPr bwMode="auto">
          <a:xfrm flipV="1">
            <a:off x="1684338" y="5156200"/>
            <a:ext cx="2459037" cy="14288"/>
          </a:xfrm>
          <a:prstGeom prst="line">
            <a:avLst/>
          </a:prstGeom>
          <a:noFill/>
          <a:ln w="38100">
            <a:solidFill>
              <a:srgbClr val="FFFF00"/>
            </a:solidFill>
            <a:round/>
            <a:headEnd/>
            <a:tailEnd/>
          </a:ln>
        </p:spPr>
        <p:txBody>
          <a:bodyPr/>
          <a:lstStyle/>
          <a:p>
            <a:endParaRPr lang="en-US"/>
          </a:p>
        </p:txBody>
      </p:sp>
      <p:sp>
        <p:nvSpPr>
          <p:cNvPr id="92172" name="Line 15"/>
          <p:cNvSpPr>
            <a:spLocks noChangeShapeType="1"/>
          </p:cNvSpPr>
          <p:nvPr/>
        </p:nvSpPr>
        <p:spPr bwMode="auto">
          <a:xfrm flipV="1">
            <a:off x="1693863" y="3908425"/>
            <a:ext cx="2459037" cy="14288"/>
          </a:xfrm>
          <a:prstGeom prst="line">
            <a:avLst/>
          </a:prstGeom>
          <a:noFill/>
          <a:ln w="38100">
            <a:solidFill>
              <a:srgbClr val="FFFF00"/>
            </a:solidFill>
            <a:round/>
            <a:headEnd/>
            <a:tailEnd/>
          </a:ln>
        </p:spPr>
        <p:txBody>
          <a:bodyPr/>
          <a:lstStyle/>
          <a:p>
            <a:endParaRPr lang="en-US"/>
          </a:p>
        </p:txBody>
      </p:sp>
      <p:sp>
        <p:nvSpPr>
          <p:cNvPr id="92173" name="Line 16"/>
          <p:cNvSpPr>
            <a:spLocks noChangeShapeType="1"/>
          </p:cNvSpPr>
          <p:nvPr/>
        </p:nvSpPr>
        <p:spPr bwMode="auto">
          <a:xfrm>
            <a:off x="1685925" y="3765550"/>
            <a:ext cx="2063750" cy="0"/>
          </a:xfrm>
          <a:prstGeom prst="line">
            <a:avLst/>
          </a:prstGeom>
          <a:noFill/>
          <a:ln w="38100">
            <a:solidFill>
              <a:srgbClr val="FFFF00"/>
            </a:solidFill>
            <a:round/>
            <a:headEnd/>
            <a:tailEnd/>
          </a:ln>
        </p:spPr>
        <p:txBody>
          <a:bodyPr/>
          <a:lstStyle/>
          <a:p>
            <a:endParaRPr lang="en-US"/>
          </a:p>
        </p:txBody>
      </p:sp>
      <p:sp>
        <p:nvSpPr>
          <p:cNvPr id="92174" name="Line 17"/>
          <p:cNvSpPr>
            <a:spLocks noChangeShapeType="1"/>
          </p:cNvSpPr>
          <p:nvPr/>
        </p:nvSpPr>
        <p:spPr bwMode="auto">
          <a:xfrm>
            <a:off x="1695450" y="4103688"/>
            <a:ext cx="844550" cy="0"/>
          </a:xfrm>
          <a:prstGeom prst="line">
            <a:avLst/>
          </a:prstGeom>
          <a:noFill/>
          <a:ln w="38100">
            <a:solidFill>
              <a:srgbClr val="FFFF00"/>
            </a:solidFill>
            <a:round/>
            <a:headEnd/>
            <a:tailEnd/>
          </a:ln>
        </p:spPr>
        <p:txBody>
          <a:bodyPr/>
          <a:lstStyle/>
          <a:p>
            <a:endParaRPr lang="en-US"/>
          </a:p>
        </p:txBody>
      </p:sp>
      <p:sp>
        <p:nvSpPr>
          <p:cNvPr id="92175" name="Line 18"/>
          <p:cNvSpPr>
            <a:spLocks noChangeShapeType="1"/>
          </p:cNvSpPr>
          <p:nvPr/>
        </p:nvSpPr>
        <p:spPr bwMode="auto">
          <a:xfrm flipV="1">
            <a:off x="1665288" y="4967288"/>
            <a:ext cx="2139950" cy="12700"/>
          </a:xfrm>
          <a:prstGeom prst="line">
            <a:avLst/>
          </a:prstGeom>
          <a:noFill/>
          <a:ln w="38100">
            <a:solidFill>
              <a:srgbClr val="FFFF00"/>
            </a:solidFill>
            <a:round/>
            <a:headEnd/>
            <a:tailEnd/>
          </a:ln>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1"/>
          <p:cNvSpPr>
            <a:spLocks noGrp="1"/>
          </p:cNvSpPr>
          <p:nvPr>
            <p:ph type="sldNum" sz="quarter" idx="10"/>
          </p:nvPr>
        </p:nvSpPr>
        <p:spPr>
          <a:noFill/>
          <a:ln>
            <a:miter lim="800000"/>
            <a:headEnd/>
            <a:tailEnd/>
          </a:ln>
        </p:spPr>
        <p:txBody>
          <a:bodyPr/>
          <a:lstStyle/>
          <a:p>
            <a:fld id="{1172154E-9E3E-4828-9B3D-C653582635A3}" type="slidenum">
              <a:rPr lang="en-US" altLang="en-US" smtClean="0">
                <a:latin typeface="Arial" charset="0"/>
              </a:rPr>
              <a:pPr/>
              <a:t>44</a:t>
            </a:fld>
            <a:endParaRPr lang="en-US" altLang="en-US" smtClean="0">
              <a:latin typeface="Arial" charset="0"/>
            </a:endParaRPr>
          </a:p>
        </p:txBody>
      </p:sp>
      <p:sp>
        <p:nvSpPr>
          <p:cNvPr id="94210" name="Text Box 3"/>
          <p:cNvSpPr txBox="1">
            <a:spLocks noChangeArrowheads="1"/>
          </p:cNvSpPr>
          <p:nvPr/>
        </p:nvSpPr>
        <p:spPr bwMode="auto">
          <a:xfrm>
            <a:off x="1498600" y="96838"/>
            <a:ext cx="6316663"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1: Wyoming)</a:t>
            </a:r>
            <a:endParaRPr lang="en-GB" altLang="en-US" sz="2200">
              <a:solidFill>
                <a:schemeClr val="tx2"/>
              </a:solidFill>
            </a:endParaRPr>
          </a:p>
        </p:txBody>
      </p:sp>
      <p:sp>
        <p:nvSpPr>
          <p:cNvPr id="94211"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94212" name="Rectangle 4"/>
          <p:cNvSpPr>
            <a:spLocks noChangeArrowheads="1"/>
          </p:cNvSpPr>
          <p:nvPr/>
        </p:nvSpPr>
        <p:spPr bwMode="auto">
          <a:xfrm>
            <a:off x="7737475" y="5767388"/>
            <a:ext cx="196850" cy="211137"/>
          </a:xfrm>
          <a:prstGeom prst="rect">
            <a:avLst/>
          </a:prstGeom>
          <a:solidFill>
            <a:schemeClr val="bg1"/>
          </a:solidFill>
          <a:ln w="9525">
            <a:noFill/>
            <a:miter lim="800000"/>
            <a:headEnd/>
            <a:tailEnd/>
          </a:ln>
        </p:spPr>
        <p:txBody>
          <a:bodyPr wrap="none" anchor="ctr"/>
          <a:lstStyle/>
          <a:p>
            <a:endParaRPr lang="en-US" altLang="en-US"/>
          </a:p>
        </p:txBody>
      </p:sp>
      <p:pic>
        <p:nvPicPr>
          <p:cNvPr id="94213" name="Picture 5"/>
          <p:cNvPicPr>
            <a:picLocks noChangeAspect="1" noChangeArrowheads="1"/>
          </p:cNvPicPr>
          <p:nvPr/>
        </p:nvPicPr>
        <p:blipFill>
          <a:blip r:embed="rId3"/>
          <a:srcRect/>
          <a:stretch>
            <a:fillRect/>
          </a:stretch>
        </p:blipFill>
        <p:spPr bwMode="auto">
          <a:xfrm>
            <a:off x="800100" y="590550"/>
            <a:ext cx="7543800" cy="5105400"/>
          </a:xfrm>
          <a:prstGeom prst="rect">
            <a:avLst/>
          </a:prstGeom>
          <a:noFill/>
          <a:ln w="9525">
            <a:noFill/>
            <a:miter lim="800000"/>
            <a:headEnd/>
            <a:tailEnd/>
          </a:ln>
        </p:spPr>
      </p:pic>
      <p:sp>
        <p:nvSpPr>
          <p:cNvPr id="94214" name="Line 7"/>
          <p:cNvSpPr>
            <a:spLocks noChangeShapeType="1"/>
          </p:cNvSpPr>
          <p:nvPr/>
        </p:nvSpPr>
        <p:spPr bwMode="auto">
          <a:xfrm>
            <a:off x="5203825" y="5289550"/>
            <a:ext cx="2052638" cy="0"/>
          </a:xfrm>
          <a:prstGeom prst="line">
            <a:avLst/>
          </a:prstGeom>
          <a:noFill/>
          <a:ln w="38100">
            <a:solidFill>
              <a:srgbClr val="FFFF00"/>
            </a:solidFill>
            <a:round/>
            <a:headEnd/>
            <a:tailEnd/>
          </a:ln>
        </p:spPr>
        <p:txBody>
          <a:bodyPr/>
          <a:lstStyle/>
          <a:p>
            <a:endParaRPr lang="en-US"/>
          </a:p>
        </p:txBody>
      </p:sp>
      <p:sp>
        <p:nvSpPr>
          <p:cNvPr id="94215" name="Line 8"/>
          <p:cNvSpPr>
            <a:spLocks noChangeShapeType="1"/>
          </p:cNvSpPr>
          <p:nvPr/>
        </p:nvSpPr>
        <p:spPr bwMode="auto">
          <a:xfrm>
            <a:off x="5213350" y="5513388"/>
            <a:ext cx="2433638" cy="0"/>
          </a:xfrm>
          <a:prstGeom prst="line">
            <a:avLst/>
          </a:prstGeom>
          <a:noFill/>
          <a:ln w="38100">
            <a:solidFill>
              <a:srgbClr val="FFFF00"/>
            </a:solidFill>
            <a:round/>
            <a:headEnd/>
            <a:tailEnd/>
          </a:ln>
        </p:spPr>
        <p:txBody>
          <a:bodyPr/>
          <a:lstStyle/>
          <a:p>
            <a:endParaRPr lang="en-US"/>
          </a:p>
        </p:txBody>
      </p:sp>
      <p:sp>
        <p:nvSpPr>
          <p:cNvPr id="94216" name="Line 9"/>
          <p:cNvSpPr>
            <a:spLocks noChangeShapeType="1"/>
          </p:cNvSpPr>
          <p:nvPr/>
        </p:nvSpPr>
        <p:spPr bwMode="auto">
          <a:xfrm>
            <a:off x="5235575" y="4033838"/>
            <a:ext cx="2222500" cy="0"/>
          </a:xfrm>
          <a:prstGeom prst="line">
            <a:avLst/>
          </a:prstGeom>
          <a:noFill/>
          <a:ln w="38100">
            <a:solidFill>
              <a:srgbClr val="FFFF00"/>
            </a:solidFill>
            <a:round/>
            <a:headEnd/>
            <a:tailEnd/>
          </a:ln>
        </p:spPr>
        <p:txBody>
          <a:bodyPr/>
          <a:lstStyle/>
          <a:p>
            <a:endParaRPr lang="en-US"/>
          </a:p>
        </p:txBody>
      </p:sp>
      <p:sp>
        <p:nvSpPr>
          <p:cNvPr id="94217" name="Line 10"/>
          <p:cNvSpPr>
            <a:spLocks noChangeShapeType="1"/>
          </p:cNvSpPr>
          <p:nvPr/>
        </p:nvSpPr>
        <p:spPr bwMode="auto">
          <a:xfrm>
            <a:off x="5194300" y="4237038"/>
            <a:ext cx="2433638" cy="0"/>
          </a:xfrm>
          <a:prstGeom prst="line">
            <a:avLst/>
          </a:prstGeom>
          <a:noFill/>
          <a:ln w="38100">
            <a:solidFill>
              <a:srgbClr val="FFFF00"/>
            </a:solidFill>
            <a:round/>
            <a:headEnd/>
            <a:tailEnd/>
          </a:ln>
        </p:spPr>
        <p:txBody>
          <a:bodyPr/>
          <a:lstStyle/>
          <a:p>
            <a:endParaRPr lang="en-US"/>
          </a:p>
        </p:txBody>
      </p:sp>
      <p:pic>
        <p:nvPicPr>
          <p:cNvPr id="94218" name="Picture 12" descr="chart_wy"/>
          <p:cNvPicPr>
            <a:picLocks noChangeAspect="1" noChangeArrowheads="1"/>
          </p:cNvPicPr>
          <p:nvPr/>
        </p:nvPicPr>
        <p:blipFill>
          <a:blip r:embed="rId4"/>
          <a:srcRect/>
          <a:stretch>
            <a:fillRect/>
          </a:stretch>
        </p:blipFill>
        <p:spPr bwMode="auto">
          <a:xfrm>
            <a:off x="1593850" y="534988"/>
            <a:ext cx="6097588" cy="2516187"/>
          </a:xfrm>
          <a:prstGeom prst="rect">
            <a:avLst/>
          </a:prstGeom>
          <a:noFill/>
          <a:ln w="25400">
            <a:solidFill>
              <a:srgbClr val="0000FF"/>
            </a:solidFill>
            <a:miter lim="800000"/>
            <a:headEnd/>
            <a:tailEnd/>
          </a:ln>
        </p:spPr>
      </p:pic>
      <p:sp>
        <p:nvSpPr>
          <p:cNvPr id="94219" name="Line 14"/>
          <p:cNvSpPr>
            <a:spLocks noChangeShapeType="1"/>
          </p:cNvSpPr>
          <p:nvPr/>
        </p:nvSpPr>
        <p:spPr bwMode="auto">
          <a:xfrm flipV="1">
            <a:off x="1684338" y="5156200"/>
            <a:ext cx="2459037" cy="14288"/>
          </a:xfrm>
          <a:prstGeom prst="line">
            <a:avLst/>
          </a:prstGeom>
          <a:noFill/>
          <a:ln w="38100">
            <a:solidFill>
              <a:srgbClr val="FFFF00"/>
            </a:solidFill>
            <a:round/>
            <a:headEnd/>
            <a:tailEnd/>
          </a:ln>
        </p:spPr>
        <p:txBody>
          <a:bodyPr/>
          <a:lstStyle/>
          <a:p>
            <a:endParaRPr lang="en-US"/>
          </a:p>
        </p:txBody>
      </p:sp>
      <p:sp>
        <p:nvSpPr>
          <p:cNvPr id="94220" name="Line 15"/>
          <p:cNvSpPr>
            <a:spLocks noChangeShapeType="1"/>
          </p:cNvSpPr>
          <p:nvPr/>
        </p:nvSpPr>
        <p:spPr bwMode="auto">
          <a:xfrm flipV="1">
            <a:off x="1693863" y="3908425"/>
            <a:ext cx="2459037" cy="14288"/>
          </a:xfrm>
          <a:prstGeom prst="line">
            <a:avLst/>
          </a:prstGeom>
          <a:noFill/>
          <a:ln w="38100">
            <a:solidFill>
              <a:srgbClr val="FFFF00"/>
            </a:solidFill>
            <a:round/>
            <a:headEnd/>
            <a:tailEnd/>
          </a:ln>
        </p:spPr>
        <p:txBody>
          <a:bodyPr/>
          <a:lstStyle/>
          <a:p>
            <a:endParaRPr lang="en-US"/>
          </a:p>
        </p:txBody>
      </p:sp>
      <p:sp>
        <p:nvSpPr>
          <p:cNvPr id="94221" name="Line 16"/>
          <p:cNvSpPr>
            <a:spLocks noChangeShapeType="1"/>
          </p:cNvSpPr>
          <p:nvPr/>
        </p:nvSpPr>
        <p:spPr bwMode="auto">
          <a:xfrm>
            <a:off x="1685925" y="3765550"/>
            <a:ext cx="2063750" cy="0"/>
          </a:xfrm>
          <a:prstGeom prst="line">
            <a:avLst/>
          </a:prstGeom>
          <a:noFill/>
          <a:ln w="38100">
            <a:solidFill>
              <a:srgbClr val="FFFF00"/>
            </a:solidFill>
            <a:round/>
            <a:headEnd/>
            <a:tailEnd/>
          </a:ln>
        </p:spPr>
        <p:txBody>
          <a:bodyPr/>
          <a:lstStyle/>
          <a:p>
            <a:endParaRPr lang="en-US"/>
          </a:p>
        </p:txBody>
      </p:sp>
      <p:sp>
        <p:nvSpPr>
          <p:cNvPr id="94222" name="Line 17"/>
          <p:cNvSpPr>
            <a:spLocks noChangeShapeType="1"/>
          </p:cNvSpPr>
          <p:nvPr/>
        </p:nvSpPr>
        <p:spPr bwMode="auto">
          <a:xfrm>
            <a:off x="1695450" y="4103688"/>
            <a:ext cx="844550" cy="0"/>
          </a:xfrm>
          <a:prstGeom prst="line">
            <a:avLst/>
          </a:prstGeom>
          <a:noFill/>
          <a:ln w="38100">
            <a:solidFill>
              <a:srgbClr val="FFFF00"/>
            </a:solidFill>
            <a:round/>
            <a:headEnd/>
            <a:tailEnd/>
          </a:ln>
        </p:spPr>
        <p:txBody>
          <a:bodyPr/>
          <a:lstStyle/>
          <a:p>
            <a:endParaRPr lang="en-US"/>
          </a:p>
        </p:txBody>
      </p:sp>
      <p:sp>
        <p:nvSpPr>
          <p:cNvPr id="94223" name="Line 18"/>
          <p:cNvSpPr>
            <a:spLocks noChangeShapeType="1"/>
          </p:cNvSpPr>
          <p:nvPr/>
        </p:nvSpPr>
        <p:spPr bwMode="auto">
          <a:xfrm flipV="1">
            <a:off x="1665288" y="4967288"/>
            <a:ext cx="2139950" cy="12700"/>
          </a:xfrm>
          <a:prstGeom prst="line">
            <a:avLst/>
          </a:prstGeom>
          <a:noFill/>
          <a:ln w="38100">
            <a:solidFill>
              <a:srgbClr val="FFFF00"/>
            </a:solidFill>
            <a:round/>
            <a:headEnd/>
            <a:tailEnd/>
          </a:ln>
        </p:spPr>
        <p:txBody>
          <a:bodyPr/>
          <a:lstStyle/>
          <a:p>
            <a:endParaRPr lang="en-US"/>
          </a:p>
        </p:txBody>
      </p:sp>
      <p:sp>
        <p:nvSpPr>
          <p:cNvPr id="94224" name="Text Box 11"/>
          <p:cNvSpPr txBox="1">
            <a:spLocks noChangeArrowheads="1"/>
          </p:cNvSpPr>
          <p:nvPr/>
        </p:nvSpPr>
        <p:spPr bwMode="auto">
          <a:xfrm>
            <a:off x="3705225" y="2617788"/>
            <a:ext cx="3863975" cy="396875"/>
          </a:xfrm>
          <a:prstGeom prst="rect">
            <a:avLst/>
          </a:prstGeom>
          <a:noFill/>
          <a:ln w="9525">
            <a:noFill/>
            <a:miter lim="800000"/>
            <a:headEnd/>
            <a:tailEnd/>
          </a:ln>
        </p:spPr>
        <p:txBody>
          <a:bodyPr wrap="none">
            <a:spAutoFit/>
          </a:bodyPr>
          <a:lstStyle/>
          <a:p>
            <a:endParaRPr lang="en-US" altLang="en-US" sz="1000">
              <a:latin typeface="Times New Roman" pitchFamily="18" charset="0"/>
            </a:endParaRPr>
          </a:p>
          <a:p>
            <a:r>
              <a:rPr lang="en-US" altLang="en-US" sz="1000">
                <a:latin typeface="Times New Roman" pitchFamily="18" charset="0"/>
              </a:rPr>
              <a:t>                 Chart:	</a:t>
            </a:r>
            <a:r>
              <a:rPr lang="en-US" altLang="en-US" sz="1000">
                <a:latin typeface="Times New Roman" pitchFamily="18" charset="0"/>
                <a:hlinkClick r:id="rId5"/>
              </a:rPr>
              <a:t>http://www.eia.gov/dnav/ng/hist/na1170_swy_8a.htm</a:t>
            </a:r>
            <a:r>
              <a:rPr lang="en-US" altLang="en-US" sz="1000">
                <a:latin typeface="Times New Roman" pitchFamily="18" charset="0"/>
              </a:rPr>
              <a:t> </a:t>
            </a:r>
          </a:p>
        </p:txBody>
      </p:sp>
      <p:sp>
        <p:nvSpPr>
          <p:cNvPr id="94225" name="Text Box 19"/>
          <p:cNvSpPr txBox="1">
            <a:spLocks noChangeArrowheads="1"/>
          </p:cNvSpPr>
          <p:nvPr/>
        </p:nvSpPr>
        <p:spPr bwMode="auto">
          <a:xfrm>
            <a:off x="3760788" y="6275388"/>
            <a:ext cx="5259387" cy="274637"/>
          </a:xfrm>
          <a:prstGeom prst="rect">
            <a:avLst/>
          </a:prstGeom>
          <a:noFill/>
          <a:ln w="9525">
            <a:noFill/>
            <a:miter lim="800000"/>
            <a:headEnd/>
            <a:tailEnd/>
          </a:ln>
        </p:spPr>
        <p:txBody>
          <a:bodyPr wrap="none">
            <a:spAutoFit/>
          </a:bodyPr>
          <a:lstStyle/>
          <a:p>
            <a:r>
              <a:rPr lang="en-US" altLang="en-US" sz="1200">
                <a:latin typeface="Times New Roman" pitchFamily="18" charset="0"/>
                <a:hlinkClick r:id="rId6"/>
              </a:rPr>
              <a:t>http://deq.state.wy.us/out/downloads/March22PublicMtg_2011Ozone_WDEQ.pdf</a:t>
            </a:r>
            <a:r>
              <a:rPr lang="en-US" altLang="en-US" sz="1200">
                <a:latin typeface="Times New Roman" pitchFamily="18"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1"/>
          <p:cNvSpPr>
            <a:spLocks noGrp="1"/>
          </p:cNvSpPr>
          <p:nvPr>
            <p:ph type="sldNum" sz="quarter" idx="10"/>
          </p:nvPr>
        </p:nvSpPr>
        <p:spPr>
          <a:noFill/>
          <a:ln>
            <a:miter lim="800000"/>
            <a:headEnd/>
            <a:tailEnd/>
          </a:ln>
        </p:spPr>
        <p:txBody>
          <a:bodyPr/>
          <a:lstStyle/>
          <a:p>
            <a:fld id="{F34E3898-7846-45C8-A943-0FC88B149596}" type="slidenum">
              <a:rPr lang="en-US" altLang="en-US" smtClean="0">
                <a:latin typeface="Arial" charset="0"/>
              </a:rPr>
              <a:pPr/>
              <a:t>45</a:t>
            </a:fld>
            <a:endParaRPr lang="en-US" altLang="en-US" smtClean="0">
              <a:latin typeface="Arial" charset="0"/>
            </a:endParaRPr>
          </a:p>
        </p:txBody>
      </p:sp>
      <p:sp>
        <p:nvSpPr>
          <p:cNvPr id="96258" name="Text Box 3"/>
          <p:cNvSpPr txBox="1">
            <a:spLocks noChangeArrowheads="1"/>
          </p:cNvSpPr>
          <p:nvPr/>
        </p:nvSpPr>
        <p:spPr bwMode="auto">
          <a:xfrm>
            <a:off x="1498600" y="96838"/>
            <a:ext cx="6316663"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1: Wyoming)</a:t>
            </a:r>
            <a:endParaRPr lang="en-GB" altLang="en-US" sz="2200">
              <a:solidFill>
                <a:schemeClr val="tx2"/>
              </a:solidFill>
            </a:endParaRPr>
          </a:p>
        </p:txBody>
      </p:sp>
      <p:pic>
        <p:nvPicPr>
          <p:cNvPr id="96259" name="Picture 17"/>
          <p:cNvPicPr>
            <a:picLocks noChangeAspect="1" noChangeArrowheads="1"/>
          </p:cNvPicPr>
          <p:nvPr/>
        </p:nvPicPr>
        <p:blipFill>
          <a:blip r:embed="rId3"/>
          <a:srcRect/>
          <a:stretch>
            <a:fillRect/>
          </a:stretch>
        </p:blipFill>
        <p:spPr bwMode="auto">
          <a:xfrm>
            <a:off x="1157288" y="687388"/>
            <a:ext cx="6877050" cy="5543550"/>
          </a:xfrm>
          <a:prstGeom prst="rect">
            <a:avLst/>
          </a:prstGeom>
          <a:noFill/>
          <a:ln w="9525">
            <a:noFill/>
            <a:miter lim="800000"/>
            <a:headEnd/>
            <a:tailEnd/>
          </a:ln>
        </p:spPr>
      </p:pic>
      <p:sp>
        <p:nvSpPr>
          <p:cNvPr id="96260" name="Text Box 18"/>
          <p:cNvSpPr txBox="1">
            <a:spLocks noChangeArrowheads="1"/>
          </p:cNvSpPr>
          <p:nvPr/>
        </p:nvSpPr>
        <p:spPr bwMode="auto">
          <a:xfrm>
            <a:off x="4367213" y="6321425"/>
            <a:ext cx="3944937" cy="274638"/>
          </a:xfrm>
          <a:prstGeom prst="rect">
            <a:avLst/>
          </a:prstGeom>
          <a:noFill/>
          <a:ln w="9525">
            <a:noFill/>
            <a:miter lim="800000"/>
            <a:headEnd/>
            <a:tailEnd/>
          </a:ln>
        </p:spPr>
        <p:txBody>
          <a:bodyPr wrap="none">
            <a:spAutoFit/>
          </a:bodyPr>
          <a:lstStyle/>
          <a:p>
            <a:r>
              <a:rPr lang="en-US" altLang="en-US" sz="1200">
                <a:latin typeface="Times New Roman" pitchFamily="18" charset="0"/>
                <a:hlinkClick r:id="rId4"/>
              </a:rPr>
              <a:t>http://www.shalegas.energy.gov/resources/071311_corra.pdf</a:t>
            </a:r>
            <a:r>
              <a:rPr lang="en-US" altLang="en-US" sz="1200">
                <a:latin typeface="Times New Roman" pitchFamily="18"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1"/>
          <p:cNvSpPr>
            <a:spLocks noGrp="1"/>
          </p:cNvSpPr>
          <p:nvPr>
            <p:ph type="sldNum" sz="quarter" idx="10"/>
          </p:nvPr>
        </p:nvSpPr>
        <p:spPr>
          <a:noFill/>
          <a:ln>
            <a:miter lim="800000"/>
            <a:headEnd/>
            <a:tailEnd/>
          </a:ln>
        </p:spPr>
        <p:txBody>
          <a:bodyPr/>
          <a:lstStyle/>
          <a:p>
            <a:fld id="{B1AD79CE-940C-4C95-A2CA-10B49E883B0B}" type="slidenum">
              <a:rPr lang="en-US" altLang="en-US" smtClean="0">
                <a:latin typeface="Arial" charset="0"/>
              </a:rPr>
              <a:pPr/>
              <a:t>46</a:t>
            </a:fld>
            <a:endParaRPr lang="en-US" altLang="en-US" smtClean="0">
              <a:latin typeface="Arial" charset="0"/>
            </a:endParaRPr>
          </a:p>
        </p:txBody>
      </p:sp>
      <p:sp>
        <p:nvSpPr>
          <p:cNvPr id="98306" name="Text Box 3"/>
          <p:cNvSpPr txBox="1">
            <a:spLocks noChangeArrowheads="1"/>
          </p:cNvSpPr>
          <p:nvPr/>
        </p:nvSpPr>
        <p:spPr bwMode="auto">
          <a:xfrm>
            <a:off x="1498600" y="96838"/>
            <a:ext cx="6316663"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1: Wyoming)</a:t>
            </a:r>
            <a:endParaRPr lang="en-GB" altLang="en-US" sz="2200">
              <a:solidFill>
                <a:schemeClr val="tx2"/>
              </a:solidFill>
            </a:endParaRPr>
          </a:p>
        </p:txBody>
      </p:sp>
      <p:sp>
        <p:nvSpPr>
          <p:cNvPr id="98307" name="Text Box 4"/>
          <p:cNvSpPr txBox="1">
            <a:spLocks noChangeArrowheads="1"/>
          </p:cNvSpPr>
          <p:nvPr/>
        </p:nvSpPr>
        <p:spPr bwMode="auto">
          <a:xfrm>
            <a:off x="4367213" y="6321425"/>
            <a:ext cx="3944937" cy="274638"/>
          </a:xfrm>
          <a:prstGeom prst="rect">
            <a:avLst/>
          </a:prstGeom>
          <a:noFill/>
          <a:ln w="9525">
            <a:noFill/>
            <a:miter lim="800000"/>
            <a:headEnd/>
            <a:tailEnd/>
          </a:ln>
        </p:spPr>
        <p:txBody>
          <a:bodyPr wrap="none">
            <a:spAutoFit/>
          </a:bodyPr>
          <a:lstStyle/>
          <a:p>
            <a:r>
              <a:rPr lang="en-US" altLang="en-US" sz="1200">
                <a:latin typeface="Times New Roman" pitchFamily="18" charset="0"/>
                <a:hlinkClick r:id="rId3"/>
              </a:rPr>
              <a:t>http://www.shalegas.energy.gov/resources/071311_corra.pdf</a:t>
            </a:r>
            <a:r>
              <a:rPr lang="en-US" altLang="en-US" sz="1200">
                <a:latin typeface="Times New Roman" pitchFamily="18" charset="0"/>
              </a:rPr>
              <a:t> </a:t>
            </a:r>
          </a:p>
        </p:txBody>
      </p:sp>
      <p:pic>
        <p:nvPicPr>
          <p:cNvPr id="98308" name="Picture 5"/>
          <p:cNvPicPr>
            <a:picLocks noChangeAspect="1" noChangeArrowheads="1"/>
          </p:cNvPicPr>
          <p:nvPr/>
        </p:nvPicPr>
        <p:blipFill>
          <a:blip r:embed="rId4"/>
          <a:srcRect/>
          <a:stretch>
            <a:fillRect/>
          </a:stretch>
        </p:blipFill>
        <p:spPr bwMode="auto">
          <a:xfrm>
            <a:off x="1092200" y="625475"/>
            <a:ext cx="6924675" cy="561022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1"/>
          <p:cNvSpPr>
            <a:spLocks noGrp="1"/>
          </p:cNvSpPr>
          <p:nvPr>
            <p:ph type="sldNum" sz="quarter" idx="10"/>
          </p:nvPr>
        </p:nvSpPr>
        <p:spPr>
          <a:noFill/>
          <a:ln>
            <a:miter lim="800000"/>
            <a:headEnd/>
            <a:tailEnd/>
          </a:ln>
        </p:spPr>
        <p:txBody>
          <a:bodyPr/>
          <a:lstStyle/>
          <a:p>
            <a:fld id="{381FFB9E-85D5-4AA3-9C93-7F1779DEA0E3}" type="slidenum">
              <a:rPr lang="en-US" altLang="en-US" smtClean="0">
                <a:latin typeface="Arial" charset="0"/>
              </a:rPr>
              <a:pPr/>
              <a:t>47</a:t>
            </a:fld>
            <a:endParaRPr lang="en-US" altLang="en-US" smtClean="0">
              <a:latin typeface="Arial" charset="0"/>
            </a:endParaRPr>
          </a:p>
        </p:txBody>
      </p:sp>
      <p:sp>
        <p:nvSpPr>
          <p:cNvPr id="100354" name="Text Box 3"/>
          <p:cNvSpPr txBox="1">
            <a:spLocks noChangeArrowheads="1"/>
          </p:cNvSpPr>
          <p:nvPr/>
        </p:nvSpPr>
        <p:spPr bwMode="auto">
          <a:xfrm>
            <a:off x="1501775" y="96838"/>
            <a:ext cx="6316663"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1: Wyoming)</a:t>
            </a:r>
            <a:endParaRPr lang="en-GB" altLang="en-US" sz="2200">
              <a:solidFill>
                <a:schemeClr val="tx2"/>
              </a:solidFill>
            </a:endParaRPr>
          </a:p>
        </p:txBody>
      </p:sp>
      <p:pic>
        <p:nvPicPr>
          <p:cNvPr id="100355" name="Picture 5"/>
          <p:cNvPicPr>
            <a:picLocks noChangeAspect="1" noChangeArrowheads="1"/>
          </p:cNvPicPr>
          <p:nvPr/>
        </p:nvPicPr>
        <p:blipFill>
          <a:blip r:embed="rId3"/>
          <a:srcRect/>
          <a:stretch>
            <a:fillRect/>
          </a:stretch>
        </p:blipFill>
        <p:spPr bwMode="auto">
          <a:xfrm>
            <a:off x="762000" y="485775"/>
            <a:ext cx="7620000" cy="4972050"/>
          </a:xfrm>
          <a:prstGeom prst="rect">
            <a:avLst/>
          </a:prstGeom>
          <a:noFill/>
          <a:ln w="9525">
            <a:noFill/>
            <a:miter lim="800000"/>
            <a:headEnd/>
            <a:tailEnd/>
          </a:ln>
        </p:spPr>
      </p:pic>
      <p:sp>
        <p:nvSpPr>
          <p:cNvPr id="100356" name="Text Box 6"/>
          <p:cNvSpPr txBox="1">
            <a:spLocks noChangeArrowheads="1"/>
          </p:cNvSpPr>
          <p:nvPr/>
        </p:nvSpPr>
        <p:spPr bwMode="auto">
          <a:xfrm>
            <a:off x="3760788" y="6275388"/>
            <a:ext cx="5259387" cy="274637"/>
          </a:xfrm>
          <a:prstGeom prst="rect">
            <a:avLst/>
          </a:prstGeom>
          <a:noFill/>
          <a:ln w="9525">
            <a:noFill/>
            <a:miter lim="800000"/>
            <a:headEnd/>
            <a:tailEnd/>
          </a:ln>
        </p:spPr>
        <p:txBody>
          <a:bodyPr wrap="none">
            <a:spAutoFit/>
          </a:bodyPr>
          <a:lstStyle/>
          <a:p>
            <a:r>
              <a:rPr lang="en-US" altLang="en-US" sz="1200">
                <a:latin typeface="Times New Roman" pitchFamily="18" charset="0"/>
                <a:hlinkClick r:id="rId4"/>
              </a:rPr>
              <a:t>http://deq.state.wy.us/out/downloads/March22PublicMtg_2011Ozone_WDEQ.pdf</a:t>
            </a:r>
            <a:r>
              <a:rPr lang="en-US" altLang="en-US" sz="1200">
                <a:latin typeface="Times New Roman" pitchFamily="18"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1"/>
          <p:cNvSpPr>
            <a:spLocks noGrp="1"/>
          </p:cNvSpPr>
          <p:nvPr>
            <p:ph type="sldNum" sz="quarter" idx="10"/>
          </p:nvPr>
        </p:nvSpPr>
        <p:spPr>
          <a:noFill/>
          <a:ln>
            <a:miter lim="800000"/>
            <a:headEnd/>
            <a:tailEnd/>
          </a:ln>
        </p:spPr>
        <p:txBody>
          <a:bodyPr/>
          <a:lstStyle/>
          <a:p>
            <a:fld id="{D302FC20-8340-491E-83B2-80460B5BA834}" type="slidenum">
              <a:rPr lang="en-US" altLang="en-US" smtClean="0">
                <a:latin typeface="Arial" charset="0"/>
              </a:rPr>
              <a:pPr/>
              <a:t>48</a:t>
            </a:fld>
            <a:endParaRPr lang="en-US" altLang="en-US" smtClean="0">
              <a:latin typeface="Arial" charset="0"/>
            </a:endParaRPr>
          </a:p>
        </p:txBody>
      </p:sp>
      <p:sp>
        <p:nvSpPr>
          <p:cNvPr id="102402" name="Text Box 3"/>
          <p:cNvSpPr txBox="1">
            <a:spLocks noChangeArrowheads="1"/>
          </p:cNvSpPr>
          <p:nvPr/>
        </p:nvSpPr>
        <p:spPr bwMode="auto">
          <a:xfrm>
            <a:off x="1508125" y="96838"/>
            <a:ext cx="63023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2: Maryland)</a:t>
            </a:r>
            <a:endParaRPr lang="en-GB" altLang="en-US" sz="2200">
              <a:solidFill>
                <a:schemeClr val="tx2"/>
              </a:solidFill>
            </a:endParaRPr>
          </a:p>
        </p:txBody>
      </p:sp>
      <p:sp>
        <p:nvSpPr>
          <p:cNvPr id="102403" name="Content Placeholder 2"/>
          <p:cNvSpPr>
            <a:spLocks/>
          </p:cNvSpPr>
          <p:nvPr/>
        </p:nvSpPr>
        <p:spPr bwMode="auto">
          <a:xfrm>
            <a:off x="203200" y="685800"/>
            <a:ext cx="9250363" cy="1233488"/>
          </a:xfrm>
          <a:prstGeom prst="rect">
            <a:avLst/>
          </a:prstGeom>
          <a:noFill/>
          <a:ln w="9525">
            <a:noFill/>
            <a:miter lim="800000"/>
            <a:headEnd/>
            <a:tailEnd/>
          </a:ln>
        </p:spPr>
        <p:txBody>
          <a:bodyPr/>
          <a:lstStyle/>
          <a:p>
            <a:pPr marL="342900" indent="-342900">
              <a:lnSpc>
                <a:spcPct val="90000"/>
              </a:lnSpc>
              <a:spcBef>
                <a:spcPct val="20000"/>
              </a:spcBef>
            </a:pPr>
            <a:r>
              <a:rPr lang="en-US" altLang="en-US" b="1">
                <a:cs typeface="Arial" charset="0"/>
              </a:rPr>
              <a:t>• </a:t>
            </a:r>
            <a:r>
              <a:rPr lang="en-US" altLang="en-US" b="1"/>
              <a:t>Washington County contains ~10% of PA’s Marcellus wells</a:t>
            </a:r>
          </a:p>
          <a:p>
            <a:pPr marL="342900" indent="-342900">
              <a:lnSpc>
                <a:spcPct val="90000"/>
              </a:lnSpc>
              <a:spcBef>
                <a:spcPct val="20000"/>
              </a:spcBef>
            </a:pPr>
            <a:r>
              <a:rPr lang="en-US" altLang="en-US" b="1">
                <a:cs typeface="Arial" charset="0"/>
              </a:rPr>
              <a:t>•</a:t>
            </a:r>
            <a:r>
              <a:rPr lang="en-US" altLang="en-US" b="1"/>
              <a:t> Charleroi lies at the eastern edge of drilling operations (downwind)</a:t>
            </a:r>
          </a:p>
          <a:p>
            <a:pPr marL="342900" indent="-342900">
              <a:lnSpc>
                <a:spcPct val="90000"/>
              </a:lnSpc>
              <a:spcBef>
                <a:spcPct val="20000"/>
              </a:spcBef>
            </a:pPr>
            <a:r>
              <a:rPr lang="en-US" altLang="en-US" b="1">
                <a:cs typeface="Arial" charset="0"/>
              </a:rPr>
              <a:t>•</a:t>
            </a:r>
            <a:r>
              <a:rPr lang="en-US" altLang="en-US" b="1"/>
              <a:t> Drilling rights granted by residents at the end of 2008</a:t>
            </a:r>
          </a:p>
          <a:p>
            <a:pPr marL="342900" indent="-342900">
              <a:lnSpc>
                <a:spcPct val="90000"/>
              </a:lnSpc>
              <a:spcBef>
                <a:spcPct val="20000"/>
              </a:spcBef>
            </a:pPr>
            <a:endParaRPr lang="en-US" altLang="en-US" sz="900" b="1">
              <a:solidFill>
                <a:srgbClr val="FF0000"/>
              </a:solidFill>
            </a:endParaRPr>
          </a:p>
          <a:p>
            <a:pPr marL="342900" indent="-342900">
              <a:lnSpc>
                <a:spcPct val="90000"/>
              </a:lnSpc>
              <a:spcBef>
                <a:spcPct val="20000"/>
              </a:spcBef>
            </a:pPr>
            <a:r>
              <a:rPr lang="en-US" altLang="en-US" b="1">
                <a:solidFill>
                  <a:srgbClr val="FF0000"/>
                </a:solidFill>
              </a:rPr>
              <a:t>      NO</a:t>
            </a:r>
            <a:r>
              <a:rPr lang="en-US" altLang="en-US" b="1" baseline="-25000">
                <a:solidFill>
                  <a:srgbClr val="FF0000"/>
                </a:solidFill>
              </a:rPr>
              <a:t>2</a:t>
            </a:r>
            <a:r>
              <a:rPr lang="en-US" altLang="en-US" b="1">
                <a:solidFill>
                  <a:srgbClr val="FF0000"/>
                </a:solidFill>
              </a:rPr>
              <a:t> trends for summer time only</a:t>
            </a:r>
          </a:p>
          <a:p>
            <a:pPr marL="342900" indent="-342900">
              <a:lnSpc>
                <a:spcPct val="90000"/>
              </a:lnSpc>
              <a:spcBef>
                <a:spcPct val="20000"/>
              </a:spcBef>
            </a:pPr>
            <a:endParaRPr lang="en-US" altLang="en-US" b="1">
              <a:solidFill>
                <a:srgbClr val="FF0000"/>
              </a:solidFill>
            </a:endParaRPr>
          </a:p>
        </p:txBody>
      </p:sp>
      <p:pic>
        <p:nvPicPr>
          <p:cNvPr id="102404" name="Picture 5"/>
          <p:cNvPicPr>
            <a:picLocks noChangeAspect="1" noChangeArrowheads="1"/>
          </p:cNvPicPr>
          <p:nvPr/>
        </p:nvPicPr>
        <p:blipFill>
          <a:blip r:embed="rId3"/>
          <a:srcRect/>
          <a:stretch>
            <a:fillRect/>
          </a:stretch>
        </p:blipFill>
        <p:spPr bwMode="auto">
          <a:xfrm>
            <a:off x="152400" y="2678113"/>
            <a:ext cx="4518025" cy="3389312"/>
          </a:xfrm>
          <a:prstGeom prst="rect">
            <a:avLst/>
          </a:prstGeom>
          <a:noFill/>
          <a:ln w="9525">
            <a:noFill/>
            <a:miter lim="800000"/>
            <a:headEnd/>
            <a:tailEnd/>
          </a:ln>
        </p:spPr>
      </p:pic>
      <p:pic>
        <p:nvPicPr>
          <p:cNvPr id="102405" name="Picture 6"/>
          <p:cNvPicPr>
            <a:picLocks noChangeAspect="1" noChangeArrowheads="1"/>
          </p:cNvPicPr>
          <p:nvPr/>
        </p:nvPicPr>
        <p:blipFill>
          <a:blip r:embed="rId4"/>
          <a:srcRect/>
          <a:stretch>
            <a:fillRect/>
          </a:stretch>
        </p:blipFill>
        <p:spPr bwMode="auto">
          <a:xfrm>
            <a:off x="4625975" y="2678113"/>
            <a:ext cx="4518025" cy="3389312"/>
          </a:xfrm>
          <a:prstGeom prst="rect">
            <a:avLst/>
          </a:prstGeom>
          <a:noFill/>
          <a:ln w="9525">
            <a:noFill/>
            <a:miter lim="800000"/>
            <a:headEnd/>
            <a:tailEnd/>
          </a:ln>
        </p:spPr>
      </p:pic>
      <p:sp>
        <p:nvSpPr>
          <p:cNvPr id="102406" name="Text Box 24"/>
          <p:cNvSpPr txBox="1">
            <a:spLocks noChangeArrowheads="1"/>
          </p:cNvSpPr>
          <p:nvPr/>
        </p:nvSpPr>
        <p:spPr bwMode="auto">
          <a:xfrm>
            <a:off x="1709738" y="2320925"/>
            <a:ext cx="1268412" cy="304800"/>
          </a:xfrm>
          <a:prstGeom prst="rect">
            <a:avLst/>
          </a:prstGeom>
          <a:noFill/>
          <a:ln w="9525">
            <a:noFill/>
            <a:miter lim="800000"/>
            <a:headEnd/>
            <a:tailEnd/>
          </a:ln>
        </p:spPr>
        <p:txBody>
          <a:bodyPr wrap="none">
            <a:spAutoFit/>
          </a:bodyPr>
          <a:lstStyle/>
          <a:p>
            <a:r>
              <a:rPr lang="en-US" altLang="en-US" sz="1400" b="1">
                <a:solidFill>
                  <a:srgbClr val="FF0000"/>
                </a:solidFill>
              </a:rPr>
              <a:t>Surface Data</a:t>
            </a:r>
          </a:p>
        </p:txBody>
      </p:sp>
      <p:sp>
        <p:nvSpPr>
          <p:cNvPr id="102407" name="Text Box 25"/>
          <p:cNvSpPr txBox="1">
            <a:spLocks noChangeArrowheads="1"/>
          </p:cNvSpPr>
          <p:nvPr/>
        </p:nvSpPr>
        <p:spPr bwMode="auto">
          <a:xfrm>
            <a:off x="6251575" y="2319338"/>
            <a:ext cx="1296988" cy="304800"/>
          </a:xfrm>
          <a:prstGeom prst="rect">
            <a:avLst/>
          </a:prstGeom>
          <a:noFill/>
          <a:ln w="9525">
            <a:noFill/>
            <a:miter lim="800000"/>
            <a:headEnd/>
            <a:tailEnd/>
          </a:ln>
        </p:spPr>
        <p:txBody>
          <a:bodyPr wrap="none">
            <a:spAutoFit/>
          </a:bodyPr>
          <a:lstStyle/>
          <a:p>
            <a:r>
              <a:rPr lang="en-US" altLang="en-US" sz="1400" b="1">
                <a:solidFill>
                  <a:srgbClr val="FF0000"/>
                </a:solidFill>
              </a:rPr>
              <a:t>Satellite Data</a:t>
            </a:r>
          </a:p>
        </p:txBody>
      </p:sp>
      <p:sp>
        <p:nvSpPr>
          <p:cNvPr id="102408" name="Text Box 26"/>
          <p:cNvSpPr txBox="1">
            <a:spLocks noChangeArrowheads="1"/>
          </p:cNvSpPr>
          <p:nvPr/>
        </p:nvSpPr>
        <p:spPr bwMode="auto">
          <a:xfrm>
            <a:off x="6027738" y="6261100"/>
            <a:ext cx="2855912" cy="274638"/>
          </a:xfrm>
          <a:prstGeom prst="rect">
            <a:avLst/>
          </a:prstGeom>
          <a:noFill/>
          <a:ln w="9525">
            <a:noFill/>
            <a:miter lim="800000"/>
            <a:headEnd/>
            <a:tailEnd/>
          </a:ln>
        </p:spPr>
        <p:txBody>
          <a:bodyPr wrap="none">
            <a:spAutoFit/>
          </a:bodyPr>
          <a:lstStyle/>
          <a:p>
            <a:r>
              <a:rPr lang="en-US" altLang="en-US" sz="1200">
                <a:latin typeface="Times New Roman" pitchFamily="18" charset="0"/>
              </a:rPr>
              <a:t>Tim Vinciguerra et al., in preparation, 2013</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1"/>
          <p:cNvSpPr>
            <a:spLocks noGrp="1"/>
          </p:cNvSpPr>
          <p:nvPr>
            <p:ph type="sldNum" sz="quarter" idx="10"/>
          </p:nvPr>
        </p:nvSpPr>
        <p:spPr>
          <a:noFill/>
          <a:ln>
            <a:miter lim="800000"/>
            <a:headEnd/>
            <a:tailEnd/>
          </a:ln>
        </p:spPr>
        <p:txBody>
          <a:bodyPr/>
          <a:lstStyle/>
          <a:p>
            <a:fld id="{0A0D5208-8422-40F4-B2ED-9936F936B2A3}" type="slidenum">
              <a:rPr lang="en-US" altLang="en-US" smtClean="0">
                <a:latin typeface="Arial" charset="0"/>
              </a:rPr>
              <a:pPr/>
              <a:t>49</a:t>
            </a:fld>
            <a:endParaRPr lang="en-US" altLang="en-US" smtClean="0">
              <a:latin typeface="Arial" charset="0"/>
            </a:endParaRPr>
          </a:p>
        </p:txBody>
      </p:sp>
      <p:sp>
        <p:nvSpPr>
          <p:cNvPr id="104450" name="Text Box 3"/>
          <p:cNvSpPr txBox="1">
            <a:spLocks noChangeArrowheads="1"/>
          </p:cNvSpPr>
          <p:nvPr/>
        </p:nvSpPr>
        <p:spPr bwMode="auto">
          <a:xfrm>
            <a:off x="1508125" y="96838"/>
            <a:ext cx="63023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2: Maryland)</a:t>
            </a:r>
            <a:endParaRPr lang="en-GB" altLang="en-US" sz="2200">
              <a:solidFill>
                <a:schemeClr val="tx2"/>
              </a:solidFill>
            </a:endParaRPr>
          </a:p>
        </p:txBody>
      </p:sp>
      <p:sp>
        <p:nvSpPr>
          <p:cNvPr id="104451" name="Content Placeholder 2"/>
          <p:cNvSpPr>
            <a:spLocks/>
          </p:cNvSpPr>
          <p:nvPr/>
        </p:nvSpPr>
        <p:spPr bwMode="auto">
          <a:xfrm>
            <a:off x="203200" y="685800"/>
            <a:ext cx="9250363" cy="1233488"/>
          </a:xfrm>
          <a:prstGeom prst="rect">
            <a:avLst/>
          </a:prstGeom>
          <a:noFill/>
          <a:ln w="9525">
            <a:noFill/>
            <a:miter lim="800000"/>
            <a:headEnd/>
            <a:tailEnd/>
          </a:ln>
        </p:spPr>
        <p:txBody>
          <a:bodyPr/>
          <a:lstStyle/>
          <a:p>
            <a:pPr marL="342900" indent="-342900">
              <a:lnSpc>
                <a:spcPct val="90000"/>
              </a:lnSpc>
              <a:spcBef>
                <a:spcPct val="20000"/>
              </a:spcBef>
            </a:pPr>
            <a:r>
              <a:rPr lang="en-US" altLang="en-US" b="1">
                <a:cs typeface="Arial" charset="0"/>
              </a:rPr>
              <a:t>• </a:t>
            </a:r>
            <a:r>
              <a:rPr lang="en-US" altLang="en-US" b="1"/>
              <a:t>Washington County contains ~10% of PA’s Marcellus wells</a:t>
            </a:r>
          </a:p>
          <a:p>
            <a:pPr marL="342900" indent="-342900">
              <a:lnSpc>
                <a:spcPct val="90000"/>
              </a:lnSpc>
              <a:spcBef>
                <a:spcPct val="20000"/>
              </a:spcBef>
            </a:pPr>
            <a:r>
              <a:rPr lang="en-US" altLang="en-US" b="1">
                <a:cs typeface="Arial" charset="0"/>
              </a:rPr>
              <a:t>•</a:t>
            </a:r>
            <a:r>
              <a:rPr lang="en-US" altLang="en-US" b="1"/>
              <a:t> Charleroi lies at the eastern edge of drilling operations (downwind)</a:t>
            </a:r>
          </a:p>
          <a:p>
            <a:pPr marL="342900" indent="-342900">
              <a:lnSpc>
                <a:spcPct val="90000"/>
              </a:lnSpc>
              <a:spcBef>
                <a:spcPct val="20000"/>
              </a:spcBef>
            </a:pPr>
            <a:r>
              <a:rPr lang="en-US" altLang="en-US" b="1">
                <a:cs typeface="Arial" charset="0"/>
              </a:rPr>
              <a:t>•</a:t>
            </a:r>
            <a:r>
              <a:rPr lang="en-US" altLang="en-US" b="1"/>
              <a:t> Drilling rights granted by residents at the end of 2008</a:t>
            </a:r>
          </a:p>
          <a:p>
            <a:pPr marL="342900" indent="-342900">
              <a:lnSpc>
                <a:spcPct val="90000"/>
              </a:lnSpc>
              <a:spcBef>
                <a:spcPct val="20000"/>
              </a:spcBef>
            </a:pPr>
            <a:endParaRPr lang="en-US" altLang="en-US" sz="900" b="1"/>
          </a:p>
          <a:p>
            <a:pPr marL="342900" indent="-342900">
              <a:lnSpc>
                <a:spcPct val="90000"/>
              </a:lnSpc>
              <a:spcBef>
                <a:spcPct val="20000"/>
              </a:spcBef>
            </a:pPr>
            <a:r>
              <a:rPr lang="en-US" altLang="en-US" b="1">
                <a:solidFill>
                  <a:srgbClr val="FF0000"/>
                </a:solidFill>
              </a:rPr>
              <a:t>      HCHO (formaldehyde) rising more rapidly post 2009</a:t>
            </a:r>
            <a:endParaRPr lang="en-US" altLang="en-US" b="1"/>
          </a:p>
        </p:txBody>
      </p:sp>
      <p:sp>
        <p:nvSpPr>
          <p:cNvPr id="104452" name="Text Box 7"/>
          <p:cNvSpPr txBox="1">
            <a:spLocks noChangeArrowheads="1"/>
          </p:cNvSpPr>
          <p:nvPr/>
        </p:nvSpPr>
        <p:spPr bwMode="auto">
          <a:xfrm>
            <a:off x="3924300" y="2319338"/>
            <a:ext cx="1296988" cy="304800"/>
          </a:xfrm>
          <a:prstGeom prst="rect">
            <a:avLst/>
          </a:prstGeom>
          <a:noFill/>
          <a:ln w="9525">
            <a:noFill/>
            <a:miter lim="800000"/>
            <a:headEnd/>
            <a:tailEnd/>
          </a:ln>
        </p:spPr>
        <p:txBody>
          <a:bodyPr wrap="none">
            <a:spAutoFit/>
          </a:bodyPr>
          <a:lstStyle/>
          <a:p>
            <a:r>
              <a:rPr lang="en-US" altLang="en-US" sz="1400" b="1">
                <a:solidFill>
                  <a:srgbClr val="FF0000"/>
                </a:solidFill>
              </a:rPr>
              <a:t>Satellite Data</a:t>
            </a:r>
          </a:p>
        </p:txBody>
      </p:sp>
      <p:pic>
        <p:nvPicPr>
          <p:cNvPr id="104453" name="Picture 2"/>
          <p:cNvPicPr>
            <a:picLocks noChangeAspect="1" noChangeArrowheads="1"/>
          </p:cNvPicPr>
          <p:nvPr/>
        </p:nvPicPr>
        <p:blipFill>
          <a:blip r:embed="rId3"/>
          <a:srcRect/>
          <a:stretch>
            <a:fillRect/>
          </a:stretch>
        </p:blipFill>
        <p:spPr bwMode="auto">
          <a:xfrm>
            <a:off x="2335213" y="2724150"/>
            <a:ext cx="4475162" cy="3355975"/>
          </a:xfrm>
          <a:prstGeom prst="rect">
            <a:avLst/>
          </a:prstGeom>
          <a:noFill/>
          <a:ln w="9525">
            <a:noFill/>
            <a:miter lim="800000"/>
            <a:headEnd/>
            <a:tailEnd/>
          </a:ln>
        </p:spPr>
      </p:pic>
      <p:sp>
        <p:nvSpPr>
          <p:cNvPr id="104454" name="Text Box 9"/>
          <p:cNvSpPr txBox="1">
            <a:spLocks noChangeArrowheads="1"/>
          </p:cNvSpPr>
          <p:nvPr/>
        </p:nvSpPr>
        <p:spPr bwMode="auto">
          <a:xfrm>
            <a:off x="6027738" y="6261100"/>
            <a:ext cx="2855912" cy="274638"/>
          </a:xfrm>
          <a:prstGeom prst="rect">
            <a:avLst/>
          </a:prstGeom>
          <a:noFill/>
          <a:ln w="9525">
            <a:noFill/>
            <a:miter lim="800000"/>
            <a:headEnd/>
            <a:tailEnd/>
          </a:ln>
        </p:spPr>
        <p:txBody>
          <a:bodyPr wrap="none">
            <a:spAutoFit/>
          </a:bodyPr>
          <a:lstStyle/>
          <a:p>
            <a:r>
              <a:rPr lang="en-US" altLang="en-US" sz="1200">
                <a:latin typeface="Times New Roman" pitchFamily="18" charset="0"/>
              </a:rPr>
              <a:t>Tim Vinciguerra et al., in preparation, 2013</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
          <p:cNvSpPr txBox="1">
            <a:spLocks noChangeArrowheads="1"/>
          </p:cNvSpPr>
          <p:nvPr/>
        </p:nvSpPr>
        <p:spPr bwMode="auto">
          <a:xfrm>
            <a:off x="1371600" y="285750"/>
            <a:ext cx="6172200" cy="461963"/>
          </a:xfrm>
          <a:prstGeom prst="rect">
            <a:avLst/>
          </a:prstGeom>
          <a:noFill/>
          <a:ln w="9525">
            <a:noFill/>
            <a:miter lim="800000"/>
            <a:headEnd/>
            <a:tailEnd/>
          </a:ln>
        </p:spPr>
        <p:txBody>
          <a:bodyPr>
            <a:spAutoFit/>
          </a:bodyPr>
          <a:lstStyle/>
          <a:p>
            <a:r>
              <a:rPr lang="en-US" altLang="en-US" sz="2400" b="1">
                <a:solidFill>
                  <a:srgbClr val="0033CC"/>
                </a:solidFill>
              </a:rPr>
              <a:t>Flight track color coated with CO</a:t>
            </a:r>
            <a:r>
              <a:rPr lang="en-US" altLang="en-US" sz="2400" b="1" baseline="-25000">
                <a:solidFill>
                  <a:srgbClr val="0033CC"/>
                </a:solidFill>
              </a:rPr>
              <a:t>2</a:t>
            </a:r>
            <a:r>
              <a:rPr lang="en-US" altLang="en-US" sz="2400" b="1">
                <a:solidFill>
                  <a:srgbClr val="0033CC"/>
                </a:solidFill>
              </a:rPr>
              <a:t> mixing ratio</a:t>
            </a:r>
          </a:p>
        </p:txBody>
      </p:sp>
      <p:pic>
        <p:nvPicPr>
          <p:cNvPr id="23554" name="Picture 2"/>
          <p:cNvPicPr>
            <a:picLocks noChangeAspect="1" noChangeArrowheads="1"/>
          </p:cNvPicPr>
          <p:nvPr/>
        </p:nvPicPr>
        <p:blipFill>
          <a:blip r:embed="rId2"/>
          <a:srcRect/>
          <a:stretch>
            <a:fillRect/>
          </a:stretch>
        </p:blipFill>
        <p:spPr bwMode="auto">
          <a:xfrm>
            <a:off x="-1676400" y="762000"/>
            <a:ext cx="13011150" cy="6200775"/>
          </a:xfrm>
          <a:prstGeom prst="rect">
            <a:avLst/>
          </a:prstGeom>
          <a:noFill/>
          <a:ln w="9525">
            <a:noFill/>
            <a:miter lim="800000"/>
            <a:headEnd/>
            <a:tailEnd/>
          </a:ln>
        </p:spPr>
      </p:pic>
      <p:sp>
        <p:nvSpPr>
          <p:cNvPr id="23555" name="TextBox 1"/>
          <p:cNvSpPr txBox="1">
            <a:spLocks noChangeArrowheads="1"/>
          </p:cNvSpPr>
          <p:nvPr/>
        </p:nvSpPr>
        <p:spPr bwMode="auto">
          <a:xfrm>
            <a:off x="6858000" y="914400"/>
            <a:ext cx="1600200" cy="369888"/>
          </a:xfrm>
          <a:prstGeom prst="rect">
            <a:avLst/>
          </a:prstGeom>
          <a:noFill/>
          <a:ln w="9525">
            <a:noFill/>
            <a:miter lim="800000"/>
            <a:headEnd/>
            <a:tailEnd/>
          </a:ln>
        </p:spPr>
        <p:txBody>
          <a:bodyPr>
            <a:spAutoFit/>
          </a:bodyPr>
          <a:lstStyle/>
          <a:p>
            <a:r>
              <a:rPr lang="en-US" altLang="en-US"/>
              <a:t>[CO</a:t>
            </a:r>
            <a:r>
              <a:rPr lang="en-US" altLang="en-US" baseline="-25000"/>
              <a:t>2</a:t>
            </a:r>
            <a:r>
              <a:rPr lang="en-US" altLang="en-US"/>
              <a:t>]-350 ppm</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1"/>
          <p:cNvSpPr>
            <a:spLocks noGrp="1"/>
          </p:cNvSpPr>
          <p:nvPr>
            <p:ph type="sldNum" sz="quarter" idx="10"/>
          </p:nvPr>
        </p:nvSpPr>
        <p:spPr>
          <a:noFill/>
          <a:ln>
            <a:miter lim="800000"/>
            <a:headEnd/>
            <a:tailEnd/>
          </a:ln>
        </p:spPr>
        <p:txBody>
          <a:bodyPr/>
          <a:lstStyle/>
          <a:p>
            <a:fld id="{E552A402-862A-4649-BF3F-AE1799719D69}" type="slidenum">
              <a:rPr lang="en-US" altLang="en-US" smtClean="0">
                <a:latin typeface="Arial" charset="0"/>
              </a:rPr>
              <a:pPr/>
              <a:t>50</a:t>
            </a:fld>
            <a:endParaRPr lang="en-US" altLang="en-US" smtClean="0">
              <a:latin typeface="Arial" charset="0"/>
            </a:endParaRPr>
          </a:p>
        </p:txBody>
      </p:sp>
      <p:sp>
        <p:nvSpPr>
          <p:cNvPr id="106498" name="Text Box 3"/>
          <p:cNvSpPr txBox="1">
            <a:spLocks noChangeArrowheads="1"/>
          </p:cNvSpPr>
          <p:nvPr/>
        </p:nvSpPr>
        <p:spPr bwMode="auto">
          <a:xfrm>
            <a:off x="1508125" y="96838"/>
            <a:ext cx="63023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2: Maryland)</a:t>
            </a:r>
            <a:endParaRPr lang="en-GB" altLang="en-US" sz="2200">
              <a:solidFill>
                <a:schemeClr val="tx2"/>
              </a:solidFill>
            </a:endParaRPr>
          </a:p>
        </p:txBody>
      </p:sp>
      <p:sp>
        <p:nvSpPr>
          <p:cNvPr id="106499" name="Content Placeholder 2"/>
          <p:cNvSpPr>
            <a:spLocks/>
          </p:cNvSpPr>
          <p:nvPr/>
        </p:nvSpPr>
        <p:spPr bwMode="auto">
          <a:xfrm>
            <a:off x="203200" y="685800"/>
            <a:ext cx="9250363" cy="1233488"/>
          </a:xfrm>
          <a:prstGeom prst="rect">
            <a:avLst/>
          </a:prstGeom>
          <a:noFill/>
          <a:ln w="9525">
            <a:noFill/>
            <a:miter lim="800000"/>
            <a:headEnd/>
            <a:tailEnd/>
          </a:ln>
        </p:spPr>
        <p:txBody>
          <a:bodyPr/>
          <a:lstStyle/>
          <a:p>
            <a:pPr marL="342900" indent="-342900">
              <a:lnSpc>
                <a:spcPct val="90000"/>
              </a:lnSpc>
              <a:spcBef>
                <a:spcPct val="20000"/>
              </a:spcBef>
            </a:pPr>
            <a:r>
              <a:rPr lang="en-US" altLang="en-US" b="1">
                <a:cs typeface="Arial" charset="0"/>
              </a:rPr>
              <a:t>• </a:t>
            </a:r>
            <a:r>
              <a:rPr lang="en-US" altLang="en-US" b="1"/>
              <a:t>Washington County contains ~10% of PA’s Marcellus wells</a:t>
            </a:r>
          </a:p>
          <a:p>
            <a:pPr marL="342900" indent="-342900">
              <a:lnSpc>
                <a:spcPct val="90000"/>
              </a:lnSpc>
              <a:spcBef>
                <a:spcPct val="20000"/>
              </a:spcBef>
            </a:pPr>
            <a:r>
              <a:rPr lang="en-US" altLang="en-US" b="1">
                <a:cs typeface="Arial" charset="0"/>
              </a:rPr>
              <a:t>•</a:t>
            </a:r>
            <a:r>
              <a:rPr lang="en-US" altLang="en-US" b="1"/>
              <a:t> Charleroi lies at the eastern edge of drilling operations (downwind)</a:t>
            </a:r>
          </a:p>
          <a:p>
            <a:pPr marL="342900" indent="-342900">
              <a:lnSpc>
                <a:spcPct val="90000"/>
              </a:lnSpc>
              <a:spcBef>
                <a:spcPct val="20000"/>
              </a:spcBef>
            </a:pPr>
            <a:r>
              <a:rPr lang="en-US" altLang="en-US" b="1">
                <a:cs typeface="Arial" charset="0"/>
              </a:rPr>
              <a:t>•</a:t>
            </a:r>
            <a:r>
              <a:rPr lang="en-US" altLang="en-US" b="1"/>
              <a:t> Drilling rights granted by residents at the end of 2008</a:t>
            </a:r>
          </a:p>
          <a:p>
            <a:pPr marL="342900" indent="-342900">
              <a:lnSpc>
                <a:spcPct val="90000"/>
              </a:lnSpc>
              <a:spcBef>
                <a:spcPct val="20000"/>
              </a:spcBef>
            </a:pPr>
            <a:endParaRPr lang="en-US" altLang="en-US" sz="900" b="1"/>
          </a:p>
          <a:p>
            <a:pPr marL="342900" indent="-342900">
              <a:lnSpc>
                <a:spcPct val="90000"/>
              </a:lnSpc>
              <a:spcBef>
                <a:spcPct val="20000"/>
              </a:spcBef>
            </a:pPr>
            <a:r>
              <a:rPr lang="en-US" altLang="en-US" b="1">
                <a:solidFill>
                  <a:srgbClr val="FF0000"/>
                </a:solidFill>
              </a:rPr>
              <a:t>      Surface O</a:t>
            </a:r>
            <a:r>
              <a:rPr lang="en-US" altLang="en-US" b="1" baseline="-25000">
                <a:solidFill>
                  <a:srgbClr val="FF0000"/>
                </a:solidFill>
              </a:rPr>
              <a:t>3</a:t>
            </a:r>
            <a:r>
              <a:rPr lang="en-US" altLang="en-US" b="1">
                <a:solidFill>
                  <a:srgbClr val="FF0000"/>
                </a:solidFill>
              </a:rPr>
              <a:t> during summer also rising since 2009</a:t>
            </a:r>
            <a:endParaRPr lang="en-US" altLang="en-US" b="1"/>
          </a:p>
        </p:txBody>
      </p:sp>
      <p:sp>
        <p:nvSpPr>
          <p:cNvPr id="106500" name="Text Box 4"/>
          <p:cNvSpPr txBox="1">
            <a:spLocks noChangeArrowheads="1"/>
          </p:cNvSpPr>
          <p:nvPr/>
        </p:nvSpPr>
        <p:spPr bwMode="auto">
          <a:xfrm>
            <a:off x="3924300" y="2319338"/>
            <a:ext cx="1268413" cy="304800"/>
          </a:xfrm>
          <a:prstGeom prst="rect">
            <a:avLst/>
          </a:prstGeom>
          <a:noFill/>
          <a:ln w="9525">
            <a:noFill/>
            <a:miter lim="800000"/>
            <a:headEnd/>
            <a:tailEnd/>
          </a:ln>
        </p:spPr>
        <p:txBody>
          <a:bodyPr wrap="none">
            <a:spAutoFit/>
          </a:bodyPr>
          <a:lstStyle/>
          <a:p>
            <a:r>
              <a:rPr lang="en-US" altLang="en-US" sz="1400" b="1">
                <a:solidFill>
                  <a:srgbClr val="FF0000"/>
                </a:solidFill>
              </a:rPr>
              <a:t>Surface Data</a:t>
            </a:r>
          </a:p>
        </p:txBody>
      </p:sp>
      <p:sp>
        <p:nvSpPr>
          <p:cNvPr id="106501" name="Text Box 6"/>
          <p:cNvSpPr txBox="1">
            <a:spLocks noChangeArrowheads="1"/>
          </p:cNvSpPr>
          <p:nvPr/>
        </p:nvSpPr>
        <p:spPr bwMode="auto">
          <a:xfrm>
            <a:off x="6027738" y="6261100"/>
            <a:ext cx="2855912" cy="274638"/>
          </a:xfrm>
          <a:prstGeom prst="rect">
            <a:avLst/>
          </a:prstGeom>
          <a:noFill/>
          <a:ln w="9525">
            <a:noFill/>
            <a:miter lim="800000"/>
            <a:headEnd/>
            <a:tailEnd/>
          </a:ln>
        </p:spPr>
        <p:txBody>
          <a:bodyPr wrap="none">
            <a:spAutoFit/>
          </a:bodyPr>
          <a:lstStyle/>
          <a:p>
            <a:r>
              <a:rPr lang="en-US" altLang="en-US" sz="1200">
                <a:latin typeface="Times New Roman" pitchFamily="18" charset="0"/>
              </a:rPr>
              <a:t>Tim Vinciguerra et al., in preparation, 2013</a:t>
            </a:r>
          </a:p>
        </p:txBody>
      </p:sp>
      <p:pic>
        <p:nvPicPr>
          <p:cNvPr id="106502" name="Picture 3"/>
          <p:cNvPicPr>
            <a:picLocks noChangeAspect="1" noChangeArrowheads="1"/>
          </p:cNvPicPr>
          <p:nvPr/>
        </p:nvPicPr>
        <p:blipFill>
          <a:blip r:embed="rId3"/>
          <a:srcRect/>
          <a:stretch>
            <a:fillRect/>
          </a:stretch>
        </p:blipFill>
        <p:spPr bwMode="auto">
          <a:xfrm>
            <a:off x="2319338" y="2709863"/>
            <a:ext cx="4487862" cy="3367087"/>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1"/>
          <p:cNvSpPr>
            <a:spLocks noGrp="1"/>
          </p:cNvSpPr>
          <p:nvPr>
            <p:ph type="sldNum" sz="quarter" idx="10"/>
          </p:nvPr>
        </p:nvSpPr>
        <p:spPr>
          <a:noFill/>
          <a:ln>
            <a:miter lim="800000"/>
            <a:headEnd/>
            <a:tailEnd/>
          </a:ln>
        </p:spPr>
        <p:txBody>
          <a:bodyPr/>
          <a:lstStyle/>
          <a:p>
            <a:fld id="{9E5FE051-11B1-4AF1-A736-16CAF799F4B5}" type="slidenum">
              <a:rPr lang="en-US" altLang="en-US" smtClean="0">
                <a:latin typeface="Arial" charset="0"/>
              </a:rPr>
              <a:pPr/>
              <a:t>51</a:t>
            </a:fld>
            <a:endParaRPr lang="en-US" altLang="en-US" smtClean="0">
              <a:latin typeface="Arial" charset="0"/>
            </a:endParaRPr>
          </a:p>
        </p:txBody>
      </p:sp>
      <p:sp>
        <p:nvSpPr>
          <p:cNvPr id="108546" name="Text Box 3"/>
          <p:cNvSpPr txBox="1">
            <a:spLocks noChangeArrowheads="1"/>
          </p:cNvSpPr>
          <p:nvPr/>
        </p:nvSpPr>
        <p:spPr bwMode="auto">
          <a:xfrm>
            <a:off x="1508125" y="96838"/>
            <a:ext cx="63023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2: Maryland)</a:t>
            </a:r>
            <a:endParaRPr lang="en-GB" altLang="en-US" sz="2200">
              <a:solidFill>
                <a:schemeClr val="tx2"/>
              </a:solidFill>
            </a:endParaRPr>
          </a:p>
        </p:txBody>
      </p:sp>
      <p:sp>
        <p:nvSpPr>
          <p:cNvPr id="108547" name="Text Box 3"/>
          <p:cNvSpPr txBox="1">
            <a:spLocks noChangeArrowheads="1"/>
          </p:cNvSpPr>
          <p:nvPr/>
        </p:nvSpPr>
        <p:spPr bwMode="auto">
          <a:xfrm>
            <a:off x="6027738" y="6261100"/>
            <a:ext cx="2792412" cy="274638"/>
          </a:xfrm>
          <a:prstGeom prst="rect">
            <a:avLst/>
          </a:prstGeom>
          <a:noFill/>
          <a:ln w="9525">
            <a:noFill/>
            <a:miter lim="800000"/>
            <a:headEnd/>
            <a:tailEnd/>
          </a:ln>
        </p:spPr>
        <p:txBody>
          <a:bodyPr wrap="none">
            <a:spAutoFit/>
          </a:bodyPr>
          <a:lstStyle/>
          <a:p>
            <a:r>
              <a:rPr lang="en-US" altLang="en-US" sz="1200">
                <a:latin typeface="Times New Roman" pitchFamily="18" charset="0"/>
              </a:rPr>
              <a:t>Russ Dickerson et al., in preparation, 2013</a:t>
            </a:r>
          </a:p>
        </p:txBody>
      </p:sp>
      <p:sp>
        <p:nvSpPr>
          <p:cNvPr id="108548" name="Content Placeholder 2"/>
          <p:cNvSpPr>
            <a:spLocks/>
          </p:cNvSpPr>
          <p:nvPr/>
        </p:nvSpPr>
        <p:spPr bwMode="auto">
          <a:xfrm>
            <a:off x="485775" y="479425"/>
            <a:ext cx="8658225" cy="931863"/>
          </a:xfrm>
          <a:prstGeom prst="rect">
            <a:avLst/>
          </a:prstGeom>
          <a:noFill/>
          <a:ln w="9525">
            <a:noFill/>
            <a:miter lim="800000"/>
            <a:headEnd/>
            <a:tailEnd/>
          </a:ln>
        </p:spPr>
        <p:txBody>
          <a:bodyPr/>
          <a:lstStyle/>
          <a:p>
            <a:r>
              <a:rPr lang="en-US" altLang="en-US" sz="2200">
                <a:cs typeface="Arial" charset="0"/>
              </a:rPr>
              <a:t>• </a:t>
            </a:r>
            <a:r>
              <a:rPr lang="en-US" altLang="en-US" sz="2000"/>
              <a:t>Air mass trajectories (meteorological modeling) show air parcels affected </a:t>
            </a:r>
          </a:p>
          <a:p>
            <a:r>
              <a:rPr lang="en-US" altLang="en-US" sz="2000"/>
              <a:t>   by fracking can reach the Baltimore/DC region</a:t>
            </a:r>
          </a:p>
        </p:txBody>
      </p:sp>
      <p:pic>
        <p:nvPicPr>
          <p:cNvPr id="108549" name="Picture 3"/>
          <p:cNvPicPr>
            <a:picLocks noChangeAspect="1"/>
          </p:cNvPicPr>
          <p:nvPr/>
        </p:nvPicPr>
        <p:blipFill>
          <a:blip r:embed="rId3"/>
          <a:srcRect/>
          <a:stretch>
            <a:fillRect/>
          </a:stretch>
        </p:blipFill>
        <p:spPr bwMode="auto">
          <a:xfrm>
            <a:off x="4708525" y="2041525"/>
            <a:ext cx="4435475" cy="3630613"/>
          </a:xfrm>
          <a:prstGeom prst="rect">
            <a:avLst/>
          </a:prstGeom>
          <a:noFill/>
          <a:ln w="9525">
            <a:noFill/>
            <a:miter lim="800000"/>
            <a:headEnd/>
            <a:tailEnd/>
          </a:ln>
        </p:spPr>
      </p:pic>
      <p:pic>
        <p:nvPicPr>
          <p:cNvPr id="108550" name="Picture 4"/>
          <p:cNvPicPr>
            <a:picLocks noChangeAspect="1"/>
          </p:cNvPicPr>
          <p:nvPr/>
        </p:nvPicPr>
        <p:blipFill>
          <a:blip r:embed="rId4"/>
          <a:srcRect/>
          <a:stretch>
            <a:fillRect/>
          </a:stretch>
        </p:blipFill>
        <p:spPr bwMode="auto">
          <a:xfrm>
            <a:off x="20638" y="1909763"/>
            <a:ext cx="4687887" cy="375602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1"/>
          <p:cNvSpPr>
            <a:spLocks noGrp="1"/>
          </p:cNvSpPr>
          <p:nvPr>
            <p:ph type="sldNum" sz="quarter" idx="10"/>
          </p:nvPr>
        </p:nvSpPr>
        <p:spPr>
          <a:noFill/>
          <a:ln>
            <a:miter lim="800000"/>
            <a:headEnd/>
            <a:tailEnd/>
          </a:ln>
        </p:spPr>
        <p:txBody>
          <a:bodyPr/>
          <a:lstStyle/>
          <a:p>
            <a:fld id="{FFCD8512-D88B-4BE8-A82A-FEB202268917}" type="slidenum">
              <a:rPr lang="en-US" altLang="en-US" smtClean="0">
                <a:latin typeface="Arial" charset="0"/>
              </a:rPr>
              <a:pPr/>
              <a:t>52</a:t>
            </a:fld>
            <a:endParaRPr lang="en-US" altLang="en-US" smtClean="0">
              <a:latin typeface="Arial" charset="0"/>
            </a:endParaRPr>
          </a:p>
        </p:txBody>
      </p:sp>
      <p:sp>
        <p:nvSpPr>
          <p:cNvPr id="110594" name="Text Box 3"/>
          <p:cNvSpPr txBox="1">
            <a:spLocks noChangeArrowheads="1"/>
          </p:cNvSpPr>
          <p:nvPr/>
        </p:nvSpPr>
        <p:spPr bwMode="auto">
          <a:xfrm>
            <a:off x="1508125" y="96838"/>
            <a:ext cx="63023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2: Maryland)</a:t>
            </a:r>
            <a:endParaRPr lang="en-GB" altLang="en-US" sz="2200">
              <a:solidFill>
                <a:schemeClr val="tx2"/>
              </a:solidFill>
            </a:endParaRPr>
          </a:p>
        </p:txBody>
      </p:sp>
      <p:sp>
        <p:nvSpPr>
          <p:cNvPr id="110595" name="Text Box 5"/>
          <p:cNvSpPr txBox="1">
            <a:spLocks noChangeArrowheads="1"/>
          </p:cNvSpPr>
          <p:nvPr/>
        </p:nvSpPr>
        <p:spPr bwMode="auto">
          <a:xfrm>
            <a:off x="6027738" y="6261100"/>
            <a:ext cx="2792412" cy="274638"/>
          </a:xfrm>
          <a:prstGeom prst="rect">
            <a:avLst/>
          </a:prstGeom>
          <a:noFill/>
          <a:ln w="9525">
            <a:noFill/>
            <a:miter lim="800000"/>
            <a:headEnd/>
            <a:tailEnd/>
          </a:ln>
        </p:spPr>
        <p:txBody>
          <a:bodyPr wrap="none">
            <a:spAutoFit/>
          </a:bodyPr>
          <a:lstStyle/>
          <a:p>
            <a:r>
              <a:rPr lang="en-US" altLang="en-US" sz="1200">
                <a:latin typeface="Times New Roman" pitchFamily="18" charset="0"/>
              </a:rPr>
              <a:t>Russ Dickerson et al., in preparation, 2013</a:t>
            </a:r>
          </a:p>
        </p:txBody>
      </p:sp>
      <p:pic>
        <p:nvPicPr>
          <p:cNvPr id="110596" name="Picture 10"/>
          <p:cNvPicPr>
            <a:picLocks noChangeAspect="1" noChangeArrowheads="1"/>
          </p:cNvPicPr>
          <p:nvPr/>
        </p:nvPicPr>
        <p:blipFill>
          <a:blip r:embed="rId3"/>
          <a:srcRect t="15430" b="3006"/>
          <a:stretch>
            <a:fillRect/>
          </a:stretch>
        </p:blipFill>
        <p:spPr bwMode="auto">
          <a:xfrm>
            <a:off x="1073150" y="2373313"/>
            <a:ext cx="7408863" cy="3716337"/>
          </a:xfrm>
          <a:prstGeom prst="rect">
            <a:avLst/>
          </a:prstGeom>
          <a:noFill/>
          <a:ln w="9525">
            <a:noFill/>
            <a:miter lim="800000"/>
            <a:headEnd/>
            <a:tailEnd/>
          </a:ln>
        </p:spPr>
      </p:pic>
      <p:sp>
        <p:nvSpPr>
          <p:cNvPr id="110597" name="Line 11"/>
          <p:cNvSpPr>
            <a:spLocks noChangeShapeType="1"/>
          </p:cNvSpPr>
          <p:nvPr/>
        </p:nvSpPr>
        <p:spPr bwMode="auto">
          <a:xfrm>
            <a:off x="5349875" y="2033588"/>
            <a:ext cx="671513" cy="1187450"/>
          </a:xfrm>
          <a:prstGeom prst="line">
            <a:avLst/>
          </a:prstGeom>
          <a:noFill/>
          <a:ln w="12700">
            <a:solidFill>
              <a:srgbClr val="0000FF"/>
            </a:solidFill>
            <a:round/>
            <a:headEnd/>
            <a:tailEnd type="triangle" w="med" len="med"/>
          </a:ln>
        </p:spPr>
        <p:txBody>
          <a:bodyPr/>
          <a:lstStyle/>
          <a:p>
            <a:endParaRPr lang="en-US"/>
          </a:p>
        </p:txBody>
      </p:sp>
      <p:sp>
        <p:nvSpPr>
          <p:cNvPr id="110598" name="Content Placeholder 2"/>
          <p:cNvSpPr>
            <a:spLocks/>
          </p:cNvSpPr>
          <p:nvPr/>
        </p:nvSpPr>
        <p:spPr bwMode="auto">
          <a:xfrm>
            <a:off x="485775" y="479425"/>
            <a:ext cx="8658225" cy="931863"/>
          </a:xfrm>
          <a:prstGeom prst="rect">
            <a:avLst/>
          </a:prstGeom>
          <a:noFill/>
          <a:ln w="9525">
            <a:noFill/>
            <a:miter lim="800000"/>
            <a:headEnd/>
            <a:tailEnd/>
          </a:ln>
        </p:spPr>
        <p:txBody>
          <a:bodyPr/>
          <a:lstStyle/>
          <a:p>
            <a:r>
              <a:rPr lang="en-US" altLang="en-US" sz="2200">
                <a:cs typeface="Arial" charset="0"/>
              </a:rPr>
              <a:t>• </a:t>
            </a:r>
            <a:r>
              <a:rPr lang="en-US" altLang="en-US" sz="2000"/>
              <a:t>Air mass trajectories (meteorological modeling) show air parcels affected </a:t>
            </a:r>
          </a:p>
          <a:p>
            <a:r>
              <a:rPr lang="en-US" altLang="en-US" sz="2000"/>
              <a:t>   by fracking can reach the Baltimore/DC region</a:t>
            </a:r>
          </a:p>
          <a:p>
            <a:endParaRPr lang="en-US" altLang="en-US" sz="600"/>
          </a:p>
          <a:p>
            <a:r>
              <a:rPr lang="en-US" altLang="en-US" sz="2200">
                <a:cs typeface="Arial" charset="0"/>
              </a:rPr>
              <a:t>• </a:t>
            </a:r>
            <a:r>
              <a:rPr lang="en-US" altLang="en-US" sz="2000"/>
              <a:t>Fracking releases a stew of VOCs, including ethane (C</a:t>
            </a:r>
            <a:r>
              <a:rPr lang="en-US" altLang="en-US" sz="2000" baseline="-25000"/>
              <a:t>2</a:t>
            </a:r>
            <a:r>
              <a:rPr lang="en-US" altLang="en-US" sz="2000"/>
              <a:t>H</a:t>
            </a:r>
            <a:r>
              <a:rPr lang="en-US" altLang="en-US" sz="2000" baseline="-25000"/>
              <a:t>6</a:t>
            </a:r>
            <a:r>
              <a:rPr lang="en-US" altLang="en-US" sz="2000"/>
              <a:t>)</a:t>
            </a:r>
          </a:p>
          <a:p>
            <a:endParaRPr lang="en-US" altLang="en-US" sz="600"/>
          </a:p>
          <a:p>
            <a:r>
              <a:rPr lang="en-US" altLang="en-US" sz="2200">
                <a:cs typeface="Arial" charset="0"/>
              </a:rPr>
              <a:t>• </a:t>
            </a:r>
            <a:r>
              <a:rPr lang="en-US" altLang="en-US" sz="2000"/>
              <a:t>Ethane and other VOCs measured at </a:t>
            </a:r>
            <a:r>
              <a:rPr lang="en-US" altLang="en-US" sz="2000" b="1">
                <a:solidFill>
                  <a:srgbClr val="0000FF"/>
                </a:solidFill>
              </a:rPr>
              <a:t>Essex</a:t>
            </a:r>
            <a:r>
              <a:rPr lang="en-US" altLang="en-US" sz="2000"/>
              <a:t> MDE site</a:t>
            </a:r>
          </a:p>
          <a:p>
            <a:endParaRPr lang="en-US" altLang="en-US" sz="2000"/>
          </a:p>
        </p:txBody>
      </p:sp>
      <p:pic>
        <p:nvPicPr>
          <p:cNvPr id="110599" name="Picture 13"/>
          <p:cNvPicPr>
            <a:picLocks noChangeAspect="1" noChangeArrowheads="1"/>
          </p:cNvPicPr>
          <p:nvPr/>
        </p:nvPicPr>
        <p:blipFill>
          <a:blip r:embed="rId3"/>
          <a:srcRect b="87169"/>
          <a:stretch>
            <a:fillRect/>
          </a:stretch>
        </p:blipFill>
        <p:spPr bwMode="auto">
          <a:xfrm>
            <a:off x="1198563" y="2141538"/>
            <a:ext cx="3767137" cy="296862"/>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1"/>
          <p:cNvSpPr>
            <a:spLocks noGrp="1"/>
          </p:cNvSpPr>
          <p:nvPr>
            <p:ph type="sldNum" sz="quarter" idx="10"/>
          </p:nvPr>
        </p:nvSpPr>
        <p:spPr>
          <a:noFill/>
          <a:ln>
            <a:miter lim="800000"/>
            <a:headEnd/>
            <a:tailEnd/>
          </a:ln>
        </p:spPr>
        <p:txBody>
          <a:bodyPr/>
          <a:lstStyle/>
          <a:p>
            <a:fld id="{990E034B-C886-4DF1-8F12-2DF1AAAD3B6F}" type="slidenum">
              <a:rPr lang="en-US" altLang="en-US" smtClean="0">
                <a:latin typeface="Arial" charset="0"/>
              </a:rPr>
              <a:pPr/>
              <a:t>53</a:t>
            </a:fld>
            <a:endParaRPr lang="en-US" altLang="en-US" smtClean="0">
              <a:latin typeface="Arial" charset="0"/>
            </a:endParaRPr>
          </a:p>
        </p:txBody>
      </p:sp>
      <p:sp>
        <p:nvSpPr>
          <p:cNvPr id="112642" name="Text Box 3"/>
          <p:cNvSpPr txBox="1">
            <a:spLocks noChangeArrowheads="1"/>
          </p:cNvSpPr>
          <p:nvPr/>
        </p:nvSpPr>
        <p:spPr bwMode="auto">
          <a:xfrm>
            <a:off x="1508125" y="96838"/>
            <a:ext cx="63023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2: Maryland)</a:t>
            </a:r>
            <a:endParaRPr lang="en-GB" altLang="en-US" sz="2200">
              <a:solidFill>
                <a:schemeClr val="tx2"/>
              </a:solidFill>
            </a:endParaRPr>
          </a:p>
        </p:txBody>
      </p:sp>
      <p:sp>
        <p:nvSpPr>
          <p:cNvPr id="112643" name="Text Box 3"/>
          <p:cNvSpPr txBox="1">
            <a:spLocks noChangeArrowheads="1"/>
          </p:cNvSpPr>
          <p:nvPr/>
        </p:nvSpPr>
        <p:spPr bwMode="auto">
          <a:xfrm>
            <a:off x="6027738" y="6261100"/>
            <a:ext cx="2792412" cy="274638"/>
          </a:xfrm>
          <a:prstGeom prst="rect">
            <a:avLst/>
          </a:prstGeom>
          <a:noFill/>
          <a:ln w="9525">
            <a:noFill/>
            <a:miter lim="800000"/>
            <a:headEnd/>
            <a:tailEnd/>
          </a:ln>
        </p:spPr>
        <p:txBody>
          <a:bodyPr wrap="none">
            <a:spAutoFit/>
          </a:bodyPr>
          <a:lstStyle/>
          <a:p>
            <a:r>
              <a:rPr lang="en-US" altLang="en-US" sz="1200">
                <a:latin typeface="Times New Roman" pitchFamily="18" charset="0"/>
              </a:rPr>
              <a:t>Russ Dickerson et al., in preparation, 2013</a:t>
            </a:r>
          </a:p>
        </p:txBody>
      </p:sp>
      <p:pic>
        <p:nvPicPr>
          <p:cNvPr id="112644" name="Picture 2"/>
          <p:cNvPicPr>
            <a:picLocks noChangeAspect="1" noChangeArrowheads="1"/>
          </p:cNvPicPr>
          <p:nvPr/>
        </p:nvPicPr>
        <p:blipFill>
          <a:blip r:embed="rId3"/>
          <a:srcRect/>
          <a:stretch>
            <a:fillRect/>
          </a:stretch>
        </p:blipFill>
        <p:spPr bwMode="auto">
          <a:xfrm>
            <a:off x="0" y="1949450"/>
            <a:ext cx="8961438" cy="4276725"/>
          </a:xfrm>
          <a:prstGeom prst="rect">
            <a:avLst/>
          </a:prstGeom>
          <a:noFill/>
          <a:ln w="9525">
            <a:noFill/>
            <a:miter lim="800000"/>
            <a:headEnd/>
            <a:tailEnd/>
          </a:ln>
        </p:spPr>
      </p:pic>
      <p:sp>
        <p:nvSpPr>
          <p:cNvPr id="112645" name="Content Placeholder 2"/>
          <p:cNvSpPr>
            <a:spLocks/>
          </p:cNvSpPr>
          <p:nvPr/>
        </p:nvSpPr>
        <p:spPr bwMode="auto">
          <a:xfrm>
            <a:off x="485775" y="479425"/>
            <a:ext cx="8658225" cy="931863"/>
          </a:xfrm>
          <a:prstGeom prst="rect">
            <a:avLst/>
          </a:prstGeom>
          <a:noFill/>
          <a:ln w="9525">
            <a:noFill/>
            <a:miter lim="800000"/>
            <a:headEnd/>
            <a:tailEnd/>
          </a:ln>
        </p:spPr>
        <p:txBody>
          <a:bodyPr/>
          <a:lstStyle/>
          <a:p>
            <a:r>
              <a:rPr lang="en-US" altLang="en-US" sz="2200">
                <a:cs typeface="Arial" charset="0"/>
              </a:rPr>
              <a:t>• </a:t>
            </a:r>
            <a:r>
              <a:rPr lang="en-US" altLang="en-US" sz="2000"/>
              <a:t>Air mass trajectories (meteorological modeling) show air parcels affected </a:t>
            </a:r>
          </a:p>
          <a:p>
            <a:r>
              <a:rPr lang="en-US" altLang="en-US" sz="2000"/>
              <a:t>   by fracking can reach the Baltimore/DC region</a:t>
            </a:r>
          </a:p>
          <a:p>
            <a:endParaRPr lang="en-US" altLang="en-US" sz="600"/>
          </a:p>
          <a:p>
            <a:r>
              <a:rPr lang="en-US" altLang="en-US" sz="2200">
                <a:cs typeface="Arial" charset="0"/>
              </a:rPr>
              <a:t>• </a:t>
            </a:r>
            <a:r>
              <a:rPr lang="en-US" altLang="en-US" sz="2000"/>
              <a:t>Fracking releases a stew of VOCs, including ethane (C</a:t>
            </a:r>
            <a:r>
              <a:rPr lang="en-US" altLang="en-US" sz="2000" baseline="-25000"/>
              <a:t>2</a:t>
            </a:r>
            <a:r>
              <a:rPr lang="en-US" altLang="en-US" sz="2000"/>
              <a:t>H</a:t>
            </a:r>
            <a:r>
              <a:rPr lang="en-US" altLang="en-US" sz="2000" baseline="-25000"/>
              <a:t>6</a:t>
            </a:r>
            <a:r>
              <a:rPr lang="en-US" altLang="en-US" sz="2000"/>
              <a:t>)</a:t>
            </a:r>
          </a:p>
          <a:p>
            <a:endParaRPr lang="en-US" altLang="en-US" sz="600"/>
          </a:p>
          <a:p>
            <a:r>
              <a:rPr lang="en-US" altLang="en-US" sz="2200">
                <a:cs typeface="Arial" charset="0"/>
              </a:rPr>
              <a:t>• </a:t>
            </a:r>
            <a:r>
              <a:rPr lang="en-US" altLang="en-US" sz="2000"/>
              <a:t>Ethane and other VOCs measured at </a:t>
            </a:r>
            <a:r>
              <a:rPr lang="en-US" altLang="en-US" sz="2000" b="1">
                <a:solidFill>
                  <a:srgbClr val="0000FF"/>
                </a:solidFill>
              </a:rPr>
              <a:t>Essex</a:t>
            </a:r>
            <a:r>
              <a:rPr lang="en-US" altLang="en-US" sz="2000"/>
              <a:t> MDE site</a:t>
            </a:r>
          </a:p>
          <a:p>
            <a:endParaRPr lang="en-US" altLang="en-US" sz="200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1"/>
          <p:cNvSpPr>
            <a:spLocks noGrp="1"/>
          </p:cNvSpPr>
          <p:nvPr>
            <p:ph type="sldNum" sz="quarter" idx="10"/>
          </p:nvPr>
        </p:nvSpPr>
        <p:spPr>
          <a:noFill/>
          <a:ln>
            <a:miter lim="800000"/>
            <a:headEnd/>
            <a:tailEnd/>
          </a:ln>
        </p:spPr>
        <p:txBody>
          <a:bodyPr/>
          <a:lstStyle/>
          <a:p>
            <a:fld id="{E5222FAD-01A7-48FC-AEAF-18525908E3CC}" type="slidenum">
              <a:rPr lang="en-US" altLang="en-US" smtClean="0">
                <a:latin typeface="Arial" charset="0"/>
              </a:rPr>
              <a:pPr/>
              <a:t>54</a:t>
            </a:fld>
            <a:endParaRPr lang="en-US" altLang="en-US" smtClean="0">
              <a:latin typeface="Arial" charset="0"/>
            </a:endParaRPr>
          </a:p>
        </p:txBody>
      </p:sp>
      <p:sp>
        <p:nvSpPr>
          <p:cNvPr id="114690" name="Text Box 3"/>
          <p:cNvSpPr txBox="1">
            <a:spLocks noChangeArrowheads="1"/>
          </p:cNvSpPr>
          <p:nvPr/>
        </p:nvSpPr>
        <p:spPr bwMode="auto">
          <a:xfrm>
            <a:off x="1508125" y="96838"/>
            <a:ext cx="63023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2: Maryland)</a:t>
            </a:r>
            <a:endParaRPr lang="en-GB" altLang="en-US" sz="2200">
              <a:solidFill>
                <a:schemeClr val="tx2"/>
              </a:solidFill>
            </a:endParaRPr>
          </a:p>
        </p:txBody>
      </p:sp>
      <p:sp>
        <p:nvSpPr>
          <p:cNvPr id="114691" name="Text Box 3"/>
          <p:cNvSpPr txBox="1">
            <a:spLocks noChangeArrowheads="1"/>
          </p:cNvSpPr>
          <p:nvPr/>
        </p:nvSpPr>
        <p:spPr bwMode="auto">
          <a:xfrm>
            <a:off x="6027738" y="6261100"/>
            <a:ext cx="2792412" cy="274638"/>
          </a:xfrm>
          <a:prstGeom prst="rect">
            <a:avLst/>
          </a:prstGeom>
          <a:noFill/>
          <a:ln w="9525">
            <a:noFill/>
            <a:miter lim="800000"/>
            <a:headEnd/>
            <a:tailEnd/>
          </a:ln>
        </p:spPr>
        <p:txBody>
          <a:bodyPr wrap="none">
            <a:spAutoFit/>
          </a:bodyPr>
          <a:lstStyle/>
          <a:p>
            <a:r>
              <a:rPr lang="en-US" altLang="en-US" sz="1200">
                <a:latin typeface="Times New Roman" pitchFamily="18" charset="0"/>
              </a:rPr>
              <a:t>Russ Dickerson et al., in preparation, 2013</a:t>
            </a:r>
          </a:p>
        </p:txBody>
      </p:sp>
      <p:sp>
        <p:nvSpPr>
          <p:cNvPr id="114692" name="Content Placeholder 2"/>
          <p:cNvSpPr>
            <a:spLocks/>
          </p:cNvSpPr>
          <p:nvPr/>
        </p:nvSpPr>
        <p:spPr bwMode="auto">
          <a:xfrm>
            <a:off x="485775" y="479425"/>
            <a:ext cx="8658225" cy="931863"/>
          </a:xfrm>
          <a:prstGeom prst="rect">
            <a:avLst/>
          </a:prstGeom>
          <a:noFill/>
          <a:ln w="9525">
            <a:noFill/>
            <a:miter lim="800000"/>
            <a:headEnd/>
            <a:tailEnd/>
          </a:ln>
        </p:spPr>
        <p:txBody>
          <a:bodyPr/>
          <a:lstStyle/>
          <a:p>
            <a:r>
              <a:rPr lang="en-US" altLang="en-US" sz="2200">
                <a:cs typeface="Arial" charset="0"/>
              </a:rPr>
              <a:t>• </a:t>
            </a:r>
            <a:r>
              <a:rPr lang="en-US" altLang="en-US" sz="2000"/>
              <a:t>Air mass trajectories (meteorological modeling) show air parcels affected </a:t>
            </a:r>
          </a:p>
          <a:p>
            <a:r>
              <a:rPr lang="en-US" altLang="en-US" sz="2000"/>
              <a:t>   by fracking can reach the Baltimore/DC region</a:t>
            </a:r>
          </a:p>
          <a:p>
            <a:endParaRPr lang="en-US" altLang="en-US" sz="600"/>
          </a:p>
          <a:p>
            <a:r>
              <a:rPr lang="en-US" altLang="en-US" sz="2200">
                <a:cs typeface="Arial" charset="0"/>
              </a:rPr>
              <a:t>• </a:t>
            </a:r>
            <a:r>
              <a:rPr lang="en-US" altLang="en-US" sz="2000"/>
              <a:t>Fracking releases a stew of VOCs, including ethane (C</a:t>
            </a:r>
            <a:r>
              <a:rPr lang="en-US" altLang="en-US" sz="2000" baseline="-25000"/>
              <a:t>2</a:t>
            </a:r>
            <a:r>
              <a:rPr lang="en-US" altLang="en-US" sz="2000"/>
              <a:t>H</a:t>
            </a:r>
            <a:r>
              <a:rPr lang="en-US" altLang="en-US" sz="2000" baseline="-25000"/>
              <a:t>6</a:t>
            </a:r>
            <a:r>
              <a:rPr lang="en-US" altLang="en-US" sz="2000"/>
              <a:t>)</a:t>
            </a:r>
          </a:p>
          <a:p>
            <a:endParaRPr lang="en-US" altLang="en-US" sz="600"/>
          </a:p>
          <a:p>
            <a:r>
              <a:rPr lang="en-US" altLang="en-US" sz="2200">
                <a:cs typeface="Arial" charset="0"/>
              </a:rPr>
              <a:t>• </a:t>
            </a:r>
            <a:r>
              <a:rPr lang="en-US" altLang="en-US" sz="2000"/>
              <a:t>Ethane and other VOCs measured at </a:t>
            </a:r>
            <a:r>
              <a:rPr lang="en-US" altLang="en-US" sz="2000" b="1">
                <a:solidFill>
                  <a:srgbClr val="0000FF"/>
                </a:solidFill>
              </a:rPr>
              <a:t>Essex</a:t>
            </a:r>
            <a:r>
              <a:rPr lang="en-US" altLang="en-US" sz="2000"/>
              <a:t> MDE site</a:t>
            </a:r>
          </a:p>
          <a:p>
            <a:endParaRPr lang="en-US" altLang="en-US" sz="2000"/>
          </a:p>
        </p:txBody>
      </p:sp>
      <p:pic>
        <p:nvPicPr>
          <p:cNvPr id="114693" name="Picture 2"/>
          <p:cNvPicPr>
            <a:picLocks noChangeAspect="1" noChangeArrowheads="1"/>
          </p:cNvPicPr>
          <p:nvPr/>
        </p:nvPicPr>
        <p:blipFill>
          <a:blip r:embed="rId3"/>
          <a:srcRect/>
          <a:stretch>
            <a:fillRect/>
          </a:stretch>
        </p:blipFill>
        <p:spPr bwMode="auto">
          <a:xfrm>
            <a:off x="0" y="2012950"/>
            <a:ext cx="9196388" cy="4387850"/>
          </a:xfrm>
          <a:prstGeom prst="rect">
            <a:avLst/>
          </a:prstGeom>
          <a:noFill/>
          <a:ln w="9525">
            <a:noFill/>
            <a:miter lim="800000"/>
            <a:headEnd/>
            <a:tailEnd/>
          </a:ln>
        </p:spPr>
      </p:pic>
      <p:sp>
        <p:nvSpPr>
          <p:cNvPr id="114694" name="Rectangle 7"/>
          <p:cNvSpPr>
            <a:spLocks noChangeArrowheads="1"/>
          </p:cNvSpPr>
          <p:nvPr/>
        </p:nvSpPr>
        <p:spPr bwMode="auto">
          <a:xfrm>
            <a:off x="3348038" y="2124075"/>
            <a:ext cx="693737" cy="161925"/>
          </a:xfrm>
          <a:prstGeom prst="rect">
            <a:avLst/>
          </a:prstGeom>
          <a:noFill/>
          <a:ln w="19050">
            <a:solidFill>
              <a:srgbClr val="0000FF"/>
            </a:solidFill>
            <a:miter lim="800000"/>
            <a:headEnd/>
            <a:tailEnd/>
          </a:ln>
        </p:spPr>
        <p:txBody>
          <a:bodyPr wrap="none" anchor="ctr"/>
          <a:lstStyle/>
          <a:p>
            <a:endParaRPr lang="en-US" alt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1"/>
          <p:cNvSpPr>
            <a:spLocks noGrp="1"/>
          </p:cNvSpPr>
          <p:nvPr>
            <p:ph type="sldNum" sz="quarter" idx="10"/>
          </p:nvPr>
        </p:nvSpPr>
        <p:spPr>
          <a:noFill/>
          <a:ln>
            <a:miter lim="800000"/>
            <a:headEnd/>
            <a:tailEnd/>
          </a:ln>
        </p:spPr>
        <p:txBody>
          <a:bodyPr/>
          <a:lstStyle/>
          <a:p>
            <a:fld id="{AC587F0F-B989-4209-ABA3-DF161C760B1D}" type="slidenum">
              <a:rPr lang="en-US" altLang="en-US" smtClean="0">
                <a:latin typeface="Arial" charset="0"/>
              </a:rPr>
              <a:pPr/>
              <a:t>55</a:t>
            </a:fld>
            <a:endParaRPr lang="en-US" altLang="en-US" smtClean="0">
              <a:latin typeface="Arial" charset="0"/>
            </a:endParaRPr>
          </a:p>
        </p:txBody>
      </p:sp>
      <p:sp>
        <p:nvSpPr>
          <p:cNvPr id="116738" name="Text Box 3"/>
          <p:cNvSpPr txBox="1">
            <a:spLocks noChangeArrowheads="1"/>
          </p:cNvSpPr>
          <p:nvPr/>
        </p:nvSpPr>
        <p:spPr bwMode="auto">
          <a:xfrm>
            <a:off x="1508125" y="96838"/>
            <a:ext cx="63023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2: Maryland)</a:t>
            </a:r>
            <a:endParaRPr lang="en-GB" altLang="en-US" sz="2200">
              <a:solidFill>
                <a:schemeClr val="tx2"/>
              </a:solidFill>
            </a:endParaRPr>
          </a:p>
        </p:txBody>
      </p:sp>
      <p:sp>
        <p:nvSpPr>
          <p:cNvPr id="116739" name="Text Box 3"/>
          <p:cNvSpPr txBox="1">
            <a:spLocks noChangeArrowheads="1"/>
          </p:cNvSpPr>
          <p:nvPr/>
        </p:nvSpPr>
        <p:spPr bwMode="auto">
          <a:xfrm>
            <a:off x="6027738" y="6261100"/>
            <a:ext cx="2792412" cy="274638"/>
          </a:xfrm>
          <a:prstGeom prst="rect">
            <a:avLst/>
          </a:prstGeom>
          <a:noFill/>
          <a:ln w="9525">
            <a:noFill/>
            <a:miter lim="800000"/>
            <a:headEnd/>
            <a:tailEnd/>
          </a:ln>
        </p:spPr>
        <p:txBody>
          <a:bodyPr wrap="none">
            <a:spAutoFit/>
          </a:bodyPr>
          <a:lstStyle/>
          <a:p>
            <a:r>
              <a:rPr lang="en-US" altLang="en-US" sz="1200">
                <a:latin typeface="Times New Roman" pitchFamily="18" charset="0"/>
              </a:rPr>
              <a:t>Russ Dickerson et al., in preparation, 2013</a:t>
            </a:r>
          </a:p>
        </p:txBody>
      </p:sp>
      <p:sp>
        <p:nvSpPr>
          <p:cNvPr id="116740" name="Content Placeholder 2"/>
          <p:cNvSpPr>
            <a:spLocks/>
          </p:cNvSpPr>
          <p:nvPr/>
        </p:nvSpPr>
        <p:spPr bwMode="auto">
          <a:xfrm>
            <a:off x="485775" y="479425"/>
            <a:ext cx="8658225" cy="931863"/>
          </a:xfrm>
          <a:prstGeom prst="rect">
            <a:avLst/>
          </a:prstGeom>
          <a:noFill/>
          <a:ln w="9525">
            <a:noFill/>
            <a:miter lim="800000"/>
            <a:headEnd/>
            <a:tailEnd/>
          </a:ln>
        </p:spPr>
        <p:txBody>
          <a:bodyPr/>
          <a:lstStyle/>
          <a:p>
            <a:r>
              <a:rPr lang="en-US" altLang="en-US" sz="2200">
                <a:cs typeface="Arial" charset="0"/>
              </a:rPr>
              <a:t>• </a:t>
            </a:r>
            <a:r>
              <a:rPr lang="en-US" altLang="en-US" sz="2000"/>
              <a:t>Air mass trajectories (meteorological modeling) show air parcels affected </a:t>
            </a:r>
          </a:p>
          <a:p>
            <a:r>
              <a:rPr lang="en-US" altLang="en-US" sz="2000"/>
              <a:t>   by fracking can reach the Baltimore/DC region</a:t>
            </a:r>
          </a:p>
          <a:p>
            <a:endParaRPr lang="en-US" altLang="en-US" sz="600"/>
          </a:p>
          <a:p>
            <a:r>
              <a:rPr lang="en-US" altLang="en-US" sz="2200">
                <a:cs typeface="Arial" charset="0"/>
              </a:rPr>
              <a:t>• </a:t>
            </a:r>
            <a:r>
              <a:rPr lang="en-US" altLang="en-US" sz="2000"/>
              <a:t>Fracking releases a stew of VOCs, including ethane (C</a:t>
            </a:r>
            <a:r>
              <a:rPr lang="en-US" altLang="en-US" sz="2000" baseline="-25000"/>
              <a:t>2</a:t>
            </a:r>
            <a:r>
              <a:rPr lang="en-US" altLang="en-US" sz="2000"/>
              <a:t>H</a:t>
            </a:r>
            <a:r>
              <a:rPr lang="en-US" altLang="en-US" sz="2000" baseline="-25000"/>
              <a:t>6</a:t>
            </a:r>
            <a:r>
              <a:rPr lang="en-US" altLang="en-US" sz="2000"/>
              <a:t>)</a:t>
            </a:r>
          </a:p>
          <a:p>
            <a:endParaRPr lang="en-US" altLang="en-US" sz="600"/>
          </a:p>
          <a:p>
            <a:r>
              <a:rPr lang="en-US" altLang="en-US" sz="2200">
                <a:cs typeface="Arial" charset="0"/>
              </a:rPr>
              <a:t>• </a:t>
            </a:r>
            <a:r>
              <a:rPr lang="en-US" altLang="en-US" sz="2000"/>
              <a:t>Ethane and other VOCs measured at </a:t>
            </a:r>
            <a:r>
              <a:rPr lang="en-US" altLang="en-US" sz="2000" b="1">
                <a:solidFill>
                  <a:srgbClr val="0000FF"/>
                </a:solidFill>
              </a:rPr>
              <a:t>Essex</a:t>
            </a:r>
            <a:r>
              <a:rPr lang="en-US" altLang="en-US" sz="2000"/>
              <a:t> MDE site</a:t>
            </a:r>
          </a:p>
          <a:p>
            <a:endParaRPr lang="en-US" altLang="en-US" sz="2000"/>
          </a:p>
        </p:txBody>
      </p:sp>
      <p:pic>
        <p:nvPicPr>
          <p:cNvPr id="116741" name="Picture 2"/>
          <p:cNvPicPr>
            <a:picLocks noChangeAspect="1" noChangeArrowheads="1"/>
          </p:cNvPicPr>
          <p:nvPr/>
        </p:nvPicPr>
        <p:blipFill>
          <a:blip r:embed="rId3"/>
          <a:srcRect/>
          <a:stretch>
            <a:fillRect/>
          </a:stretch>
        </p:blipFill>
        <p:spPr bwMode="auto">
          <a:xfrm>
            <a:off x="0" y="2009775"/>
            <a:ext cx="9196388" cy="4389438"/>
          </a:xfrm>
          <a:prstGeom prst="rect">
            <a:avLst/>
          </a:prstGeom>
          <a:noFill/>
          <a:ln w="9525">
            <a:noFill/>
            <a:miter lim="800000"/>
            <a:headEnd/>
            <a:tailEnd/>
          </a:ln>
        </p:spPr>
      </p:pic>
      <p:sp>
        <p:nvSpPr>
          <p:cNvPr id="116742" name="Rectangle 7"/>
          <p:cNvSpPr>
            <a:spLocks noChangeArrowheads="1"/>
          </p:cNvSpPr>
          <p:nvPr/>
        </p:nvSpPr>
        <p:spPr bwMode="auto">
          <a:xfrm>
            <a:off x="3348038" y="2124075"/>
            <a:ext cx="693737" cy="161925"/>
          </a:xfrm>
          <a:prstGeom prst="rect">
            <a:avLst/>
          </a:prstGeom>
          <a:noFill/>
          <a:ln w="19050">
            <a:solidFill>
              <a:srgbClr val="0000FF"/>
            </a:solidFill>
            <a:miter lim="800000"/>
            <a:headEnd/>
            <a:tailEnd/>
          </a:ln>
        </p:spPr>
        <p:txBody>
          <a:bodyPr wrap="none" anchor="ctr"/>
          <a:lstStyle/>
          <a:p>
            <a:endParaRPr lang="en-US" alt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1"/>
          <p:cNvSpPr>
            <a:spLocks noGrp="1"/>
          </p:cNvSpPr>
          <p:nvPr>
            <p:ph type="sldNum" sz="quarter" idx="10"/>
          </p:nvPr>
        </p:nvSpPr>
        <p:spPr>
          <a:noFill/>
          <a:ln>
            <a:miter lim="800000"/>
            <a:headEnd/>
            <a:tailEnd/>
          </a:ln>
        </p:spPr>
        <p:txBody>
          <a:bodyPr/>
          <a:lstStyle/>
          <a:p>
            <a:fld id="{6FCE087C-680F-40EF-8D19-9B26ECE20303}" type="slidenum">
              <a:rPr lang="en-US" altLang="en-US" smtClean="0">
                <a:latin typeface="Arial" charset="0"/>
              </a:rPr>
              <a:pPr/>
              <a:t>56</a:t>
            </a:fld>
            <a:endParaRPr lang="en-US" altLang="en-US" smtClean="0">
              <a:latin typeface="Arial" charset="0"/>
            </a:endParaRPr>
          </a:p>
        </p:txBody>
      </p:sp>
      <p:sp>
        <p:nvSpPr>
          <p:cNvPr id="118786" name="Text Box 3"/>
          <p:cNvSpPr txBox="1">
            <a:spLocks noChangeArrowheads="1"/>
          </p:cNvSpPr>
          <p:nvPr/>
        </p:nvSpPr>
        <p:spPr bwMode="auto">
          <a:xfrm>
            <a:off x="1508125" y="96838"/>
            <a:ext cx="63023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2: Maryland)</a:t>
            </a:r>
            <a:endParaRPr lang="en-GB" altLang="en-US" sz="2200">
              <a:solidFill>
                <a:schemeClr val="tx2"/>
              </a:solidFill>
            </a:endParaRPr>
          </a:p>
        </p:txBody>
      </p:sp>
      <p:sp>
        <p:nvSpPr>
          <p:cNvPr id="118787" name="Text Box 3"/>
          <p:cNvSpPr txBox="1">
            <a:spLocks noChangeArrowheads="1"/>
          </p:cNvSpPr>
          <p:nvPr/>
        </p:nvSpPr>
        <p:spPr bwMode="auto">
          <a:xfrm>
            <a:off x="6027738" y="6261100"/>
            <a:ext cx="2792412" cy="274638"/>
          </a:xfrm>
          <a:prstGeom prst="rect">
            <a:avLst/>
          </a:prstGeom>
          <a:noFill/>
          <a:ln w="9525">
            <a:noFill/>
            <a:miter lim="800000"/>
            <a:headEnd/>
            <a:tailEnd/>
          </a:ln>
        </p:spPr>
        <p:txBody>
          <a:bodyPr wrap="none">
            <a:spAutoFit/>
          </a:bodyPr>
          <a:lstStyle/>
          <a:p>
            <a:r>
              <a:rPr lang="en-US" altLang="en-US" sz="1200">
                <a:latin typeface="Times New Roman" pitchFamily="18" charset="0"/>
              </a:rPr>
              <a:t>Russ Dickerson et al., in preparation, 2013</a:t>
            </a:r>
          </a:p>
        </p:txBody>
      </p:sp>
      <p:sp>
        <p:nvSpPr>
          <p:cNvPr id="118788" name="Content Placeholder 2"/>
          <p:cNvSpPr>
            <a:spLocks/>
          </p:cNvSpPr>
          <p:nvPr/>
        </p:nvSpPr>
        <p:spPr bwMode="auto">
          <a:xfrm>
            <a:off x="485775" y="479425"/>
            <a:ext cx="8658225" cy="931863"/>
          </a:xfrm>
          <a:prstGeom prst="rect">
            <a:avLst/>
          </a:prstGeom>
          <a:noFill/>
          <a:ln w="9525">
            <a:noFill/>
            <a:miter lim="800000"/>
            <a:headEnd/>
            <a:tailEnd/>
          </a:ln>
        </p:spPr>
        <p:txBody>
          <a:bodyPr/>
          <a:lstStyle/>
          <a:p>
            <a:r>
              <a:rPr lang="en-US" altLang="en-US" sz="2200">
                <a:cs typeface="Arial" charset="0"/>
              </a:rPr>
              <a:t>• </a:t>
            </a:r>
            <a:r>
              <a:rPr lang="en-US" altLang="en-US" sz="2000"/>
              <a:t>Air mass trajectories (meteorological modeling) show air parcels affected </a:t>
            </a:r>
          </a:p>
          <a:p>
            <a:r>
              <a:rPr lang="en-US" altLang="en-US" sz="2000"/>
              <a:t>   by fracking can reach the Baltimore/DC region</a:t>
            </a:r>
          </a:p>
          <a:p>
            <a:endParaRPr lang="en-US" altLang="en-US" sz="600"/>
          </a:p>
          <a:p>
            <a:r>
              <a:rPr lang="en-US" altLang="en-US" sz="2200">
                <a:cs typeface="Arial" charset="0"/>
              </a:rPr>
              <a:t>• </a:t>
            </a:r>
            <a:r>
              <a:rPr lang="en-US" altLang="en-US" sz="2000"/>
              <a:t>Fracking releases a stew of VOCs, including ethane (C</a:t>
            </a:r>
            <a:r>
              <a:rPr lang="en-US" altLang="en-US" sz="2000" baseline="-25000"/>
              <a:t>2</a:t>
            </a:r>
            <a:r>
              <a:rPr lang="en-US" altLang="en-US" sz="2000"/>
              <a:t>H</a:t>
            </a:r>
            <a:r>
              <a:rPr lang="en-US" altLang="en-US" sz="2000" baseline="-25000"/>
              <a:t>6</a:t>
            </a:r>
            <a:r>
              <a:rPr lang="en-US" altLang="en-US" sz="2000"/>
              <a:t>)</a:t>
            </a:r>
          </a:p>
          <a:p>
            <a:endParaRPr lang="en-US" altLang="en-US" sz="600"/>
          </a:p>
          <a:p>
            <a:r>
              <a:rPr lang="en-US" altLang="en-US" sz="2200">
                <a:cs typeface="Arial" charset="0"/>
              </a:rPr>
              <a:t>• </a:t>
            </a:r>
            <a:r>
              <a:rPr lang="en-US" altLang="en-US" sz="2000"/>
              <a:t>Ethane and other VOCs measured at </a:t>
            </a:r>
            <a:r>
              <a:rPr lang="en-US" altLang="en-US" sz="2000" b="1">
                <a:solidFill>
                  <a:srgbClr val="0000FF"/>
                </a:solidFill>
              </a:rPr>
              <a:t>Essex</a:t>
            </a:r>
            <a:r>
              <a:rPr lang="en-US" altLang="en-US" sz="2000"/>
              <a:t> MDE site</a:t>
            </a:r>
          </a:p>
          <a:p>
            <a:endParaRPr lang="en-US" altLang="en-US" sz="2000"/>
          </a:p>
        </p:txBody>
      </p:sp>
      <p:pic>
        <p:nvPicPr>
          <p:cNvPr id="118789" name="Picture 2"/>
          <p:cNvPicPr>
            <a:picLocks noChangeAspect="1" noChangeArrowheads="1"/>
          </p:cNvPicPr>
          <p:nvPr/>
        </p:nvPicPr>
        <p:blipFill>
          <a:blip r:embed="rId3"/>
          <a:srcRect/>
          <a:stretch>
            <a:fillRect/>
          </a:stretch>
        </p:blipFill>
        <p:spPr bwMode="auto">
          <a:xfrm>
            <a:off x="0" y="2009775"/>
            <a:ext cx="9196388" cy="4389438"/>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1"/>
          <p:cNvSpPr>
            <a:spLocks noGrp="1"/>
          </p:cNvSpPr>
          <p:nvPr>
            <p:ph type="sldNum" sz="quarter" idx="10"/>
          </p:nvPr>
        </p:nvSpPr>
        <p:spPr>
          <a:noFill/>
          <a:ln>
            <a:miter lim="800000"/>
            <a:headEnd/>
            <a:tailEnd/>
          </a:ln>
        </p:spPr>
        <p:txBody>
          <a:bodyPr/>
          <a:lstStyle/>
          <a:p>
            <a:fld id="{8760612C-AA99-4D23-B356-E8D76E6D9C2A}" type="slidenum">
              <a:rPr lang="en-US" altLang="en-US" smtClean="0">
                <a:latin typeface="Arial" charset="0"/>
              </a:rPr>
              <a:pPr/>
              <a:t>57</a:t>
            </a:fld>
            <a:endParaRPr lang="en-US" altLang="en-US" smtClean="0">
              <a:latin typeface="Arial" charset="0"/>
            </a:endParaRPr>
          </a:p>
        </p:txBody>
      </p:sp>
      <p:sp>
        <p:nvSpPr>
          <p:cNvPr id="120834" name="Text Box 3"/>
          <p:cNvSpPr txBox="1">
            <a:spLocks noChangeArrowheads="1"/>
          </p:cNvSpPr>
          <p:nvPr/>
        </p:nvSpPr>
        <p:spPr bwMode="auto">
          <a:xfrm>
            <a:off x="1508125" y="96838"/>
            <a:ext cx="63023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2: Maryland)</a:t>
            </a:r>
            <a:endParaRPr lang="en-GB" altLang="en-US" sz="2200">
              <a:solidFill>
                <a:schemeClr val="tx2"/>
              </a:solidFill>
            </a:endParaRPr>
          </a:p>
        </p:txBody>
      </p:sp>
      <p:sp>
        <p:nvSpPr>
          <p:cNvPr id="120835" name="Text Box 3"/>
          <p:cNvSpPr txBox="1">
            <a:spLocks noChangeArrowheads="1"/>
          </p:cNvSpPr>
          <p:nvPr/>
        </p:nvSpPr>
        <p:spPr bwMode="auto">
          <a:xfrm>
            <a:off x="6027738" y="6261100"/>
            <a:ext cx="2792412" cy="274638"/>
          </a:xfrm>
          <a:prstGeom prst="rect">
            <a:avLst/>
          </a:prstGeom>
          <a:noFill/>
          <a:ln w="9525">
            <a:noFill/>
            <a:miter lim="800000"/>
            <a:headEnd/>
            <a:tailEnd/>
          </a:ln>
        </p:spPr>
        <p:txBody>
          <a:bodyPr wrap="none">
            <a:spAutoFit/>
          </a:bodyPr>
          <a:lstStyle/>
          <a:p>
            <a:r>
              <a:rPr lang="en-US" altLang="en-US" sz="1200">
                <a:latin typeface="Times New Roman" pitchFamily="18" charset="0"/>
              </a:rPr>
              <a:t>Russ Dickerson et al., in preparation, 2013</a:t>
            </a:r>
          </a:p>
        </p:txBody>
      </p:sp>
      <p:sp>
        <p:nvSpPr>
          <p:cNvPr id="120836" name="Content Placeholder 2"/>
          <p:cNvSpPr>
            <a:spLocks/>
          </p:cNvSpPr>
          <p:nvPr/>
        </p:nvSpPr>
        <p:spPr bwMode="auto">
          <a:xfrm>
            <a:off x="485775" y="479425"/>
            <a:ext cx="8658225" cy="931863"/>
          </a:xfrm>
          <a:prstGeom prst="rect">
            <a:avLst/>
          </a:prstGeom>
          <a:noFill/>
          <a:ln w="9525">
            <a:noFill/>
            <a:miter lim="800000"/>
            <a:headEnd/>
            <a:tailEnd/>
          </a:ln>
        </p:spPr>
        <p:txBody>
          <a:bodyPr/>
          <a:lstStyle/>
          <a:p>
            <a:r>
              <a:rPr lang="en-US" altLang="en-US" sz="2200">
                <a:cs typeface="Arial" charset="0"/>
              </a:rPr>
              <a:t>• </a:t>
            </a:r>
            <a:r>
              <a:rPr lang="en-US" altLang="en-US" sz="2000"/>
              <a:t>Air mass trajectories (meteorological modeling) show air parcels affected </a:t>
            </a:r>
          </a:p>
          <a:p>
            <a:r>
              <a:rPr lang="en-US" altLang="en-US" sz="2000"/>
              <a:t>   by fracking can reach the Baltimore/DC region</a:t>
            </a:r>
          </a:p>
          <a:p>
            <a:endParaRPr lang="en-US" altLang="en-US" sz="600"/>
          </a:p>
          <a:p>
            <a:r>
              <a:rPr lang="en-US" altLang="en-US" sz="2200">
                <a:cs typeface="Arial" charset="0"/>
              </a:rPr>
              <a:t>• </a:t>
            </a:r>
            <a:r>
              <a:rPr lang="en-US" altLang="en-US" sz="2000"/>
              <a:t>Fracking releases a stew of VOCs, including ethane (C</a:t>
            </a:r>
            <a:r>
              <a:rPr lang="en-US" altLang="en-US" sz="2000" baseline="-25000"/>
              <a:t>2</a:t>
            </a:r>
            <a:r>
              <a:rPr lang="en-US" altLang="en-US" sz="2000"/>
              <a:t>H</a:t>
            </a:r>
            <a:r>
              <a:rPr lang="en-US" altLang="en-US" sz="2000" baseline="-25000"/>
              <a:t>6</a:t>
            </a:r>
            <a:r>
              <a:rPr lang="en-US" altLang="en-US" sz="2000"/>
              <a:t>)</a:t>
            </a:r>
          </a:p>
          <a:p>
            <a:endParaRPr lang="en-US" altLang="en-US" sz="600"/>
          </a:p>
          <a:p>
            <a:r>
              <a:rPr lang="en-US" altLang="en-US" sz="2200">
                <a:cs typeface="Arial" charset="0"/>
              </a:rPr>
              <a:t>• </a:t>
            </a:r>
            <a:r>
              <a:rPr lang="en-US" altLang="en-US" sz="2000"/>
              <a:t>Ethane and other VOCs measured at </a:t>
            </a:r>
            <a:r>
              <a:rPr lang="en-US" altLang="en-US" sz="2000" b="1">
                <a:solidFill>
                  <a:srgbClr val="0000FF"/>
                </a:solidFill>
              </a:rPr>
              <a:t>Essex</a:t>
            </a:r>
            <a:r>
              <a:rPr lang="en-US" altLang="en-US" sz="2000"/>
              <a:t> MDE site</a:t>
            </a:r>
          </a:p>
          <a:p>
            <a:endParaRPr lang="en-US" altLang="en-US" sz="2000"/>
          </a:p>
        </p:txBody>
      </p:sp>
      <p:pic>
        <p:nvPicPr>
          <p:cNvPr id="120837" name="Picture 6" descr="kconc_of_12_essex_species_summer_cb05_correct"/>
          <p:cNvPicPr>
            <a:picLocks noChangeAspect="1" noChangeArrowheads="1"/>
          </p:cNvPicPr>
          <p:nvPr/>
        </p:nvPicPr>
        <p:blipFill>
          <a:blip r:embed="rId3"/>
          <a:srcRect b="6000"/>
          <a:stretch>
            <a:fillRect/>
          </a:stretch>
        </p:blipFill>
        <p:spPr bwMode="auto">
          <a:xfrm>
            <a:off x="1371600" y="2009775"/>
            <a:ext cx="6400800" cy="42973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1"/>
          <p:cNvSpPr>
            <a:spLocks noGrp="1"/>
          </p:cNvSpPr>
          <p:nvPr>
            <p:ph type="sldNum" sz="quarter" idx="10"/>
          </p:nvPr>
        </p:nvSpPr>
        <p:spPr>
          <a:noFill/>
          <a:ln>
            <a:miter lim="800000"/>
            <a:headEnd/>
            <a:tailEnd/>
          </a:ln>
        </p:spPr>
        <p:txBody>
          <a:bodyPr/>
          <a:lstStyle/>
          <a:p>
            <a:fld id="{57FF466E-DB2B-4802-9A74-FC47464B25A9}" type="slidenum">
              <a:rPr lang="en-US" altLang="en-US" smtClean="0">
                <a:latin typeface="Arial" charset="0"/>
              </a:rPr>
              <a:pPr/>
              <a:t>58</a:t>
            </a:fld>
            <a:endParaRPr lang="en-US" altLang="en-US" smtClean="0">
              <a:latin typeface="Arial" charset="0"/>
            </a:endParaRPr>
          </a:p>
        </p:txBody>
      </p:sp>
      <p:sp>
        <p:nvSpPr>
          <p:cNvPr id="122882" name="Text Box 3"/>
          <p:cNvSpPr txBox="1">
            <a:spLocks noChangeArrowheads="1"/>
          </p:cNvSpPr>
          <p:nvPr/>
        </p:nvSpPr>
        <p:spPr bwMode="auto">
          <a:xfrm>
            <a:off x="1508125" y="96838"/>
            <a:ext cx="6302375"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#3: Air Quality (Case Study 2: Maryland)</a:t>
            </a:r>
            <a:endParaRPr lang="en-GB" altLang="en-US" sz="2200">
              <a:solidFill>
                <a:schemeClr val="tx2"/>
              </a:solidFill>
            </a:endParaRPr>
          </a:p>
        </p:txBody>
      </p:sp>
      <p:sp>
        <p:nvSpPr>
          <p:cNvPr id="122883" name="Text Box 3"/>
          <p:cNvSpPr txBox="1">
            <a:spLocks noChangeArrowheads="1"/>
          </p:cNvSpPr>
          <p:nvPr/>
        </p:nvSpPr>
        <p:spPr bwMode="auto">
          <a:xfrm>
            <a:off x="6027738" y="6261100"/>
            <a:ext cx="2792412" cy="274638"/>
          </a:xfrm>
          <a:prstGeom prst="rect">
            <a:avLst/>
          </a:prstGeom>
          <a:noFill/>
          <a:ln w="9525">
            <a:noFill/>
            <a:miter lim="800000"/>
            <a:headEnd/>
            <a:tailEnd/>
          </a:ln>
        </p:spPr>
        <p:txBody>
          <a:bodyPr wrap="none">
            <a:spAutoFit/>
          </a:bodyPr>
          <a:lstStyle/>
          <a:p>
            <a:r>
              <a:rPr lang="en-US" altLang="en-US" sz="1200">
                <a:latin typeface="Times New Roman" pitchFamily="18" charset="0"/>
              </a:rPr>
              <a:t>Russ Dickerson et al., in preparation, 2013</a:t>
            </a:r>
          </a:p>
        </p:txBody>
      </p:sp>
      <p:sp>
        <p:nvSpPr>
          <p:cNvPr id="122884" name="Content Placeholder 2"/>
          <p:cNvSpPr>
            <a:spLocks/>
          </p:cNvSpPr>
          <p:nvPr/>
        </p:nvSpPr>
        <p:spPr bwMode="auto">
          <a:xfrm>
            <a:off x="485775" y="479425"/>
            <a:ext cx="8658225" cy="931863"/>
          </a:xfrm>
          <a:prstGeom prst="rect">
            <a:avLst/>
          </a:prstGeom>
          <a:noFill/>
          <a:ln w="9525">
            <a:noFill/>
            <a:miter lim="800000"/>
            <a:headEnd/>
            <a:tailEnd/>
          </a:ln>
        </p:spPr>
        <p:txBody>
          <a:bodyPr/>
          <a:lstStyle/>
          <a:p>
            <a:r>
              <a:rPr lang="en-US" altLang="en-US" sz="2200">
                <a:cs typeface="Arial" charset="0"/>
              </a:rPr>
              <a:t>• </a:t>
            </a:r>
            <a:r>
              <a:rPr lang="en-US" altLang="en-US" sz="2000"/>
              <a:t>Air mass trajectories (meteorological modeling) show air parcels affected </a:t>
            </a:r>
          </a:p>
          <a:p>
            <a:r>
              <a:rPr lang="en-US" altLang="en-US" sz="2000"/>
              <a:t>   by fracking can reach the Baltimore/DC region</a:t>
            </a:r>
          </a:p>
          <a:p>
            <a:endParaRPr lang="en-US" altLang="en-US" sz="600"/>
          </a:p>
          <a:p>
            <a:r>
              <a:rPr lang="en-US" altLang="en-US" sz="2200">
                <a:cs typeface="Arial" charset="0"/>
              </a:rPr>
              <a:t>• </a:t>
            </a:r>
            <a:r>
              <a:rPr lang="en-US" altLang="en-US" sz="2000"/>
              <a:t>Fracking releases a stew of VOCs, including ethane (C</a:t>
            </a:r>
            <a:r>
              <a:rPr lang="en-US" altLang="en-US" sz="2000" baseline="-25000"/>
              <a:t>2</a:t>
            </a:r>
            <a:r>
              <a:rPr lang="en-US" altLang="en-US" sz="2000"/>
              <a:t>H</a:t>
            </a:r>
            <a:r>
              <a:rPr lang="en-US" altLang="en-US" sz="2000" baseline="-25000"/>
              <a:t>6</a:t>
            </a:r>
            <a:r>
              <a:rPr lang="en-US" altLang="en-US" sz="2000"/>
              <a:t>)</a:t>
            </a:r>
          </a:p>
          <a:p>
            <a:endParaRPr lang="en-US" altLang="en-US" sz="600"/>
          </a:p>
          <a:p>
            <a:r>
              <a:rPr lang="en-US" altLang="en-US" sz="2200">
                <a:cs typeface="Arial" charset="0"/>
              </a:rPr>
              <a:t>• </a:t>
            </a:r>
            <a:r>
              <a:rPr lang="en-US" altLang="en-US" sz="2000"/>
              <a:t>Ethane and other VOCs measured at </a:t>
            </a:r>
            <a:r>
              <a:rPr lang="en-US" altLang="en-US" sz="2000" b="1">
                <a:solidFill>
                  <a:srgbClr val="0000FF"/>
                </a:solidFill>
              </a:rPr>
              <a:t>Essex</a:t>
            </a:r>
            <a:r>
              <a:rPr lang="en-US" altLang="en-US" sz="2000"/>
              <a:t> MDE site</a:t>
            </a:r>
          </a:p>
          <a:p>
            <a:endParaRPr lang="en-US" altLang="en-US" sz="2000"/>
          </a:p>
        </p:txBody>
      </p:sp>
      <p:pic>
        <p:nvPicPr>
          <p:cNvPr id="122885" name="Picture 6" descr="kconc_of_12_essex_species_summer_cb05_correct_log"/>
          <p:cNvPicPr>
            <a:picLocks noChangeAspect="1" noChangeArrowheads="1"/>
          </p:cNvPicPr>
          <p:nvPr/>
        </p:nvPicPr>
        <p:blipFill>
          <a:blip r:embed="rId3"/>
          <a:srcRect b="6000"/>
          <a:stretch>
            <a:fillRect/>
          </a:stretch>
        </p:blipFill>
        <p:spPr bwMode="auto">
          <a:xfrm>
            <a:off x="1371600" y="2009775"/>
            <a:ext cx="6400800" cy="4297363"/>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1"/>
          <p:cNvSpPr>
            <a:spLocks noGrp="1"/>
          </p:cNvSpPr>
          <p:nvPr>
            <p:ph type="sldNum" sz="quarter" idx="10"/>
          </p:nvPr>
        </p:nvSpPr>
        <p:spPr>
          <a:noFill/>
          <a:ln>
            <a:miter lim="800000"/>
            <a:headEnd/>
            <a:tailEnd/>
          </a:ln>
        </p:spPr>
        <p:txBody>
          <a:bodyPr/>
          <a:lstStyle/>
          <a:p>
            <a:fld id="{94FD5E7D-8831-4060-A963-0D03C565B362}" type="slidenum">
              <a:rPr lang="en-US" altLang="en-US" smtClean="0">
                <a:latin typeface="Arial" charset="0"/>
              </a:rPr>
              <a:pPr/>
              <a:t>59</a:t>
            </a:fld>
            <a:endParaRPr lang="en-US" altLang="en-US" smtClean="0">
              <a:latin typeface="Arial" charset="0"/>
            </a:endParaRPr>
          </a:p>
        </p:txBody>
      </p:sp>
      <p:sp>
        <p:nvSpPr>
          <p:cNvPr id="124930" name="Text Box 3"/>
          <p:cNvSpPr txBox="1">
            <a:spLocks noChangeArrowheads="1"/>
          </p:cNvSpPr>
          <p:nvPr/>
        </p:nvSpPr>
        <p:spPr bwMode="auto">
          <a:xfrm>
            <a:off x="3294063" y="96838"/>
            <a:ext cx="2711450"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#4: Climate</a:t>
            </a:r>
            <a:endParaRPr lang="en-GB" altLang="en-US" sz="2200">
              <a:solidFill>
                <a:schemeClr val="tx2"/>
              </a:solidFill>
            </a:endParaRPr>
          </a:p>
        </p:txBody>
      </p:sp>
      <p:sp>
        <p:nvSpPr>
          <p:cNvPr id="124931"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graphicFrame>
        <p:nvGraphicFramePr>
          <p:cNvPr id="714760" name="Group 8"/>
          <p:cNvGraphicFramePr>
            <a:graphicFrameLocks noGrp="1"/>
          </p:cNvGraphicFramePr>
          <p:nvPr/>
        </p:nvGraphicFramePr>
        <p:xfrm>
          <a:off x="2058988" y="2257425"/>
          <a:ext cx="4343400" cy="2086075"/>
        </p:xfrm>
        <a:graphic>
          <a:graphicData uri="http://schemas.openxmlformats.org/drawingml/2006/table">
            <a:tbl>
              <a:tblPr/>
              <a:tblGrid>
                <a:gridCol w="1919287"/>
                <a:gridCol w="2424113"/>
              </a:tblGrid>
              <a:tr h="560712">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itchFamily="34" charset="0"/>
                        </a:rPr>
                        <a:t>Fossil Fuel</a:t>
                      </a: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itchFamily="34" charset="0"/>
                        </a:rPr>
                        <a:t>GHG Output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itchFamily="34" charset="0"/>
                        </a:rPr>
                        <a:t>(pounds CO</a:t>
                      </a:r>
                      <a:r>
                        <a:rPr kumimoji="0" lang="en-US" altLang="en-US" sz="1400" b="1" i="0" u="none" strike="noStrike" cap="none" normalizeH="0" baseline="-25000" smtClean="0">
                          <a:ln>
                            <a:noFill/>
                          </a:ln>
                          <a:solidFill>
                            <a:schemeClr val="tx1"/>
                          </a:solidFill>
                          <a:effectLst/>
                          <a:latin typeface="Arial" pitchFamily="34" charset="0"/>
                        </a:rPr>
                        <a:t>2</a:t>
                      </a:r>
                      <a:r>
                        <a:rPr kumimoji="0" lang="en-US" altLang="en-US" sz="1400" b="1" i="0" u="none" strike="noStrike" cap="none" normalizeH="0" baseline="0" smtClean="0">
                          <a:ln>
                            <a:noFill/>
                          </a:ln>
                          <a:solidFill>
                            <a:schemeClr val="tx1"/>
                          </a:solidFill>
                          <a:effectLst/>
                          <a:latin typeface="Arial" pitchFamily="34" charset="0"/>
                        </a:rPr>
                        <a:t> per kWh)</a:t>
                      </a: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91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itchFamily="34" charset="0"/>
                        </a:rPr>
                        <a:t>Oil Sands</a:t>
                      </a: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itchFamily="34" charset="0"/>
                        </a:rPr>
                        <a:t>5.6</a:t>
                      </a: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06">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itchFamily="34" charset="0"/>
                        </a:rPr>
                        <a:t>Coal</a:t>
                      </a: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itchFamily="34" charset="0"/>
                        </a:rPr>
                        <a:t>2.1</a:t>
                      </a: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91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itchFamily="34" charset="0"/>
                        </a:rPr>
                        <a:t>Oil</a:t>
                      </a: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itchFamily="34" charset="0"/>
                        </a:rPr>
                        <a:t>1.9</a:t>
                      </a: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91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itchFamily="34" charset="0"/>
                        </a:rPr>
                        <a:t>Gas</a:t>
                      </a:r>
                    </a:p>
                  </a:txBody>
                  <a:tcPr marT="45710" marB="4571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itchFamily="34" charset="0"/>
                        </a:rPr>
                        <a:t>1.3</a:t>
                      </a:r>
                    </a:p>
                  </a:txBody>
                  <a:tcPr marT="45710" marB="4571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4952" name="Text Box 28"/>
          <p:cNvSpPr txBox="1">
            <a:spLocks noChangeArrowheads="1"/>
          </p:cNvSpPr>
          <p:nvPr/>
        </p:nvSpPr>
        <p:spPr bwMode="auto">
          <a:xfrm>
            <a:off x="3429000" y="4540250"/>
            <a:ext cx="4951413" cy="517525"/>
          </a:xfrm>
          <a:prstGeom prst="rect">
            <a:avLst/>
          </a:prstGeom>
          <a:noFill/>
          <a:ln w="9525">
            <a:noFill/>
            <a:miter lim="800000"/>
            <a:headEnd/>
            <a:tailEnd/>
          </a:ln>
        </p:spPr>
        <p:txBody>
          <a:bodyPr wrap="none">
            <a:spAutoFit/>
          </a:bodyPr>
          <a:lstStyle/>
          <a:p>
            <a:r>
              <a:rPr lang="en-US" altLang="en-US" sz="1400">
                <a:latin typeface="Times New Roman" pitchFamily="18" charset="0"/>
                <a:hlinkClick r:id="rId3"/>
              </a:rPr>
              <a:t>http://www.eia.gov/cneaf/electricity/page/co2_report/co2emiss.pdf</a:t>
            </a:r>
            <a:endParaRPr lang="en-US" altLang="en-US" sz="1400">
              <a:latin typeface="Times New Roman" pitchFamily="18" charset="0"/>
            </a:endParaRPr>
          </a:p>
          <a:p>
            <a:r>
              <a:rPr lang="en-US" altLang="en-US" sz="1400">
                <a:latin typeface="Times New Roman" pitchFamily="18" charset="0"/>
                <a:hlinkClick r:id="rId4"/>
              </a:rPr>
              <a:t>http://www.iop.org/EJ/abstract/1748-9326/4/1/014005</a:t>
            </a:r>
            <a:r>
              <a:rPr lang="en-US" altLang="en-US" sz="1200">
                <a:latin typeface="Times New Roman" pitchFamily="18" charset="0"/>
              </a:rPr>
              <a:t> </a:t>
            </a:r>
          </a:p>
        </p:txBody>
      </p:sp>
      <p:sp>
        <p:nvSpPr>
          <p:cNvPr id="124953" name="Text Box 29"/>
          <p:cNvSpPr txBox="1">
            <a:spLocks noChangeArrowheads="1"/>
          </p:cNvSpPr>
          <p:nvPr/>
        </p:nvSpPr>
        <p:spPr bwMode="auto">
          <a:xfrm>
            <a:off x="212725" y="431800"/>
            <a:ext cx="8370888" cy="5802313"/>
          </a:xfrm>
          <a:prstGeom prst="rect">
            <a:avLst/>
          </a:prstGeom>
          <a:noFill/>
          <a:ln w="9525">
            <a:noFill/>
            <a:miter lim="800000"/>
            <a:headEnd/>
            <a:tailEnd/>
          </a:ln>
        </p:spPr>
        <p:txBody>
          <a:bodyPr>
            <a:spAutoFit/>
          </a:bodyPr>
          <a:lstStyle/>
          <a:p>
            <a:r>
              <a:rPr lang="en-US" altLang="en-US" sz="1400"/>
              <a:t>Based on your knowledge of material presented so far in class (i.e., this is not in the reading), why is there a break-even point for leakage of CH</a:t>
            </a:r>
            <a:r>
              <a:rPr lang="en-US" altLang="en-US" sz="1400" baseline="-25000"/>
              <a:t>4</a:t>
            </a:r>
            <a:r>
              <a:rPr lang="en-US" altLang="en-US" sz="1400"/>
              <a:t> from fracking and, if the NOAA estimate is correct what are the consequences for global warming of a greater U.S. reliance on fracking?</a:t>
            </a:r>
          </a:p>
          <a:p>
            <a:endParaRPr lang="en-US" altLang="en-US" sz="700"/>
          </a:p>
          <a:p>
            <a:r>
              <a:rPr lang="en-US" altLang="en-US" sz="1400"/>
              <a:t>Answer: there is a break even point because:</a:t>
            </a:r>
          </a:p>
          <a:p>
            <a:r>
              <a:rPr lang="en-US" altLang="en-US" sz="1400"/>
              <a:t>    i) as shown in Lecture 18, Slide 28 (class version), under normal operating conditions w/ no leaks, </a:t>
            </a:r>
          </a:p>
          <a:p>
            <a:r>
              <a:rPr lang="en-US" altLang="en-US" sz="1400"/>
              <a:t>       less CO</a:t>
            </a:r>
            <a:r>
              <a:rPr lang="en-US" altLang="en-US" sz="1400" baseline="-25000"/>
              <a:t>2</a:t>
            </a:r>
            <a:r>
              <a:rPr lang="en-US" altLang="en-US" sz="1400"/>
              <a:t> is released to the atmosphere per kWh if gas (CH</a:t>
            </a:r>
            <a:r>
              <a:rPr lang="en-US" altLang="en-US" sz="1400" baseline="-25000"/>
              <a:t>4</a:t>
            </a:r>
            <a:r>
              <a:rPr lang="en-US" altLang="en-US" sz="1400"/>
              <a:t>) is used to generate electric power than if coal is used to generate electric power:</a:t>
            </a:r>
          </a:p>
          <a:p>
            <a:endParaRPr lang="en-US" altLang="en-US" sz="1400"/>
          </a:p>
          <a:p>
            <a:endParaRPr lang="en-US" altLang="en-US" sz="1400"/>
          </a:p>
          <a:p>
            <a:endParaRPr lang="en-US" altLang="en-US" sz="1400"/>
          </a:p>
          <a:p>
            <a:endParaRPr lang="en-US" altLang="en-US" sz="1400"/>
          </a:p>
          <a:p>
            <a:endParaRPr lang="en-US" altLang="en-US" sz="1400"/>
          </a:p>
          <a:p>
            <a:endParaRPr lang="en-US" altLang="en-US" sz="1400"/>
          </a:p>
          <a:p>
            <a:endParaRPr lang="en-US" altLang="en-US" sz="1400"/>
          </a:p>
          <a:p>
            <a:endParaRPr lang="en-US" altLang="en-US" sz="1400"/>
          </a:p>
          <a:p>
            <a:endParaRPr lang="en-US" altLang="en-US" sz="1400"/>
          </a:p>
          <a:p>
            <a:endParaRPr lang="en-US" altLang="en-US" sz="1400"/>
          </a:p>
          <a:p>
            <a:endParaRPr lang="en-US" altLang="en-US" sz="1400"/>
          </a:p>
          <a:p>
            <a:endParaRPr lang="en-US" altLang="en-US" sz="1400"/>
          </a:p>
          <a:p>
            <a:endParaRPr lang="en-US" altLang="en-US" sz="1400"/>
          </a:p>
          <a:p>
            <a:endParaRPr lang="en-US" altLang="en-US" sz="1400"/>
          </a:p>
          <a:p>
            <a:r>
              <a:rPr lang="en-US" altLang="en-US" sz="1400"/>
              <a:t>    </a:t>
            </a:r>
          </a:p>
          <a:p>
            <a:r>
              <a:rPr lang="en-US" altLang="en-US" sz="1400"/>
              <a:t>    ii) however, since CH</a:t>
            </a:r>
            <a:r>
              <a:rPr lang="en-US" altLang="en-US" sz="1400" baseline="-25000"/>
              <a:t>4</a:t>
            </a:r>
            <a:r>
              <a:rPr lang="en-US" altLang="en-US" sz="1400"/>
              <a:t> has a larger GWP than CO</a:t>
            </a:r>
            <a:r>
              <a:rPr lang="en-US" altLang="en-US" sz="1400" baseline="-25000"/>
              <a:t>2</a:t>
            </a:r>
            <a:r>
              <a:rPr lang="en-US" altLang="en-US" sz="1400"/>
              <a:t>, if CH</a:t>
            </a:r>
            <a:r>
              <a:rPr lang="en-US" altLang="en-US" sz="1400" baseline="-25000"/>
              <a:t>4</a:t>
            </a:r>
            <a:r>
              <a:rPr lang="en-US" altLang="en-US" sz="1400"/>
              <a:t> escapes via leakage rather than being</a:t>
            </a:r>
          </a:p>
          <a:p>
            <a:r>
              <a:rPr lang="en-US" altLang="en-US" sz="1400"/>
              <a:t>        oxidized via combustion, then the net GWP of the sum of rising atmospheric CH</a:t>
            </a:r>
            <a:r>
              <a:rPr lang="en-US" altLang="en-US" sz="1400" baseline="-25000"/>
              <a:t>4</a:t>
            </a:r>
            <a:r>
              <a:rPr lang="en-US" altLang="en-US" sz="1400"/>
              <a:t> due to leakage</a:t>
            </a:r>
          </a:p>
          <a:p>
            <a:r>
              <a:rPr lang="en-US" altLang="en-US" sz="1400"/>
              <a:t>        plus rising CO</a:t>
            </a:r>
            <a:r>
              <a:rPr lang="en-US" altLang="en-US" sz="1400" baseline="-25000"/>
              <a:t>2</a:t>
            </a:r>
            <a:r>
              <a:rPr lang="en-US" altLang="en-US" sz="1400"/>
              <a:t> following combustion of natural gas can exceed the GWP of rising CO</a:t>
            </a:r>
            <a:r>
              <a:rPr lang="en-US" altLang="en-US" sz="1400" baseline="-25000"/>
              <a:t>2</a:t>
            </a:r>
            <a:r>
              <a:rPr lang="en-US" altLang="en-US" sz="1400"/>
              <a:t> from</a:t>
            </a:r>
          </a:p>
          <a:p>
            <a:r>
              <a:rPr lang="en-US" altLang="en-US" sz="1400"/>
              <a:t>        the combustion of fossil fuel, normalized to kWh generated from fracking and coal.</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noChangeArrowheads="1"/>
          </p:cNvPicPr>
          <p:nvPr/>
        </p:nvPicPr>
        <p:blipFill>
          <a:blip r:embed="rId2"/>
          <a:srcRect/>
          <a:stretch>
            <a:fillRect/>
          </a:stretch>
        </p:blipFill>
        <p:spPr bwMode="auto">
          <a:xfrm>
            <a:off x="304800" y="762000"/>
            <a:ext cx="8686800" cy="5919788"/>
          </a:xfrm>
          <a:prstGeom prst="rect">
            <a:avLst/>
          </a:prstGeom>
          <a:noFill/>
          <a:ln w="9525">
            <a:noFill/>
            <a:miter lim="800000"/>
            <a:headEnd/>
            <a:tailEnd/>
          </a:ln>
        </p:spPr>
      </p:pic>
      <p:sp>
        <p:nvSpPr>
          <p:cNvPr id="24578" name="TextBox 3"/>
          <p:cNvSpPr txBox="1">
            <a:spLocks noChangeArrowheads="1"/>
          </p:cNvSpPr>
          <p:nvPr/>
        </p:nvSpPr>
        <p:spPr bwMode="auto">
          <a:xfrm>
            <a:off x="1330325" y="276225"/>
            <a:ext cx="7280275" cy="461963"/>
          </a:xfrm>
          <a:prstGeom prst="rect">
            <a:avLst/>
          </a:prstGeom>
          <a:noFill/>
          <a:ln w="9525">
            <a:noFill/>
            <a:miter lim="800000"/>
            <a:headEnd/>
            <a:tailEnd/>
          </a:ln>
        </p:spPr>
        <p:txBody>
          <a:bodyPr>
            <a:spAutoFit/>
          </a:bodyPr>
          <a:lstStyle/>
          <a:p>
            <a:r>
              <a:rPr lang="en-US" altLang="en-US" sz="2400" b="1">
                <a:solidFill>
                  <a:srgbClr val="0033CC"/>
                </a:solidFill>
              </a:rPr>
              <a:t>Test flights for Picarro CH</a:t>
            </a:r>
            <a:r>
              <a:rPr lang="en-US" altLang="en-US" sz="2400" b="1" baseline="-25000">
                <a:solidFill>
                  <a:srgbClr val="0033CC"/>
                </a:solidFill>
              </a:rPr>
              <a:t>4</a:t>
            </a:r>
            <a:r>
              <a:rPr lang="en-US" altLang="en-US" sz="2400" b="1">
                <a:solidFill>
                  <a:srgbClr val="0033CC"/>
                </a:solidFill>
              </a:rPr>
              <a:t> /CO</a:t>
            </a:r>
            <a:r>
              <a:rPr lang="en-US" altLang="en-US" sz="2400" b="1" baseline="-25000">
                <a:solidFill>
                  <a:srgbClr val="0033CC"/>
                </a:solidFill>
              </a:rPr>
              <a:t>2</a:t>
            </a:r>
            <a:r>
              <a:rPr lang="en-US" altLang="en-US" sz="2400" b="1">
                <a:solidFill>
                  <a:srgbClr val="0033CC"/>
                </a:solidFill>
              </a:rPr>
              <a:t> analyzer on 8/15/2013</a:t>
            </a:r>
          </a:p>
        </p:txBody>
      </p:sp>
      <p:sp>
        <p:nvSpPr>
          <p:cNvPr id="24579" name="TextBox 4"/>
          <p:cNvSpPr txBox="1">
            <a:spLocks noChangeArrowheads="1"/>
          </p:cNvSpPr>
          <p:nvPr/>
        </p:nvSpPr>
        <p:spPr bwMode="auto">
          <a:xfrm>
            <a:off x="1503363" y="2044700"/>
            <a:ext cx="1600200" cy="369888"/>
          </a:xfrm>
          <a:prstGeom prst="rect">
            <a:avLst/>
          </a:prstGeom>
          <a:noFill/>
          <a:ln w="9525">
            <a:noFill/>
            <a:miter lim="800000"/>
            <a:headEnd/>
            <a:tailEnd/>
          </a:ln>
        </p:spPr>
        <p:txBody>
          <a:bodyPr>
            <a:spAutoFit/>
          </a:bodyPr>
          <a:lstStyle/>
          <a:p>
            <a:r>
              <a:rPr lang="en-US" altLang="en-US" b="1">
                <a:solidFill>
                  <a:srgbClr val="FF0000"/>
                </a:solidFill>
              </a:rPr>
              <a:t>AM spiral up</a:t>
            </a:r>
          </a:p>
        </p:txBody>
      </p:sp>
      <p:sp>
        <p:nvSpPr>
          <p:cNvPr id="24580" name="TextBox 6"/>
          <p:cNvSpPr txBox="1">
            <a:spLocks noChangeArrowheads="1"/>
          </p:cNvSpPr>
          <p:nvPr/>
        </p:nvSpPr>
        <p:spPr bwMode="auto">
          <a:xfrm>
            <a:off x="3525838" y="2044700"/>
            <a:ext cx="1676400" cy="369888"/>
          </a:xfrm>
          <a:prstGeom prst="rect">
            <a:avLst/>
          </a:prstGeom>
          <a:noFill/>
          <a:ln w="9525">
            <a:noFill/>
            <a:miter lim="800000"/>
            <a:headEnd/>
            <a:tailEnd/>
          </a:ln>
        </p:spPr>
        <p:txBody>
          <a:bodyPr>
            <a:spAutoFit/>
          </a:bodyPr>
          <a:lstStyle/>
          <a:p>
            <a:r>
              <a:rPr lang="en-US" altLang="en-US" b="1">
                <a:solidFill>
                  <a:srgbClr val="FF0000"/>
                </a:solidFill>
              </a:rPr>
              <a:t>AM spiral down</a:t>
            </a:r>
          </a:p>
        </p:txBody>
      </p:sp>
      <p:cxnSp>
        <p:nvCxnSpPr>
          <p:cNvPr id="8" name="Straight Arrow Connector 7"/>
          <p:cNvCxnSpPr/>
          <p:nvPr/>
        </p:nvCxnSpPr>
        <p:spPr>
          <a:xfrm>
            <a:off x="2438400" y="2414588"/>
            <a:ext cx="457200" cy="62071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flipH="1">
            <a:off x="3525838" y="2311400"/>
            <a:ext cx="609600" cy="7381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4583" name="TextBox 11"/>
          <p:cNvSpPr txBox="1">
            <a:spLocks noChangeArrowheads="1"/>
          </p:cNvSpPr>
          <p:nvPr/>
        </p:nvSpPr>
        <p:spPr bwMode="auto">
          <a:xfrm>
            <a:off x="4267200" y="3049588"/>
            <a:ext cx="1600200" cy="369887"/>
          </a:xfrm>
          <a:prstGeom prst="rect">
            <a:avLst/>
          </a:prstGeom>
          <a:noFill/>
          <a:ln w="9525">
            <a:noFill/>
            <a:miter lim="800000"/>
            <a:headEnd/>
            <a:tailEnd/>
          </a:ln>
        </p:spPr>
        <p:txBody>
          <a:bodyPr>
            <a:spAutoFit/>
          </a:bodyPr>
          <a:lstStyle/>
          <a:p>
            <a:r>
              <a:rPr lang="en-US" altLang="en-US" b="1">
                <a:solidFill>
                  <a:srgbClr val="FF0000"/>
                </a:solidFill>
              </a:rPr>
              <a:t>PM spiral up</a:t>
            </a:r>
          </a:p>
        </p:txBody>
      </p:sp>
      <p:cxnSp>
        <p:nvCxnSpPr>
          <p:cNvPr id="13" name="Straight Arrow Connector 12"/>
          <p:cNvCxnSpPr/>
          <p:nvPr/>
        </p:nvCxnSpPr>
        <p:spPr>
          <a:xfrm>
            <a:off x="4973638" y="3419475"/>
            <a:ext cx="588962" cy="54292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4585" name="TextBox 13"/>
          <p:cNvSpPr txBox="1">
            <a:spLocks noChangeArrowheads="1"/>
          </p:cNvSpPr>
          <p:nvPr/>
        </p:nvSpPr>
        <p:spPr bwMode="auto">
          <a:xfrm>
            <a:off x="6262688" y="2514600"/>
            <a:ext cx="1676400" cy="369888"/>
          </a:xfrm>
          <a:prstGeom prst="rect">
            <a:avLst/>
          </a:prstGeom>
          <a:noFill/>
          <a:ln w="9525">
            <a:noFill/>
            <a:miter lim="800000"/>
            <a:headEnd/>
            <a:tailEnd/>
          </a:ln>
        </p:spPr>
        <p:txBody>
          <a:bodyPr>
            <a:spAutoFit/>
          </a:bodyPr>
          <a:lstStyle/>
          <a:p>
            <a:r>
              <a:rPr lang="en-US" altLang="en-US" b="1">
                <a:solidFill>
                  <a:srgbClr val="FF0000"/>
                </a:solidFill>
              </a:rPr>
              <a:t>PM spiral down</a:t>
            </a:r>
          </a:p>
        </p:txBody>
      </p:sp>
      <p:cxnSp>
        <p:nvCxnSpPr>
          <p:cNvPr id="15" name="Straight Arrow Connector 14"/>
          <p:cNvCxnSpPr/>
          <p:nvPr/>
        </p:nvCxnSpPr>
        <p:spPr>
          <a:xfrm flipH="1">
            <a:off x="6172200" y="2781300"/>
            <a:ext cx="700088" cy="8001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1"/>
          <p:cNvSpPr>
            <a:spLocks noGrp="1"/>
          </p:cNvSpPr>
          <p:nvPr>
            <p:ph type="sldNum" sz="quarter" idx="10"/>
          </p:nvPr>
        </p:nvSpPr>
        <p:spPr>
          <a:noFill/>
          <a:ln>
            <a:miter lim="800000"/>
            <a:headEnd/>
            <a:tailEnd/>
          </a:ln>
        </p:spPr>
        <p:txBody>
          <a:bodyPr/>
          <a:lstStyle/>
          <a:p>
            <a:fld id="{640CE0E5-C48F-47F4-8475-C1549E5D23D9}" type="slidenum">
              <a:rPr lang="en-US" altLang="en-US" smtClean="0">
                <a:latin typeface="Arial" charset="0"/>
              </a:rPr>
              <a:pPr/>
              <a:t>60</a:t>
            </a:fld>
            <a:endParaRPr lang="en-US" altLang="en-US" smtClean="0">
              <a:latin typeface="Arial" charset="0"/>
            </a:endParaRPr>
          </a:p>
        </p:txBody>
      </p:sp>
      <p:sp>
        <p:nvSpPr>
          <p:cNvPr id="126978" name="Text Box 3"/>
          <p:cNvSpPr txBox="1">
            <a:spLocks noChangeArrowheads="1"/>
          </p:cNvSpPr>
          <p:nvPr/>
        </p:nvSpPr>
        <p:spPr bwMode="auto">
          <a:xfrm>
            <a:off x="3294063" y="96838"/>
            <a:ext cx="2711450"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#4: Climate</a:t>
            </a:r>
            <a:endParaRPr lang="en-GB" altLang="en-US" sz="2200">
              <a:solidFill>
                <a:schemeClr val="tx2"/>
              </a:solidFill>
            </a:endParaRPr>
          </a:p>
        </p:txBody>
      </p:sp>
      <p:sp>
        <p:nvSpPr>
          <p:cNvPr id="126979"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pic>
        <p:nvPicPr>
          <p:cNvPr id="126980" name="Picture 4"/>
          <p:cNvPicPr>
            <a:picLocks noChangeAspect="1" noChangeArrowheads="1"/>
          </p:cNvPicPr>
          <p:nvPr/>
        </p:nvPicPr>
        <p:blipFill>
          <a:blip r:embed="rId3"/>
          <a:srcRect/>
          <a:stretch>
            <a:fillRect/>
          </a:stretch>
        </p:blipFill>
        <p:spPr bwMode="auto">
          <a:xfrm>
            <a:off x="1566863" y="823913"/>
            <a:ext cx="6010275" cy="4238625"/>
          </a:xfrm>
          <a:prstGeom prst="rect">
            <a:avLst/>
          </a:prstGeom>
          <a:noFill/>
          <a:ln w="9525">
            <a:noFill/>
            <a:miter lim="800000"/>
            <a:headEnd/>
            <a:tailEnd/>
          </a:ln>
        </p:spPr>
      </p:pic>
      <p:sp>
        <p:nvSpPr>
          <p:cNvPr id="126981" name="Text Box 5"/>
          <p:cNvSpPr txBox="1">
            <a:spLocks noChangeArrowheads="1"/>
          </p:cNvSpPr>
          <p:nvPr/>
        </p:nvSpPr>
        <p:spPr bwMode="auto">
          <a:xfrm>
            <a:off x="5313363" y="5932488"/>
            <a:ext cx="3094037" cy="304800"/>
          </a:xfrm>
          <a:prstGeom prst="rect">
            <a:avLst/>
          </a:prstGeom>
          <a:noFill/>
          <a:ln w="9525">
            <a:noFill/>
            <a:miter lim="800000"/>
            <a:headEnd/>
            <a:tailEnd/>
          </a:ln>
        </p:spPr>
        <p:txBody>
          <a:bodyPr wrap="none">
            <a:spAutoFit/>
          </a:bodyPr>
          <a:lstStyle/>
          <a:p>
            <a:r>
              <a:rPr lang="en-US" altLang="en-US" sz="1400">
                <a:latin typeface="Times New Roman" pitchFamily="18" charset="0"/>
              </a:rPr>
              <a:t>T. M. L. Wigley, </a:t>
            </a:r>
            <a:r>
              <a:rPr lang="en-US" altLang="en-US" sz="1400" i="1">
                <a:latin typeface="Times New Roman" pitchFamily="18" charset="0"/>
              </a:rPr>
              <a:t>Climatic Change</a:t>
            </a:r>
            <a:r>
              <a:rPr lang="en-US" altLang="en-US" sz="1400">
                <a:latin typeface="Times New Roman" pitchFamily="18" charset="0"/>
              </a:rPr>
              <a:t>, 2011</a:t>
            </a:r>
          </a:p>
        </p:txBody>
      </p:sp>
      <p:sp>
        <p:nvSpPr>
          <p:cNvPr id="126982" name="Text Box 6"/>
          <p:cNvSpPr txBox="1">
            <a:spLocks noChangeArrowheads="1"/>
          </p:cNvSpPr>
          <p:nvPr/>
        </p:nvSpPr>
        <p:spPr bwMode="auto">
          <a:xfrm>
            <a:off x="153988" y="4975225"/>
            <a:ext cx="8837612" cy="730250"/>
          </a:xfrm>
          <a:prstGeom prst="rect">
            <a:avLst/>
          </a:prstGeom>
          <a:noFill/>
          <a:ln w="9525">
            <a:noFill/>
            <a:miter lim="800000"/>
            <a:headEnd/>
            <a:tailEnd/>
          </a:ln>
        </p:spPr>
        <p:txBody>
          <a:bodyPr>
            <a:spAutoFit/>
          </a:bodyPr>
          <a:lstStyle/>
          <a:p>
            <a:r>
              <a:rPr lang="en-US" altLang="en-US" sz="1400"/>
              <a:t>The effects of methane leakage rates on global mean surface T. The top four curves (CH4 COMPONENT)</a:t>
            </a:r>
          </a:p>
          <a:p>
            <a:r>
              <a:rPr lang="en-US" altLang="en-US" sz="1400"/>
              <a:t>show the effects of CH</a:t>
            </a:r>
            <a:r>
              <a:rPr lang="en-US" altLang="en-US" sz="1400" baseline="-25000"/>
              <a:t>4</a:t>
            </a:r>
            <a:r>
              <a:rPr lang="en-US" altLang="en-US" sz="1400"/>
              <a:t> abundance changes only, while the bottom four curves (TOTAL) show the total effect of changes in CH</a:t>
            </a:r>
            <a:r>
              <a:rPr lang="en-US" altLang="en-US" sz="1400" baseline="-25000"/>
              <a:t>4</a:t>
            </a:r>
            <a:r>
              <a:rPr lang="en-US" altLang="en-US" sz="1400"/>
              <a:t>, aerosols, and CO</a:t>
            </a:r>
            <a:r>
              <a:rPr lang="en-US" altLang="en-US" sz="1400" baseline="-25000"/>
              <a:t>2</a:t>
            </a:r>
            <a:r>
              <a:rPr lang="en-US" altLang="en-US" sz="1400"/>
              <a:t>.  The latter two effects are independent of the CH</a:t>
            </a:r>
            <a:r>
              <a:rPr lang="en-US" altLang="en-US" sz="1400" baseline="-25000"/>
              <a:t>4</a:t>
            </a:r>
            <a:r>
              <a:rPr lang="en-US" altLang="en-US" sz="1400"/>
              <a:t> leakage rate.</a:t>
            </a:r>
          </a:p>
        </p:txBody>
      </p:sp>
      <p:sp>
        <p:nvSpPr>
          <p:cNvPr id="126983" name="Text Box 7"/>
          <p:cNvSpPr txBox="1">
            <a:spLocks noChangeArrowheads="1"/>
          </p:cNvSpPr>
          <p:nvPr/>
        </p:nvSpPr>
        <p:spPr bwMode="auto">
          <a:xfrm>
            <a:off x="409575" y="484188"/>
            <a:ext cx="2162175" cy="320675"/>
          </a:xfrm>
          <a:prstGeom prst="rect">
            <a:avLst/>
          </a:prstGeom>
          <a:noFill/>
          <a:ln w="9525">
            <a:noFill/>
            <a:miter lim="800000"/>
            <a:headEnd/>
            <a:tailEnd/>
          </a:ln>
        </p:spPr>
        <p:txBody>
          <a:bodyPr wrap="none">
            <a:spAutoFit/>
          </a:bodyPr>
          <a:lstStyle/>
          <a:p>
            <a:r>
              <a:rPr lang="en-US" altLang="en-US" sz="1500" b="1">
                <a:solidFill>
                  <a:srgbClr val="0000FF"/>
                </a:solidFill>
              </a:rPr>
              <a:t>Climate Model Theory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1"/>
          <p:cNvSpPr>
            <a:spLocks noGrp="1"/>
          </p:cNvSpPr>
          <p:nvPr>
            <p:ph type="sldNum" sz="quarter" idx="10"/>
          </p:nvPr>
        </p:nvSpPr>
        <p:spPr>
          <a:noFill/>
          <a:ln>
            <a:miter lim="800000"/>
            <a:headEnd/>
            <a:tailEnd/>
          </a:ln>
        </p:spPr>
        <p:txBody>
          <a:bodyPr/>
          <a:lstStyle/>
          <a:p>
            <a:fld id="{E12D4C54-532D-411A-BC57-94E265C5ACE4}" type="slidenum">
              <a:rPr lang="en-US" altLang="en-US" smtClean="0">
                <a:latin typeface="Arial" charset="0"/>
              </a:rPr>
              <a:pPr/>
              <a:t>61</a:t>
            </a:fld>
            <a:endParaRPr lang="en-US" altLang="en-US" smtClean="0">
              <a:latin typeface="Arial" charset="0"/>
            </a:endParaRPr>
          </a:p>
        </p:txBody>
      </p:sp>
      <p:sp>
        <p:nvSpPr>
          <p:cNvPr id="129026" name="Text Box 3"/>
          <p:cNvSpPr txBox="1">
            <a:spLocks noChangeArrowheads="1"/>
          </p:cNvSpPr>
          <p:nvPr/>
        </p:nvSpPr>
        <p:spPr bwMode="auto">
          <a:xfrm>
            <a:off x="3294063" y="96838"/>
            <a:ext cx="2711450"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#4: Climate</a:t>
            </a:r>
            <a:endParaRPr lang="en-GB" altLang="en-US" sz="2200">
              <a:solidFill>
                <a:schemeClr val="tx2"/>
              </a:solidFill>
            </a:endParaRPr>
          </a:p>
        </p:txBody>
      </p:sp>
      <p:sp>
        <p:nvSpPr>
          <p:cNvPr id="129027"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129028" name="Text Box 4"/>
          <p:cNvSpPr txBox="1">
            <a:spLocks noChangeArrowheads="1"/>
          </p:cNvSpPr>
          <p:nvPr/>
        </p:nvSpPr>
        <p:spPr bwMode="auto">
          <a:xfrm>
            <a:off x="5513388" y="6318250"/>
            <a:ext cx="2941637" cy="304800"/>
          </a:xfrm>
          <a:prstGeom prst="rect">
            <a:avLst/>
          </a:prstGeom>
          <a:noFill/>
          <a:ln w="9525">
            <a:noFill/>
            <a:miter lim="800000"/>
            <a:headEnd/>
            <a:tailEnd/>
          </a:ln>
        </p:spPr>
        <p:txBody>
          <a:bodyPr wrap="none">
            <a:spAutoFit/>
          </a:bodyPr>
          <a:lstStyle/>
          <a:p>
            <a:r>
              <a:rPr lang="en-US" altLang="en-US" sz="1400">
                <a:latin typeface="Times New Roman" pitchFamily="18" charset="0"/>
              </a:rPr>
              <a:t>Howarth et al., </a:t>
            </a:r>
            <a:r>
              <a:rPr lang="en-US" altLang="en-US" sz="1400" i="1">
                <a:latin typeface="Times New Roman" pitchFamily="18" charset="0"/>
              </a:rPr>
              <a:t>Climatic Change</a:t>
            </a:r>
            <a:r>
              <a:rPr lang="en-US" altLang="en-US" sz="1400">
                <a:latin typeface="Times New Roman" pitchFamily="18" charset="0"/>
              </a:rPr>
              <a:t>, 2011</a:t>
            </a:r>
          </a:p>
        </p:txBody>
      </p:sp>
      <p:sp>
        <p:nvSpPr>
          <p:cNvPr id="129029" name="Text Box 5"/>
          <p:cNvSpPr txBox="1">
            <a:spLocks noChangeArrowheads="1"/>
          </p:cNvSpPr>
          <p:nvPr/>
        </p:nvSpPr>
        <p:spPr bwMode="auto">
          <a:xfrm>
            <a:off x="409575" y="484188"/>
            <a:ext cx="3278188" cy="320675"/>
          </a:xfrm>
          <a:prstGeom prst="rect">
            <a:avLst/>
          </a:prstGeom>
          <a:noFill/>
          <a:ln w="9525">
            <a:noFill/>
            <a:miter lim="800000"/>
            <a:headEnd/>
            <a:tailEnd/>
          </a:ln>
        </p:spPr>
        <p:txBody>
          <a:bodyPr wrap="none">
            <a:spAutoFit/>
          </a:bodyPr>
          <a:lstStyle/>
          <a:p>
            <a:r>
              <a:rPr lang="en-US" altLang="en-US" sz="1500" b="1">
                <a:solidFill>
                  <a:srgbClr val="0000FF"/>
                </a:solidFill>
              </a:rPr>
              <a:t>Modeling of Shale Gas Production</a:t>
            </a:r>
          </a:p>
        </p:txBody>
      </p:sp>
      <p:pic>
        <p:nvPicPr>
          <p:cNvPr id="129030" name="Picture 10" descr="Picture2"/>
          <p:cNvPicPr>
            <a:picLocks noChangeAspect="1" noChangeArrowheads="1"/>
          </p:cNvPicPr>
          <p:nvPr/>
        </p:nvPicPr>
        <p:blipFill>
          <a:blip r:embed="rId3"/>
          <a:srcRect/>
          <a:stretch>
            <a:fillRect/>
          </a:stretch>
        </p:blipFill>
        <p:spPr bwMode="auto">
          <a:xfrm>
            <a:off x="1309688" y="869950"/>
            <a:ext cx="6523037" cy="3443288"/>
          </a:xfrm>
          <a:prstGeom prst="rect">
            <a:avLst/>
          </a:prstGeom>
          <a:noFill/>
          <a:ln w="9525">
            <a:noFill/>
            <a:miter lim="800000"/>
            <a:headEnd/>
            <a:tailEnd/>
          </a:ln>
        </p:spPr>
      </p:pic>
      <p:pic>
        <p:nvPicPr>
          <p:cNvPr id="129031" name="Picture 11"/>
          <p:cNvPicPr>
            <a:picLocks noChangeAspect="1" noChangeArrowheads="1"/>
          </p:cNvPicPr>
          <p:nvPr/>
        </p:nvPicPr>
        <p:blipFill>
          <a:blip r:embed="rId4"/>
          <a:srcRect/>
          <a:stretch>
            <a:fillRect/>
          </a:stretch>
        </p:blipFill>
        <p:spPr bwMode="auto">
          <a:xfrm>
            <a:off x="1724025" y="4319588"/>
            <a:ext cx="5695950" cy="191452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1"/>
          <p:cNvSpPr>
            <a:spLocks noGrp="1"/>
          </p:cNvSpPr>
          <p:nvPr>
            <p:ph type="sldNum" sz="quarter" idx="10"/>
          </p:nvPr>
        </p:nvSpPr>
        <p:spPr>
          <a:noFill/>
          <a:ln>
            <a:miter lim="800000"/>
            <a:headEnd/>
            <a:tailEnd/>
          </a:ln>
        </p:spPr>
        <p:txBody>
          <a:bodyPr/>
          <a:lstStyle/>
          <a:p>
            <a:fld id="{D9499975-05E8-47EE-AD73-D042D30E5B8B}" type="slidenum">
              <a:rPr lang="en-US" altLang="en-US" smtClean="0">
                <a:latin typeface="Arial" charset="0"/>
              </a:rPr>
              <a:pPr/>
              <a:t>62</a:t>
            </a:fld>
            <a:endParaRPr lang="en-US" altLang="en-US" smtClean="0">
              <a:latin typeface="Arial" charset="0"/>
            </a:endParaRPr>
          </a:p>
        </p:txBody>
      </p:sp>
      <p:sp>
        <p:nvSpPr>
          <p:cNvPr id="131074" name="Text Box 3"/>
          <p:cNvSpPr txBox="1">
            <a:spLocks noChangeArrowheads="1"/>
          </p:cNvSpPr>
          <p:nvPr/>
        </p:nvSpPr>
        <p:spPr bwMode="auto">
          <a:xfrm>
            <a:off x="3294063" y="96838"/>
            <a:ext cx="2711450"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#4: Climate</a:t>
            </a:r>
            <a:endParaRPr lang="en-GB" altLang="en-US" sz="2200">
              <a:solidFill>
                <a:schemeClr val="tx2"/>
              </a:solidFill>
            </a:endParaRPr>
          </a:p>
        </p:txBody>
      </p:sp>
      <p:sp>
        <p:nvSpPr>
          <p:cNvPr id="131075"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131076" name="Text Box 4"/>
          <p:cNvSpPr txBox="1">
            <a:spLocks noChangeArrowheads="1"/>
          </p:cNvSpPr>
          <p:nvPr/>
        </p:nvSpPr>
        <p:spPr bwMode="auto">
          <a:xfrm>
            <a:off x="5513388" y="6161088"/>
            <a:ext cx="3074987" cy="304800"/>
          </a:xfrm>
          <a:prstGeom prst="rect">
            <a:avLst/>
          </a:prstGeom>
          <a:noFill/>
          <a:ln w="9525">
            <a:noFill/>
            <a:miter lim="800000"/>
            <a:headEnd/>
            <a:tailEnd/>
          </a:ln>
        </p:spPr>
        <p:txBody>
          <a:bodyPr wrap="none">
            <a:spAutoFit/>
          </a:bodyPr>
          <a:lstStyle/>
          <a:p>
            <a:r>
              <a:rPr lang="en-US" altLang="en-US" sz="1400">
                <a:latin typeface="Times New Roman" pitchFamily="18" charset="0"/>
              </a:rPr>
              <a:t>Cathles III et al., </a:t>
            </a:r>
            <a:r>
              <a:rPr lang="en-US" altLang="en-US" sz="1400" i="1">
                <a:latin typeface="Times New Roman" pitchFamily="18" charset="0"/>
              </a:rPr>
              <a:t>Climatic Change</a:t>
            </a:r>
            <a:r>
              <a:rPr lang="en-US" altLang="en-US" sz="1400">
                <a:latin typeface="Times New Roman" pitchFamily="18" charset="0"/>
              </a:rPr>
              <a:t>, 2012</a:t>
            </a:r>
          </a:p>
        </p:txBody>
      </p:sp>
      <p:sp>
        <p:nvSpPr>
          <p:cNvPr id="131077" name="Text Box 5"/>
          <p:cNvSpPr txBox="1">
            <a:spLocks noChangeArrowheads="1"/>
          </p:cNvSpPr>
          <p:nvPr/>
        </p:nvSpPr>
        <p:spPr bwMode="auto">
          <a:xfrm>
            <a:off x="195263" y="484188"/>
            <a:ext cx="4378325" cy="320675"/>
          </a:xfrm>
          <a:prstGeom prst="rect">
            <a:avLst/>
          </a:prstGeom>
          <a:noFill/>
          <a:ln w="9525">
            <a:noFill/>
            <a:miter lim="800000"/>
            <a:headEnd/>
            <a:tailEnd/>
          </a:ln>
        </p:spPr>
        <p:txBody>
          <a:bodyPr wrap="none">
            <a:spAutoFit/>
          </a:bodyPr>
          <a:lstStyle/>
          <a:p>
            <a:r>
              <a:rPr lang="en-US" altLang="en-US" sz="1500" b="1">
                <a:solidFill>
                  <a:srgbClr val="0000FF"/>
                </a:solidFill>
              </a:rPr>
              <a:t>Criticism of Modeling of Shale Gas Production</a:t>
            </a:r>
          </a:p>
        </p:txBody>
      </p:sp>
      <p:sp>
        <p:nvSpPr>
          <p:cNvPr id="131078" name="Text Box 6"/>
          <p:cNvSpPr txBox="1">
            <a:spLocks noChangeArrowheads="1"/>
          </p:cNvSpPr>
          <p:nvPr/>
        </p:nvSpPr>
        <p:spPr bwMode="auto">
          <a:xfrm>
            <a:off x="-130175" y="976313"/>
            <a:ext cx="8647113" cy="4133850"/>
          </a:xfrm>
          <a:prstGeom prst="rect">
            <a:avLst/>
          </a:prstGeom>
          <a:noFill/>
          <a:ln w="9525">
            <a:noFill/>
            <a:miter lim="800000"/>
            <a:headEnd/>
            <a:tailEnd/>
          </a:ln>
        </p:spPr>
        <p:txBody>
          <a:bodyPr wrap="none">
            <a:spAutoFit/>
          </a:bodyPr>
          <a:lstStyle/>
          <a:p>
            <a:r>
              <a:rPr lang="en-US" altLang="en-US" sz="1400" b="1"/>
              <a:t>           Cathles et al. believe Howarth et al.’s argument fails on four critical points:</a:t>
            </a:r>
          </a:p>
          <a:p>
            <a:endParaRPr lang="en-US" altLang="en-US" sz="700" b="1"/>
          </a:p>
          <a:p>
            <a:r>
              <a:rPr lang="en-US" altLang="en-US" sz="1400" b="1"/>
              <a:t>	</a:t>
            </a:r>
            <a:r>
              <a:rPr lang="en-US" altLang="en-US" sz="1400"/>
              <a:t>1)  The 7.9% upper limit for CH</a:t>
            </a:r>
            <a:r>
              <a:rPr lang="en-US" altLang="en-US" sz="1400" baseline="-25000"/>
              <a:t>4</a:t>
            </a:r>
            <a:r>
              <a:rPr lang="en-US" altLang="en-US" sz="1400"/>
              <a:t> leakage from well drilling exceeds a reasonable upper limit</a:t>
            </a:r>
          </a:p>
          <a:p>
            <a:r>
              <a:rPr lang="en-US" altLang="en-US" sz="1400"/>
              <a:t>	      by about a factor of 3</a:t>
            </a:r>
          </a:p>
          <a:p>
            <a:endParaRPr lang="en-US" altLang="en-US" sz="700"/>
          </a:p>
          <a:p>
            <a:r>
              <a:rPr lang="en-US" altLang="en-US" sz="1400"/>
              <a:t>	2)  Importance of rapidly improving technology to reduce fugitive CH</a:t>
            </a:r>
            <a:r>
              <a:rPr lang="en-US" altLang="en-US" sz="1400" baseline="-25000"/>
              <a:t>4</a:t>
            </a:r>
            <a:r>
              <a:rPr lang="en-US" altLang="en-US" sz="1400"/>
              <a:t> emissions is dismissed</a:t>
            </a:r>
          </a:p>
          <a:p>
            <a:endParaRPr lang="en-US" altLang="en-US" sz="700"/>
          </a:p>
          <a:p>
            <a:r>
              <a:rPr lang="en-US" altLang="en-US" sz="1400"/>
              <a:t>	3)  Study places undue emphasis on 20 yr time horizon: </a:t>
            </a:r>
          </a:p>
          <a:p>
            <a:endParaRPr lang="en-US" altLang="en-US" sz="700"/>
          </a:p>
          <a:p>
            <a:pPr lvl="1"/>
            <a:r>
              <a:rPr lang="en-US" altLang="en-US" sz="1400"/>
              <a:t>	       As Pierrehumbert (2011) explains, “Over the long term, CO</a:t>
            </a:r>
            <a:r>
              <a:rPr lang="en-US" altLang="en-US" sz="1400" baseline="-25000"/>
              <a:t>2</a:t>
            </a:r>
            <a:r>
              <a:rPr lang="en-US" altLang="en-US" sz="1400"/>
              <a:t> accumulates in the atmosphere</a:t>
            </a:r>
          </a:p>
          <a:p>
            <a:pPr lvl="1"/>
            <a:r>
              <a:rPr lang="en-US" altLang="en-US" sz="1400"/>
              <a:t>	       like mercury in the body of a fish, whereas CH</a:t>
            </a:r>
            <a:r>
              <a:rPr lang="en-US" altLang="en-US" sz="1400" baseline="-25000"/>
              <a:t>4</a:t>
            </a:r>
            <a:r>
              <a:rPr lang="en-US" altLang="en-US" sz="1400"/>
              <a:t> does not. For this reason, it is the CO</a:t>
            </a:r>
            <a:r>
              <a:rPr lang="en-US" altLang="en-US" sz="1400" baseline="-25000"/>
              <a:t>2</a:t>
            </a:r>
          </a:p>
          <a:p>
            <a:r>
              <a:rPr lang="en-US" altLang="en-US" sz="1400"/>
              <a:t>	       emissions, and the CO</a:t>
            </a:r>
            <a:r>
              <a:rPr lang="en-US" altLang="en-US" sz="1400" baseline="-25000"/>
              <a:t>2</a:t>
            </a:r>
            <a:r>
              <a:rPr lang="en-US" altLang="en-US" sz="1400"/>
              <a:t> emissions alone, that determine the climate that humanity will</a:t>
            </a:r>
          </a:p>
          <a:p>
            <a:r>
              <a:rPr lang="en-US" altLang="en-US" sz="1400"/>
              <a:t>	       need to live with.”</a:t>
            </a:r>
          </a:p>
          <a:p>
            <a:endParaRPr lang="en-US" altLang="en-US" sz="700"/>
          </a:p>
          <a:p>
            <a:r>
              <a:rPr lang="en-US" altLang="en-US" sz="1400"/>
              <a:t>	4) CH</a:t>
            </a:r>
            <a:r>
              <a:rPr lang="en-US" altLang="en-US" sz="1400" baseline="-25000"/>
              <a:t>4</a:t>
            </a:r>
            <a:r>
              <a:rPr lang="en-US" altLang="en-US" sz="1400"/>
              <a:t> end use for heating is compared to coal end use for electricity generation:</a:t>
            </a:r>
          </a:p>
          <a:p>
            <a:endParaRPr lang="en-US" altLang="en-US" sz="700"/>
          </a:p>
          <a:p>
            <a:r>
              <a:rPr lang="en-US" altLang="en-US" sz="1400"/>
              <a:t>	       “Electric industry has large stock of old, inefficient coal-fired electric generating plants</a:t>
            </a:r>
          </a:p>
          <a:p>
            <a:r>
              <a:rPr lang="en-US" altLang="en-US" sz="1400"/>
              <a:t>	       that could be considered for replacement by natural gas … The much lower construction</a:t>
            </a:r>
          </a:p>
          <a:p>
            <a:r>
              <a:rPr lang="en-US" altLang="en-US" sz="1400"/>
              <a:t>                         costs associated with gas power plants means modern gas technology will likely replace</a:t>
            </a:r>
          </a:p>
          <a:p>
            <a:r>
              <a:rPr lang="en-US" altLang="en-US" sz="1400"/>
              <a:t>                          this old coal technology as it is retired. If total (well drilling to delivery) leakage is limited</a:t>
            </a:r>
          </a:p>
          <a:p>
            <a:r>
              <a:rPr lang="en-US" altLang="en-US" sz="1400"/>
              <a:t>	       to less than 2% (which may be the current situation …) switching from coal to natural gas</a:t>
            </a:r>
          </a:p>
          <a:p>
            <a:r>
              <a:rPr lang="en-US" altLang="en-US" sz="1400"/>
              <a:t>	       would dramatically reduce the greenhouse impact of electricity generation.”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Number Placeholder 1"/>
          <p:cNvSpPr>
            <a:spLocks noGrp="1"/>
          </p:cNvSpPr>
          <p:nvPr>
            <p:ph type="sldNum" sz="quarter" idx="10"/>
          </p:nvPr>
        </p:nvSpPr>
        <p:spPr>
          <a:noFill/>
          <a:ln>
            <a:miter lim="800000"/>
            <a:headEnd/>
            <a:tailEnd/>
          </a:ln>
        </p:spPr>
        <p:txBody>
          <a:bodyPr/>
          <a:lstStyle/>
          <a:p>
            <a:fld id="{AB1599F6-1358-4E2E-888D-EE2CB4164737}" type="slidenum">
              <a:rPr lang="en-US" altLang="en-US" smtClean="0">
                <a:latin typeface="Arial" charset="0"/>
              </a:rPr>
              <a:pPr/>
              <a:t>63</a:t>
            </a:fld>
            <a:endParaRPr lang="en-US" altLang="en-US" smtClean="0">
              <a:latin typeface="Arial" charset="0"/>
            </a:endParaRPr>
          </a:p>
        </p:txBody>
      </p:sp>
      <p:sp>
        <p:nvSpPr>
          <p:cNvPr id="133122" name="Text Box 3"/>
          <p:cNvSpPr txBox="1">
            <a:spLocks noChangeArrowheads="1"/>
          </p:cNvSpPr>
          <p:nvPr/>
        </p:nvSpPr>
        <p:spPr bwMode="auto">
          <a:xfrm>
            <a:off x="3294063" y="96838"/>
            <a:ext cx="2711450"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#4: Climate</a:t>
            </a:r>
            <a:endParaRPr lang="en-GB" altLang="en-US" sz="2200">
              <a:solidFill>
                <a:schemeClr val="tx2"/>
              </a:solidFill>
            </a:endParaRPr>
          </a:p>
        </p:txBody>
      </p:sp>
      <p:sp>
        <p:nvSpPr>
          <p:cNvPr id="133123"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133124" name="Text Box 5"/>
          <p:cNvSpPr txBox="1">
            <a:spLocks noChangeArrowheads="1"/>
          </p:cNvSpPr>
          <p:nvPr/>
        </p:nvSpPr>
        <p:spPr bwMode="auto">
          <a:xfrm>
            <a:off x="195263" y="484188"/>
            <a:ext cx="4378325" cy="320675"/>
          </a:xfrm>
          <a:prstGeom prst="rect">
            <a:avLst/>
          </a:prstGeom>
          <a:noFill/>
          <a:ln w="9525">
            <a:noFill/>
            <a:miter lim="800000"/>
            <a:headEnd/>
            <a:tailEnd/>
          </a:ln>
        </p:spPr>
        <p:txBody>
          <a:bodyPr wrap="none">
            <a:spAutoFit/>
          </a:bodyPr>
          <a:lstStyle/>
          <a:p>
            <a:r>
              <a:rPr lang="en-US" altLang="en-US" sz="1500" b="1">
                <a:solidFill>
                  <a:srgbClr val="0000FF"/>
                </a:solidFill>
              </a:rPr>
              <a:t>Criticism of Modeling of Shale Gas Production</a:t>
            </a:r>
          </a:p>
        </p:txBody>
      </p:sp>
      <p:sp>
        <p:nvSpPr>
          <p:cNvPr id="133125" name="Text Box 6"/>
          <p:cNvSpPr txBox="1">
            <a:spLocks noChangeArrowheads="1"/>
          </p:cNvSpPr>
          <p:nvPr/>
        </p:nvSpPr>
        <p:spPr bwMode="auto">
          <a:xfrm>
            <a:off x="-130175" y="976313"/>
            <a:ext cx="8355013" cy="1793875"/>
          </a:xfrm>
          <a:prstGeom prst="rect">
            <a:avLst/>
          </a:prstGeom>
          <a:noFill/>
          <a:ln w="9525">
            <a:noFill/>
            <a:miter lim="800000"/>
            <a:headEnd/>
            <a:tailEnd/>
          </a:ln>
        </p:spPr>
        <p:txBody>
          <a:bodyPr wrap="none">
            <a:spAutoFit/>
          </a:bodyPr>
          <a:lstStyle/>
          <a:p>
            <a:r>
              <a:rPr lang="en-US" altLang="en-US" sz="1400" b="1"/>
              <a:t>           Cathles et al. believe Howarth et al.’s argument fails on four critical points:</a:t>
            </a:r>
          </a:p>
          <a:p>
            <a:endParaRPr lang="en-US" altLang="en-US" sz="700"/>
          </a:p>
          <a:p>
            <a:r>
              <a:rPr lang="en-US" altLang="en-US" sz="1400"/>
              <a:t>	1)  The 7.9% upper limit for CH</a:t>
            </a:r>
            <a:r>
              <a:rPr lang="en-US" altLang="en-US" sz="1400" baseline="-25000"/>
              <a:t>4</a:t>
            </a:r>
            <a:r>
              <a:rPr lang="en-US" altLang="en-US" sz="1400"/>
              <a:t> leakage from well drilling exceeds a reasonable upper limit</a:t>
            </a:r>
          </a:p>
          <a:p>
            <a:r>
              <a:rPr lang="en-US" altLang="en-US" sz="1400"/>
              <a:t>	      by about a factor of 3</a:t>
            </a:r>
          </a:p>
          <a:p>
            <a:endParaRPr lang="en-US" altLang="en-US" sz="700"/>
          </a:p>
          <a:p>
            <a:r>
              <a:rPr lang="en-US" altLang="en-US" sz="1400"/>
              <a:t>	2)  Importance of rapidly improving technology to reduce fugitive CH</a:t>
            </a:r>
            <a:r>
              <a:rPr lang="en-US" altLang="en-US" sz="1400" baseline="-25000"/>
              <a:t>4</a:t>
            </a:r>
            <a:r>
              <a:rPr lang="en-US" altLang="en-US" sz="1400"/>
              <a:t> emissions is dismissed</a:t>
            </a:r>
          </a:p>
          <a:p>
            <a:endParaRPr lang="en-US" altLang="en-US" sz="700"/>
          </a:p>
          <a:p>
            <a:r>
              <a:rPr lang="en-US" altLang="en-US" sz="1400"/>
              <a:t>	3)  Study places undue emphasis on 20 yr time horizon</a:t>
            </a:r>
          </a:p>
          <a:p>
            <a:endParaRPr lang="en-US" altLang="en-US" sz="700"/>
          </a:p>
          <a:p>
            <a:r>
              <a:rPr lang="en-US" altLang="en-US" sz="1400"/>
              <a:t>	4) CH</a:t>
            </a:r>
            <a:r>
              <a:rPr lang="en-US" altLang="en-US" sz="1400" baseline="-25000"/>
              <a:t>4</a:t>
            </a:r>
            <a:r>
              <a:rPr lang="en-US" altLang="en-US" sz="1400"/>
              <a:t> end use for heating is compared to coal end use for electricity generation</a:t>
            </a:r>
          </a:p>
        </p:txBody>
      </p:sp>
      <p:pic>
        <p:nvPicPr>
          <p:cNvPr id="133126" name="Picture 7"/>
          <p:cNvPicPr>
            <a:picLocks noChangeAspect="1" noChangeArrowheads="1"/>
          </p:cNvPicPr>
          <p:nvPr/>
        </p:nvPicPr>
        <p:blipFill>
          <a:blip r:embed="rId3"/>
          <a:srcRect/>
          <a:stretch>
            <a:fillRect/>
          </a:stretch>
        </p:blipFill>
        <p:spPr bwMode="auto">
          <a:xfrm>
            <a:off x="1449388" y="2746375"/>
            <a:ext cx="5153025" cy="3638550"/>
          </a:xfrm>
          <a:prstGeom prst="rect">
            <a:avLst/>
          </a:prstGeom>
          <a:noFill/>
          <a:ln w="9525">
            <a:noFill/>
            <a:miter lim="800000"/>
            <a:headEnd/>
            <a:tailEnd/>
          </a:ln>
        </p:spPr>
      </p:pic>
      <p:sp>
        <p:nvSpPr>
          <p:cNvPr id="133127" name="Text Box 4"/>
          <p:cNvSpPr txBox="1">
            <a:spLocks noChangeArrowheads="1"/>
          </p:cNvSpPr>
          <p:nvPr/>
        </p:nvSpPr>
        <p:spPr bwMode="auto">
          <a:xfrm>
            <a:off x="5513388" y="6161088"/>
            <a:ext cx="3074987" cy="304800"/>
          </a:xfrm>
          <a:prstGeom prst="rect">
            <a:avLst/>
          </a:prstGeom>
          <a:noFill/>
          <a:ln w="9525">
            <a:noFill/>
            <a:miter lim="800000"/>
            <a:headEnd/>
            <a:tailEnd/>
          </a:ln>
        </p:spPr>
        <p:txBody>
          <a:bodyPr wrap="none">
            <a:spAutoFit/>
          </a:bodyPr>
          <a:lstStyle/>
          <a:p>
            <a:r>
              <a:rPr lang="en-US" altLang="en-US" sz="1400">
                <a:latin typeface="Times New Roman" pitchFamily="18" charset="0"/>
              </a:rPr>
              <a:t>Cathles III et al., </a:t>
            </a:r>
            <a:r>
              <a:rPr lang="en-US" altLang="en-US" sz="1400" i="1">
                <a:latin typeface="Times New Roman" pitchFamily="18" charset="0"/>
              </a:rPr>
              <a:t>Climatic Change</a:t>
            </a:r>
            <a:r>
              <a:rPr lang="en-US" altLang="en-US" sz="1400">
                <a:latin typeface="Times New Roman" pitchFamily="18" charset="0"/>
              </a:rPr>
              <a:t>, 2012</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Number Placeholder 1"/>
          <p:cNvSpPr>
            <a:spLocks noGrp="1"/>
          </p:cNvSpPr>
          <p:nvPr>
            <p:ph type="sldNum" sz="quarter" idx="10"/>
          </p:nvPr>
        </p:nvSpPr>
        <p:spPr>
          <a:noFill/>
          <a:ln>
            <a:miter lim="800000"/>
            <a:headEnd/>
            <a:tailEnd/>
          </a:ln>
        </p:spPr>
        <p:txBody>
          <a:bodyPr/>
          <a:lstStyle/>
          <a:p>
            <a:fld id="{2300B236-EC5D-4C1B-AEF3-533CDA048BDD}" type="slidenum">
              <a:rPr lang="en-US" altLang="en-US" smtClean="0">
                <a:latin typeface="Arial" charset="0"/>
              </a:rPr>
              <a:pPr/>
              <a:t>64</a:t>
            </a:fld>
            <a:endParaRPr lang="en-US" altLang="en-US" smtClean="0">
              <a:latin typeface="Arial" charset="0"/>
            </a:endParaRPr>
          </a:p>
        </p:txBody>
      </p:sp>
      <p:sp>
        <p:nvSpPr>
          <p:cNvPr id="135170" name="Text Box 3"/>
          <p:cNvSpPr txBox="1">
            <a:spLocks noChangeArrowheads="1"/>
          </p:cNvSpPr>
          <p:nvPr/>
        </p:nvSpPr>
        <p:spPr bwMode="auto">
          <a:xfrm>
            <a:off x="3294063" y="96838"/>
            <a:ext cx="2711450" cy="423862"/>
          </a:xfrm>
          <a:prstGeom prst="rect">
            <a:avLst/>
          </a:prstGeom>
          <a:noFill/>
          <a:ln w="9525">
            <a:noFill/>
            <a:round/>
            <a:headEnd/>
            <a:tailEnd/>
          </a:ln>
        </p:spPr>
        <p:txBody>
          <a:bodyPr wrap="none" lIns="81639" tIns="40820" rIns="81639" bIns="40820">
            <a:spAutoFit/>
          </a:bodyPr>
          <a:lstStyle/>
          <a:p>
            <a:pPr algn="ctr" defTabSz="414338" hangingPunct="0">
              <a:lnSpc>
                <a:spcPct val="102000"/>
              </a:lnSpc>
              <a:buClr>
                <a:srgbClr val="000000"/>
              </a:buClr>
              <a:buSzPct val="45000"/>
              <a:buFont typeface="Wingdings" pitchFamily="2" charset="2"/>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altLang="en-US" sz="2200">
                <a:solidFill>
                  <a:schemeClr val="tx2"/>
                </a:solidFill>
              </a:rPr>
              <a:t>Concern #4: Climate</a:t>
            </a:r>
            <a:endParaRPr lang="en-GB" altLang="en-US" sz="2200">
              <a:solidFill>
                <a:schemeClr val="tx2"/>
              </a:solidFill>
            </a:endParaRPr>
          </a:p>
        </p:txBody>
      </p:sp>
      <p:sp>
        <p:nvSpPr>
          <p:cNvPr id="135171" name="Rectangle 3"/>
          <p:cNvSpPr>
            <a:spLocks noChangeArrowheads="1"/>
          </p:cNvSpPr>
          <p:nvPr/>
        </p:nvSpPr>
        <p:spPr bwMode="auto">
          <a:xfrm>
            <a:off x="6767513" y="2138363"/>
            <a:ext cx="420687" cy="2728912"/>
          </a:xfrm>
          <a:prstGeom prst="rect">
            <a:avLst/>
          </a:prstGeom>
          <a:solidFill>
            <a:schemeClr val="bg1"/>
          </a:solidFill>
          <a:ln w="9525">
            <a:noFill/>
            <a:miter lim="800000"/>
            <a:headEnd/>
            <a:tailEnd/>
          </a:ln>
        </p:spPr>
        <p:txBody>
          <a:bodyPr wrap="none" anchor="ctr"/>
          <a:lstStyle/>
          <a:p>
            <a:endParaRPr lang="en-US" altLang="en-US"/>
          </a:p>
        </p:txBody>
      </p:sp>
      <p:sp>
        <p:nvSpPr>
          <p:cNvPr id="135172" name="Text Box 7"/>
          <p:cNvSpPr txBox="1">
            <a:spLocks noChangeArrowheads="1"/>
          </p:cNvSpPr>
          <p:nvPr/>
        </p:nvSpPr>
        <p:spPr bwMode="auto">
          <a:xfrm>
            <a:off x="5513388" y="6289675"/>
            <a:ext cx="3198812" cy="304800"/>
          </a:xfrm>
          <a:prstGeom prst="rect">
            <a:avLst/>
          </a:prstGeom>
          <a:noFill/>
          <a:ln w="9525">
            <a:noFill/>
            <a:miter lim="800000"/>
            <a:headEnd/>
            <a:tailEnd/>
          </a:ln>
        </p:spPr>
        <p:txBody>
          <a:bodyPr wrap="none">
            <a:spAutoFit/>
          </a:bodyPr>
          <a:lstStyle/>
          <a:p>
            <a:r>
              <a:rPr lang="en-US" altLang="en-US" sz="1400">
                <a:latin typeface="Times New Roman" pitchFamily="18" charset="0"/>
              </a:rPr>
              <a:t>A. Karion et al., </a:t>
            </a:r>
            <a:r>
              <a:rPr lang="en-US" altLang="en-US" sz="1400" i="1">
                <a:latin typeface="Times New Roman" pitchFamily="18" charset="0"/>
              </a:rPr>
              <a:t>Geophys. Res. Lett.,</a:t>
            </a:r>
            <a:r>
              <a:rPr lang="en-US" altLang="en-US" sz="1400">
                <a:latin typeface="Times New Roman" pitchFamily="18" charset="0"/>
              </a:rPr>
              <a:t> 2013</a:t>
            </a:r>
          </a:p>
        </p:txBody>
      </p:sp>
      <p:sp>
        <p:nvSpPr>
          <p:cNvPr id="135173" name="Text Box 8"/>
          <p:cNvSpPr txBox="1">
            <a:spLocks noChangeArrowheads="1"/>
          </p:cNvSpPr>
          <p:nvPr/>
        </p:nvSpPr>
        <p:spPr bwMode="auto">
          <a:xfrm>
            <a:off x="166688" y="398463"/>
            <a:ext cx="3175000" cy="320675"/>
          </a:xfrm>
          <a:prstGeom prst="rect">
            <a:avLst/>
          </a:prstGeom>
          <a:noFill/>
          <a:ln w="9525">
            <a:noFill/>
            <a:miter lim="800000"/>
            <a:headEnd/>
            <a:tailEnd/>
          </a:ln>
        </p:spPr>
        <p:txBody>
          <a:bodyPr wrap="none">
            <a:spAutoFit/>
          </a:bodyPr>
          <a:lstStyle/>
          <a:p>
            <a:r>
              <a:rPr lang="en-US" altLang="en-US" sz="1500" b="1">
                <a:solidFill>
                  <a:srgbClr val="0000FF"/>
                </a:solidFill>
              </a:rPr>
              <a:t>Observed fugitive CH</a:t>
            </a:r>
            <a:r>
              <a:rPr lang="en-US" altLang="en-US" sz="1500" b="1" baseline="-25000">
                <a:solidFill>
                  <a:srgbClr val="0000FF"/>
                </a:solidFill>
              </a:rPr>
              <a:t>4</a:t>
            </a:r>
            <a:r>
              <a:rPr lang="en-US" altLang="en-US" sz="1500" b="1">
                <a:solidFill>
                  <a:srgbClr val="0000FF"/>
                </a:solidFill>
              </a:rPr>
              <a:t> emissions</a:t>
            </a:r>
          </a:p>
        </p:txBody>
      </p:sp>
      <p:sp>
        <p:nvSpPr>
          <p:cNvPr id="135174" name="Text Box 9"/>
          <p:cNvSpPr txBox="1">
            <a:spLocks noChangeArrowheads="1"/>
          </p:cNvSpPr>
          <p:nvPr/>
        </p:nvSpPr>
        <p:spPr bwMode="auto">
          <a:xfrm>
            <a:off x="-130175" y="704850"/>
            <a:ext cx="9001125" cy="1474788"/>
          </a:xfrm>
          <a:prstGeom prst="rect">
            <a:avLst/>
          </a:prstGeom>
          <a:noFill/>
          <a:ln w="9525">
            <a:noFill/>
            <a:miter lim="800000"/>
            <a:headEnd/>
            <a:tailEnd/>
          </a:ln>
        </p:spPr>
        <p:txBody>
          <a:bodyPr>
            <a:spAutoFit/>
          </a:bodyPr>
          <a:lstStyle/>
          <a:p>
            <a:r>
              <a:rPr lang="en-US" altLang="en-US" sz="1400" b="1"/>
              <a:t>           3 Jan 2013 Nature News article:</a:t>
            </a:r>
          </a:p>
          <a:p>
            <a:endParaRPr lang="en-US" altLang="en-US" sz="700" b="1"/>
          </a:p>
          <a:p>
            <a:pPr lvl="2"/>
            <a:r>
              <a:rPr lang="en-US" altLang="en-US" sz="1400"/>
              <a:t>Industry officials and some scientists contested the claim, but at the American Geophysical Union meeting in San Francisco last month, the research team of C. Sweeney &amp; A. Karion reported preliminary results from a field study in the Uinta Basin of Utah suggesting even higher rates of methane leakage: </a:t>
            </a:r>
            <a:r>
              <a:rPr lang="en-US" altLang="en-US" sz="1400" b="1">
                <a:solidFill>
                  <a:srgbClr val="0000FF"/>
                </a:solidFill>
              </a:rPr>
              <a:t>an eye-popping 9% of the total production</a:t>
            </a:r>
            <a:r>
              <a:rPr lang="en-US" altLang="en-US" sz="1400"/>
              <a:t>. This figure is nearly double the cumulative loss rates estimated from industry data</a:t>
            </a:r>
          </a:p>
        </p:txBody>
      </p:sp>
      <p:pic>
        <p:nvPicPr>
          <p:cNvPr id="135175" name="Picture 10"/>
          <p:cNvPicPr>
            <a:picLocks noChangeAspect="1" noChangeArrowheads="1"/>
          </p:cNvPicPr>
          <p:nvPr/>
        </p:nvPicPr>
        <p:blipFill>
          <a:blip r:embed="rId3"/>
          <a:srcRect/>
          <a:stretch>
            <a:fillRect/>
          </a:stretch>
        </p:blipFill>
        <p:spPr bwMode="auto">
          <a:xfrm>
            <a:off x="1841500" y="2438400"/>
            <a:ext cx="5183188" cy="3719513"/>
          </a:xfrm>
          <a:prstGeom prst="rect">
            <a:avLst/>
          </a:prstGeom>
          <a:noFill/>
          <a:ln w="9525">
            <a:noFill/>
            <a:miter lim="800000"/>
            <a:headEnd/>
            <a:tailEnd/>
          </a:ln>
        </p:spPr>
      </p:pic>
      <p:sp>
        <p:nvSpPr>
          <p:cNvPr id="135176" name="Text Box 11"/>
          <p:cNvSpPr txBox="1">
            <a:spLocks noChangeArrowheads="1"/>
          </p:cNvSpPr>
          <p:nvPr/>
        </p:nvSpPr>
        <p:spPr bwMode="auto">
          <a:xfrm>
            <a:off x="3198813" y="2120900"/>
            <a:ext cx="5872162" cy="274638"/>
          </a:xfrm>
          <a:prstGeom prst="rect">
            <a:avLst/>
          </a:prstGeom>
          <a:noFill/>
          <a:ln w="9525">
            <a:noFill/>
            <a:miter lim="800000"/>
            <a:headEnd/>
            <a:tailEnd/>
          </a:ln>
        </p:spPr>
        <p:txBody>
          <a:bodyPr wrap="none">
            <a:spAutoFit/>
          </a:bodyPr>
          <a:lstStyle/>
          <a:p>
            <a:r>
              <a:rPr lang="en-US" altLang="en-US" sz="1200">
                <a:latin typeface="Times New Roman" pitchFamily="18" charset="0"/>
                <a:hlinkClick r:id="rId4"/>
              </a:rPr>
              <a:t>http://www.nature.com/news/methane-leaks-erode-green-credentials-of-natural-gas-1.12123</a:t>
            </a:r>
            <a:r>
              <a:rPr lang="en-US" altLang="en-US" sz="1200">
                <a:latin typeface="Times New Roman" pitchFamily="18"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Number Placeholder 1"/>
          <p:cNvSpPr>
            <a:spLocks noGrp="1"/>
          </p:cNvSpPr>
          <p:nvPr>
            <p:ph type="sldNum" sz="quarter" idx="10"/>
          </p:nvPr>
        </p:nvSpPr>
        <p:spPr>
          <a:noFill/>
          <a:ln>
            <a:miter lim="800000"/>
            <a:headEnd/>
            <a:tailEnd/>
          </a:ln>
        </p:spPr>
        <p:txBody>
          <a:bodyPr/>
          <a:lstStyle/>
          <a:p>
            <a:fld id="{D5AFBB5D-29C7-4B60-8B14-11DC319DB903}" type="slidenum">
              <a:rPr lang="en-US" altLang="en-US" smtClean="0">
                <a:latin typeface="Arial" charset="0"/>
              </a:rPr>
              <a:pPr/>
              <a:t>65</a:t>
            </a:fld>
            <a:endParaRPr lang="en-US" altLang="en-US" smtClean="0">
              <a:latin typeface="Arial" charset="0"/>
            </a:endParaRPr>
          </a:p>
        </p:txBody>
      </p:sp>
      <p:sp>
        <p:nvSpPr>
          <p:cNvPr id="137218" name="TextBox 2"/>
          <p:cNvSpPr txBox="1">
            <a:spLocks noChangeArrowheads="1"/>
          </p:cNvSpPr>
          <p:nvPr/>
        </p:nvSpPr>
        <p:spPr bwMode="auto">
          <a:xfrm>
            <a:off x="1952625" y="1038225"/>
            <a:ext cx="4819650" cy="3652838"/>
          </a:xfrm>
          <a:prstGeom prst="rect">
            <a:avLst/>
          </a:prstGeom>
          <a:noFill/>
          <a:ln w="9525">
            <a:noFill/>
            <a:miter lim="800000"/>
            <a:headEnd/>
            <a:tailEnd/>
          </a:ln>
        </p:spPr>
        <p:txBody>
          <a:bodyPr>
            <a:spAutoFit/>
          </a:bodyPr>
          <a:lstStyle/>
          <a:p>
            <a:r>
              <a:rPr lang="en-US" altLang="en-US" sz="2400" b="1"/>
              <a:t>Closing thoughts</a:t>
            </a:r>
          </a:p>
          <a:p>
            <a:endParaRPr lang="en-US" altLang="en-US" sz="2400" b="1"/>
          </a:p>
          <a:p>
            <a:r>
              <a:rPr lang="en-US" altLang="en-US" sz="2400"/>
              <a:t>Karion et al., </a:t>
            </a:r>
            <a:r>
              <a:rPr lang="en-US" altLang="en-US" sz="2400" i="1"/>
              <a:t>GRL</a:t>
            </a:r>
            <a:r>
              <a:rPr lang="en-US" altLang="en-US" sz="2400"/>
              <a:t> 2013</a:t>
            </a:r>
          </a:p>
          <a:p>
            <a:r>
              <a:rPr lang="en-US" altLang="en-US" sz="2400"/>
              <a:t>CH</a:t>
            </a:r>
            <a:r>
              <a:rPr lang="en-US" altLang="en-US" sz="1600"/>
              <a:t>4</a:t>
            </a:r>
            <a:r>
              <a:rPr lang="en-US" altLang="en-US" sz="2400"/>
              <a:t> Leakage rate 6-12%</a:t>
            </a:r>
          </a:p>
          <a:p>
            <a:endParaRPr lang="en-US" altLang="en-US" sz="2400"/>
          </a:p>
          <a:p>
            <a:r>
              <a:rPr lang="en-US" altLang="en-US" sz="2400"/>
              <a:t>Allen et al. </a:t>
            </a:r>
            <a:r>
              <a:rPr lang="en-US" altLang="en-US" sz="2400" i="1"/>
              <a:t>PNAS</a:t>
            </a:r>
            <a:r>
              <a:rPr lang="en-US" altLang="en-US" sz="2400"/>
              <a:t>, 9/16/12</a:t>
            </a:r>
          </a:p>
          <a:p>
            <a:r>
              <a:rPr lang="en-US" altLang="en-US" sz="2400"/>
              <a:t>CH</a:t>
            </a:r>
            <a:r>
              <a:rPr lang="en-US" altLang="en-US" sz="1600"/>
              <a:t>4</a:t>
            </a:r>
            <a:r>
              <a:rPr lang="en-US" altLang="en-US" sz="2400"/>
              <a:t> Leakage rate &lt;0.5%</a:t>
            </a:r>
          </a:p>
          <a:p>
            <a:endParaRPr lang="en-US" altLang="en-US" sz="2400"/>
          </a:p>
          <a:p>
            <a:endParaRPr lang="en-US" altLang="en-US" sz="2400"/>
          </a:p>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990600" y="731838"/>
            <a:ext cx="7772400" cy="5829300"/>
          </a:xfrm>
          <a:prstGeom prst="rect">
            <a:avLst/>
          </a:prstGeom>
          <a:noFill/>
          <a:ln w="9525">
            <a:noFill/>
            <a:miter lim="800000"/>
            <a:headEnd/>
            <a:tailEnd/>
          </a:ln>
        </p:spPr>
      </p:pic>
      <p:sp>
        <p:nvSpPr>
          <p:cNvPr id="25602" name="TextBox 3"/>
          <p:cNvSpPr txBox="1">
            <a:spLocks noChangeArrowheads="1"/>
          </p:cNvSpPr>
          <p:nvPr/>
        </p:nvSpPr>
        <p:spPr bwMode="auto">
          <a:xfrm>
            <a:off x="609600" y="300038"/>
            <a:ext cx="8153400" cy="831850"/>
          </a:xfrm>
          <a:prstGeom prst="rect">
            <a:avLst/>
          </a:prstGeom>
          <a:noFill/>
          <a:ln w="9525">
            <a:noFill/>
            <a:miter lim="800000"/>
            <a:headEnd/>
            <a:tailEnd/>
          </a:ln>
        </p:spPr>
        <p:txBody>
          <a:bodyPr>
            <a:spAutoFit/>
          </a:bodyPr>
          <a:lstStyle/>
          <a:p>
            <a:pPr algn="ctr"/>
            <a:r>
              <a:rPr lang="en-US" altLang="en-US" sz="2400" b="1">
                <a:solidFill>
                  <a:srgbClr val="0033CC"/>
                </a:solidFill>
              </a:rPr>
              <a:t>CH</a:t>
            </a:r>
            <a:r>
              <a:rPr lang="en-US" altLang="en-US" sz="2400" b="1" baseline="-25000">
                <a:solidFill>
                  <a:srgbClr val="0033CC"/>
                </a:solidFill>
              </a:rPr>
              <a:t>4</a:t>
            </a:r>
            <a:r>
              <a:rPr lang="en-US" altLang="en-US" sz="2400" b="1">
                <a:solidFill>
                  <a:srgbClr val="0033CC"/>
                </a:solidFill>
              </a:rPr>
              <a:t> vertical profiles over Millington, rural eastern MD</a:t>
            </a:r>
          </a:p>
          <a:p>
            <a:pPr algn="ctr"/>
            <a:r>
              <a:rPr lang="en-US" altLang="en-US" sz="2400" b="1">
                <a:solidFill>
                  <a:srgbClr val="0033CC"/>
                </a:solidFill>
              </a:rPr>
              <a:t> 8/15/2013</a:t>
            </a:r>
          </a:p>
        </p:txBody>
      </p:sp>
      <p:sp>
        <p:nvSpPr>
          <p:cNvPr id="25603" name="TextBox 13"/>
          <p:cNvSpPr txBox="1">
            <a:spLocks noChangeArrowheads="1"/>
          </p:cNvSpPr>
          <p:nvPr/>
        </p:nvSpPr>
        <p:spPr bwMode="auto">
          <a:xfrm>
            <a:off x="6553200" y="3621088"/>
            <a:ext cx="2743200" cy="646112"/>
          </a:xfrm>
          <a:prstGeom prst="rect">
            <a:avLst/>
          </a:prstGeom>
          <a:noFill/>
          <a:ln w="9525">
            <a:noFill/>
            <a:miter lim="800000"/>
            <a:headEnd/>
            <a:tailEnd/>
          </a:ln>
        </p:spPr>
        <p:txBody>
          <a:bodyPr>
            <a:spAutoFit/>
          </a:bodyPr>
          <a:lstStyle/>
          <a:p>
            <a:r>
              <a:rPr lang="en-US" altLang="en-US" b="1">
                <a:solidFill>
                  <a:srgbClr val="FF0000"/>
                </a:solidFill>
              </a:rPr>
              <a:t>PM descent</a:t>
            </a:r>
          </a:p>
          <a:p>
            <a:r>
              <a:rPr lang="en-US" altLang="en-US" b="1">
                <a:solidFill>
                  <a:srgbClr val="FF0000"/>
                </a:solidFill>
              </a:rPr>
              <a:t>~ 15 km to NE</a:t>
            </a:r>
          </a:p>
        </p:txBody>
      </p:sp>
      <p:sp>
        <p:nvSpPr>
          <p:cNvPr id="2" name="Oval 1"/>
          <p:cNvSpPr/>
          <p:nvPr/>
        </p:nvSpPr>
        <p:spPr>
          <a:xfrm>
            <a:off x="6019800" y="4568825"/>
            <a:ext cx="1752600" cy="1222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15"/>
          <p:cNvCxnSpPr>
            <a:endCxn id="2" idx="0"/>
          </p:cNvCxnSpPr>
          <p:nvPr/>
        </p:nvCxnSpPr>
        <p:spPr>
          <a:xfrm flipH="1">
            <a:off x="6896100" y="4164013"/>
            <a:ext cx="419100" cy="40481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p:cNvSpPr txBox="1">
            <a:spLocks noChangeArrowheads="1"/>
          </p:cNvSpPr>
          <p:nvPr/>
        </p:nvSpPr>
        <p:spPr bwMode="auto">
          <a:xfrm>
            <a:off x="609600" y="300038"/>
            <a:ext cx="8153400" cy="461962"/>
          </a:xfrm>
          <a:prstGeom prst="rect">
            <a:avLst/>
          </a:prstGeom>
          <a:noFill/>
          <a:ln w="9525">
            <a:noFill/>
            <a:miter lim="800000"/>
            <a:headEnd/>
            <a:tailEnd/>
          </a:ln>
        </p:spPr>
        <p:txBody>
          <a:bodyPr>
            <a:spAutoFit/>
          </a:bodyPr>
          <a:lstStyle/>
          <a:p>
            <a:r>
              <a:rPr lang="en-US" altLang="en-US" sz="2400" b="1">
                <a:solidFill>
                  <a:srgbClr val="0033CC"/>
                </a:solidFill>
              </a:rPr>
              <a:t>CO</a:t>
            </a:r>
            <a:r>
              <a:rPr lang="en-US" altLang="en-US" sz="2400" b="1" baseline="-25000">
                <a:solidFill>
                  <a:srgbClr val="0033CC"/>
                </a:solidFill>
              </a:rPr>
              <a:t>2</a:t>
            </a:r>
            <a:r>
              <a:rPr lang="en-US" altLang="en-US" sz="2400" b="1">
                <a:solidFill>
                  <a:srgbClr val="0033CC"/>
                </a:solidFill>
              </a:rPr>
              <a:t> vertical profiles over MD1 (Millington, MD) on 8/15/2013</a:t>
            </a:r>
          </a:p>
        </p:txBody>
      </p:sp>
      <p:pic>
        <p:nvPicPr>
          <p:cNvPr id="26626" name="Picture 2"/>
          <p:cNvPicPr>
            <a:picLocks noChangeAspect="1" noChangeArrowheads="1"/>
          </p:cNvPicPr>
          <p:nvPr/>
        </p:nvPicPr>
        <p:blipFill>
          <a:blip r:embed="rId2"/>
          <a:srcRect/>
          <a:stretch>
            <a:fillRect/>
          </a:stretch>
        </p:blipFill>
        <p:spPr bwMode="auto">
          <a:xfrm>
            <a:off x="1011238" y="796925"/>
            <a:ext cx="7065962" cy="57181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srcRect/>
          <a:stretch>
            <a:fillRect/>
          </a:stretch>
        </p:blipFill>
        <p:spPr bwMode="auto">
          <a:xfrm>
            <a:off x="0" y="0"/>
            <a:ext cx="4338638" cy="3484563"/>
          </a:xfrm>
          <a:prstGeom prst="rect">
            <a:avLst/>
          </a:prstGeom>
          <a:noFill/>
          <a:ln w="9525">
            <a:noFill/>
            <a:miter lim="800000"/>
            <a:headEnd/>
            <a:tailEnd/>
          </a:ln>
        </p:spPr>
      </p:pic>
      <p:pic>
        <p:nvPicPr>
          <p:cNvPr id="27650" name="Picture 4"/>
          <p:cNvPicPr>
            <a:picLocks noChangeAspect="1"/>
          </p:cNvPicPr>
          <p:nvPr/>
        </p:nvPicPr>
        <p:blipFill>
          <a:blip r:embed="rId3"/>
          <a:srcRect/>
          <a:stretch>
            <a:fillRect/>
          </a:stretch>
        </p:blipFill>
        <p:spPr bwMode="auto">
          <a:xfrm>
            <a:off x="4338638" y="2965450"/>
            <a:ext cx="4652962" cy="3892550"/>
          </a:xfrm>
          <a:prstGeom prst="rect">
            <a:avLst/>
          </a:prstGeom>
          <a:noFill/>
          <a:ln w="9525">
            <a:noFill/>
            <a:miter lim="800000"/>
            <a:headEnd/>
            <a:tailEnd/>
          </a:ln>
        </p:spPr>
      </p:pic>
      <p:sp>
        <p:nvSpPr>
          <p:cNvPr id="27651" name="TextBox 1"/>
          <p:cNvSpPr txBox="1">
            <a:spLocks noChangeArrowheads="1"/>
          </p:cNvSpPr>
          <p:nvPr/>
        </p:nvSpPr>
        <p:spPr bwMode="auto">
          <a:xfrm>
            <a:off x="4791075" y="438150"/>
            <a:ext cx="3638550" cy="923330"/>
          </a:xfrm>
          <a:prstGeom prst="rect">
            <a:avLst/>
          </a:prstGeom>
          <a:noFill/>
          <a:ln w="9525">
            <a:noFill/>
            <a:miter lim="800000"/>
            <a:headEnd/>
            <a:tailEnd/>
          </a:ln>
        </p:spPr>
        <p:txBody>
          <a:bodyPr>
            <a:spAutoFit/>
          </a:bodyPr>
          <a:lstStyle/>
          <a:p>
            <a:r>
              <a:rPr lang="en-US" altLang="en-US" dirty="0"/>
              <a:t>From NASA’s</a:t>
            </a:r>
          </a:p>
          <a:p>
            <a:r>
              <a:rPr lang="en-US" altLang="en-US" dirty="0"/>
              <a:t>DISCOVER-AQ July </a:t>
            </a:r>
            <a:r>
              <a:rPr lang="en-US" altLang="en-US" dirty="0" smtClean="0"/>
              <a:t>2011</a:t>
            </a:r>
          </a:p>
          <a:p>
            <a:r>
              <a:rPr lang="en-US" altLang="en-US" dirty="0" smtClean="0"/>
              <a:t>CH</a:t>
            </a:r>
            <a:r>
              <a:rPr lang="en-US" altLang="en-US" baseline="-25000" dirty="0" smtClean="0"/>
              <a:t>4</a:t>
            </a:r>
            <a:r>
              <a:rPr lang="en-US" altLang="en-US" dirty="0" smtClean="0"/>
              <a:t> looks like a pollutant.</a:t>
            </a:r>
            <a:endParaRPr lang="en-US" alt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5748</TotalTime>
  <Words>4949</Words>
  <Application>Microsoft Macintosh PowerPoint</Application>
  <PresentationFormat>On-screen Show (4:3)</PresentationFormat>
  <Paragraphs>710</Paragraphs>
  <Slides>65</Slides>
  <Notes>54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1_Default Design</vt:lpstr>
      <vt:lpstr> Shale Gas Production via Hydraulic Fracturing  Modified from AOSC 433/633 &amp; CHEM 433/633</vt:lpstr>
      <vt:lpstr>Is natural gas really better for global climate than coal?</vt:lpstr>
      <vt:lpstr>Is natural gas really better for global climate than coal?</vt:lpstr>
      <vt:lpstr>Is natural gas really better for global climate than coal?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 2013, Lecture 19 Class</dc:title>
  <dc:creator>Ross J. Salawitch</dc:creator>
  <cp:lastModifiedBy>Russell Dickerson</cp:lastModifiedBy>
  <cp:revision>182</cp:revision>
  <dcterms:created xsi:type="dcterms:W3CDTF">2002-03-29T21:13:50Z</dcterms:created>
  <dcterms:modified xsi:type="dcterms:W3CDTF">2013-09-17T17:42:13Z</dcterms:modified>
</cp:coreProperties>
</file>