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bin" ContentType="application/vnd.openxmlformats-officedocument.oleObject"/>
  <Override PartName="/ppt/notesSlides/notesSlide5.xml" ContentType="application/vnd.openxmlformats-officedocument.presentationml.notesSlide+xml"/>
  <Override PartName="/ppt/embeddings/oleObject2.bin" ContentType="application/vnd.openxmlformats-officedocument.oleObject"/>
  <Override PartName="/ppt/notesSlides/notesSlide6.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4513" r:id="rId2"/>
    <p:sldMasterId id="2147484526" r:id="rId3"/>
  </p:sldMasterIdLst>
  <p:notesMasterIdLst>
    <p:notesMasterId r:id="rId41"/>
  </p:notesMasterIdLst>
  <p:handoutMasterIdLst>
    <p:handoutMasterId r:id="rId42"/>
  </p:handoutMasterIdLst>
  <p:sldIdLst>
    <p:sldId id="318" r:id="rId4"/>
    <p:sldId id="360" r:id="rId5"/>
    <p:sldId id="352" r:id="rId6"/>
    <p:sldId id="282" r:id="rId7"/>
    <p:sldId id="326" r:id="rId8"/>
    <p:sldId id="327" r:id="rId9"/>
    <p:sldId id="359" r:id="rId10"/>
    <p:sldId id="357" r:id="rId11"/>
    <p:sldId id="356" r:id="rId12"/>
    <p:sldId id="328" r:id="rId13"/>
    <p:sldId id="329" r:id="rId14"/>
    <p:sldId id="331" r:id="rId15"/>
    <p:sldId id="332" r:id="rId16"/>
    <p:sldId id="330" r:id="rId17"/>
    <p:sldId id="333" r:id="rId18"/>
    <p:sldId id="338" r:id="rId19"/>
    <p:sldId id="343" r:id="rId20"/>
    <p:sldId id="339" r:id="rId21"/>
    <p:sldId id="335" r:id="rId22"/>
    <p:sldId id="336" r:id="rId23"/>
    <p:sldId id="334" r:id="rId24"/>
    <p:sldId id="337" r:id="rId25"/>
    <p:sldId id="340" r:id="rId26"/>
    <p:sldId id="346" r:id="rId27"/>
    <p:sldId id="342" r:id="rId28"/>
    <p:sldId id="347" r:id="rId29"/>
    <p:sldId id="348" r:id="rId30"/>
    <p:sldId id="323" r:id="rId31"/>
    <p:sldId id="324" r:id="rId32"/>
    <p:sldId id="325" r:id="rId33"/>
    <p:sldId id="341" r:id="rId34"/>
    <p:sldId id="344" r:id="rId35"/>
    <p:sldId id="345" r:id="rId36"/>
    <p:sldId id="349" r:id="rId37"/>
    <p:sldId id="355" r:id="rId38"/>
    <p:sldId id="354" r:id="rId39"/>
    <p:sldId id="351" r:id="rId40"/>
  </p:sldIdLst>
  <p:sldSz cx="9144000" cy="6858000" type="screen4x3"/>
  <p:notesSz cx="7010400" cy="9296400"/>
  <p:defaultTextStyle>
    <a:defPPr>
      <a:defRPr lang="en-US"/>
    </a:defPPr>
    <a:lvl1pPr algn="l" rtl="0" fontAlgn="base">
      <a:spcBef>
        <a:spcPct val="0"/>
      </a:spcBef>
      <a:spcAft>
        <a:spcPct val="0"/>
      </a:spcAft>
      <a:defRPr sz="2200" kern="1200">
        <a:solidFill>
          <a:schemeClr val="tx1"/>
        </a:solidFill>
        <a:latin typeface="Times New Roman" charset="0"/>
        <a:ea typeface="MS PGothic" charset="0"/>
        <a:cs typeface="MS PGothic" charset="0"/>
      </a:defRPr>
    </a:lvl1pPr>
    <a:lvl2pPr marL="457200" algn="l" rtl="0" fontAlgn="base">
      <a:spcBef>
        <a:spcPct val="0"/>
      </a:spcBef>
      <a:spcAft>
        <a:spcPct val="0"/>
      </a:spcAft>
      <a:defRPr sz="2200" kern="1200">
        <a:solidFill>
          <a:schemeClr val="tx1"/>
        </a:solidFill>
        <a:latin typeface="Times New Roman" charset="0"/>
        <a:ea typeface="MS PGothic" charset="0"/>
        <a:cs typeface="MS PGothic" charset="0"/>
      </a:defRPr>
    </a:lvl2pPr>
    <a:lvl3pPr marL="914400" algn="l" rtl="0" fontAlgn="base">
      <a:spcBef>
        <a:spcPct val="0"/>
      </a:spcBef>
      <a:spcAft>
        <a:spcPct val="0"/>
      </a:spcAft>
      <a:defRPr sz="2200" kern="1200">
        <a:solidFill>
          <a:schemeClr val="tx1"/>
        </a:solidFill>
        <a:latin typeface="Times New Roman" charset="0"/>
        <a:ea typeface="MS PGothic" charset="0"/>
        <a:cs typeface="MS PGothic" charset="0"/>
      </a:defRPr>
    </a:lvl3pPr>
    <a:lvl4pPr marL="1371600" algn="l" rtl="0" fontAlgn="base">
      <a:spcBef>
        <a:spcPct val="0"/>
      </a:spcBef>
      <a:spcAft>
        <a:spcPct val="0"/>
      </a:spcAft>
      <a:defRPr sz="2200" kern="1200">
        <a:solidFill>
          <a:schemeClr val="tx1"/>
        </a:solidFill>
        <a:latin typeface="Times New Roman" charset="0"/>
        <a:ea typeface="MS PGothic" charset="0"/>
        <a:cs typeface="MS PGothic" charset="0"/>
      </a:defRPr>
    </a:lvl4pPr>
    <a:lvl5pPr marL="1828800" algn="l" rtl="0" fontAlgn="base">
      <a:spcBef>
        <a:spcPct val="0"/>
      </a:spcBef>
      <a:spcAft>
        <a:spcPct val="0"/>
      </a:spcAft>
      <a:defRPr sz="2200" kern="1200">
        <a:solidFill>
          <a:schemeClr val="tx1"/>
        </a:solidFill>
        <a:latin typeface="Times New Roman" charset="0"/>
        <a:ea typeface="MS PGothic" charset="0"/>
        <a:cs typeface="MS PGothic" charset="0"/>
      </a:defRPr>
    </a:lvl5pPr>
    <a:lvl6pPr marL="2286000" algn="l" defTabSz="457200" rtl="0" eaLnBrk="1" latinLnBrk="0" hangingPunct="1">
      <a:defRPr sz="2200" kern="1200">
        <a:solidFill>
          <a:schemeClr val="tx1"/>
        </a:solidFill>
        <a:latin typeface="Times New Roman" charset="0"/>
        <a:ea typeface="MS PGothic" charset="0"/>
        <a:cs typeface="MS PGothic" charset="0"/>
      </a:defRPr>
    </a:lvl6pPr>
    <a:lvl7pPr marL="2743200" algn="l" defTabSz="457200" rtl="0" eaLnBrk="1" latinLnBrk="0" hangingPunct="1">
      <a:defRPr sz="2200" kern="1200">
        <a:solidFill>
          <a:schemeClr val="tx1"/>
        </a:solidFill>
        <a:latin typeface="Times New Roman" charset="0"/>
        <a:ea typeface="MS PGothic" charset="0"/>
        <a:cs typeface="MS PGothic" charset="0"/>
      </a:defRPr>
    </a:lvl7pPr>
    <a:lvl8pPr marL="3200400" algn="l" defTabSz="457200" rtl="0" eaLnBrk="1" latinLnBrk="0" hangingPunct="1">
      <a:defRPr sz="2200" kern="1200">
        <a:solidFill>
          <a:schemeClr val="tx1"/>
        </a:solidFill>
        <a:latin typeface="Times New Roman" charset="0"/>
        <a:ea typeface="MS PGothic" charset="0"/>
        <a:cs typeface="MS PGothic" charset="0"/>
      </a:defRPr>
    </a:lvl8pPr>
    <a:lvl9pPr marL="3657600" algn="l" defTabSz="457200" rtl="0" eaLnBrk="1" latinLnBrk="0" hangingPunct="1">
      <a:defRPr sz="2200" kern="1200">
        <a:solidFill>
          <a:schemeClr val="tx1"/>
        </a:solidFill>
        <a:latin typeface="Times New Roman" charset="0"/>
        <a:ea typeface="MS PGothic" charset="0"/>
        <a:cs typeface="MS PGothic"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FFFF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127" autoAdjust="0"/>
  </p:normalViewPr>
  <p:slideViewPr>
    <p:cSldViewPr>
      <p:cViewPr varScale="1">
        <p:scale>
          <a:sx n="96" d="100"/>
          <a:sy n="96" d="100"/>
        </p:scale>
        <p:origin x="-2096" y="-112"/>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 Id="rId2" Type="http://schemas.openxmlformats.org/officeDocument/2006/relationships/image" Target="../media/image12.emf"/><Relationship Id="rId3"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 Id="rId2" Type="http://schemas.openxmlformats.org/officeDocument/2006/relationships/image" Target="../media/image1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C44349D-E5AF-0647-92A3-501819E0FCC4}" type="datetimeFigureOut">
              <a:rPr lang="en-US" smtClean="0"/>
              <a:t>10/10/17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47FECCC6-B495-6841-86A5-897E3A2B2D9C}" type="slidenum">
              <a:rPr lang="en-US" smtClean="0"/>
              <a:t>‹#›</a:t>
            </a:fld>
            <a:endParaRPr lang="en-US"/>
          </a:p>
        </p:txBody>
      </p:sp>
    </p:spTree>
    <p:extLst>
      <p:ext uri="{BB962C8B-B14F-4D97-AF65-F5344CB8AC3E}">
        <p14:creationId xmlns:p14="http://schemas.microsoft.com/office/powerpoint/2010/main" val="2227086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3177" tIns="46589" rIns="93177" bIns="46589" numCol="1" anchor="t" anchorCtr="0" compatLnSpc="1">
            <a:prstTxWarp prst="textNoShape">
              <a:avLst/>
            </a:prstTxWarp>
          </a:bodyPr>
          <a:lstStyle>
            <a:lvl1pPr defTabSz="931863">
              <a:defRPr sz="1200">
                <a:latin typeface="Arial" charset="0"/>
                <a:ea typeface="ＭＳ Ｐゴシック" charset="0"/>
                <a:cs typeface="+mn-cs"/>
              </a:defRPr>
            </a:lvl1pPr>
          </a:lstStyle>
          <a:p>
            <a:pPr>
              <a:defRPr/>
            </a:pPr>
            <a:endParaRPr lang="en-US" dirty="0"/>
          </a:p>
        </p:txBody>
      </p:sp>
      <p:sp>
        <p:nvSpPr>
          <p:cNvPr id="61443"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3177" tIns="46589" rIns="93177" bIns="46589" numCol="1" anchor="t" anchorCtr="0" compatLnSpc="1">
            <a:prstTxWarp prst="textNoShape">
              <a:avLst/>
            </a:prstTxWarp>
          </a:bodyPr>
          <a:lstStyle>
            <a:lvl1pPr algn="r" defTabSz="931863">
              <a:defRPr sz="1200">
                <a:latin typeface="Arial" charset="0"/>
                <a:ea typeface="ＭＳ Ｐゴシック" charset="0"/>
                <a:cs typeface="+mn-cs"/>
              </a:defRPr>
            </a:lvl1pPr>
          </a:lstStyle>
          <a:p>
            <a:pPr>
              <a:defRPr/>
            </a:pPr>
            <a:endParaRPr lang="en-US" dirty="0"/>
          </a:p>
        </p:txBody>
      </p:sp>
      <p:sp>
        <p:nvSpPr>
          <p:cNvPr id="6144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val="1"/>
            </a:ext>
          </a:extLst>
        </p:spPr>
      </p:sp>
      <p:sp>
        <p:nvSpPr>
          <p:cNvPr id="61445"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446"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3177" tIns="46589" rIns="93177" bIns="46589" numCol="1" anchor="b" anchorCtr="0" compatLnSpc="1">
            <a:prstTxWarp prst="textNoShape">
              <a:avLst/>
            </a:prstTxWarp>
          </a:bodyPr>
          <a:lstStyle>
            <a:lvl1pPr defTabSz="931863">
              <a:defRPr sz="1200">
                <a:latin typeface="Arial" charset="0"/>
                <a:ea typeface="ＭＳ Ｐゴシック" charset="0"/>
                <a:cs typeface="+mn-cs"/>
              </a:defRPr>
            </a:lvl1pPr>
          </a:lstStyle>
          <a:p>
            <a:pPr>
              <a:defRPr/>
            </a:pPr>
            <a:endParaRPr lang="en-US" dirty="0"/>
          </a:p>
        </p:txBody>
      </p:sp>
      <p:sp>
        <p:nvSpPr>
          <p:cNvPr id="61447"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3177" tIns="46589" rIns="93177" bIns="46589" numCol="1" anchor="b" anchorCtr="0" compatLnSpc="1">
            <a:prstTxWarp prst="textNoShape">
              <a:avLst/>
            </a:prstTxWarp>
          </a:bodyPr>
          <a:lstStyle>
            <a:lvl1pPr algn="r" defTabSz="931863">
              <a:defRPr sz="1200">
                <a:latin typeface="Arial" charset="0"/>
              </a:defRPr>
            </a:lvl1pPr>
          </a:lstStyle>
          <a:p>
            <a:pPr>
              <a:defRPr/>
            </a:pPr>
            <a:fld id="{5243A000-270E-5942-AF81-A8E56152E1CF}" type="slidenum">
              <a:rPr lang="en-US"/>
              <a:pPr>
                <a:defRPr/>
              </a:pPr>
              <a:t>‹#›</a:t>
            </a:fld>
            <a:endParaRPr lang="en-US" dirty="0"/>
          </a:p>
        </p:txBody>
      </p:sp>
    </p:spTree>
    <p:extLst>
      <p:ext uri="{BB962C8B-B14F-4D97-AF65-F5344CB8AC3E}">
        <p14:creationId xmlns:p14="http://schemas.microsoft.com/office/powerpoint/2010/main" val="2729841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eaLnBrk="0" hangingPunct="0">
              <a:defRPr sz="2200">
                <a:solidFill>
                  <a:schemeClr val="tx1"/>
                </a:solidFill>
                <a:latin typeface="Times New Roman" charset="0"/>
                <a:ea typeface="MS PGothic" charset="0"/>
                <a:cs typeface="MS PGothic" charset="0"/>
              </a:defRPr>
            </a:lvl1pPr>
            <a:lvl2pPr marL="742950" indent="-285750" defTabSz="931863" eaLnBrk="0" hangingPunct="0">
              <a:defRPr sz="2200">
                <a:solidFill>
                  <a:schemeClr val="tx1"/>
                </a:solidFill>
                <a:latin typeface="Times New Roman" charset="0"/>
                <a:ea typeface="MS PGothic" charset="0"/>
                <a:cs typeface="MS PGothic" charset="0"/>
              </a:defRPr>
            </a:lvl2pPr>
            <a:lvl3pPr marL="1143000" indent="-228600" defTabSz="931863" eaLnBrk="0" hangingPunct="0">
              <a:defRPr sz="2200">
                <a:solidFill>
                  <a:schemeClr val="tx1"/>
                </a:solidFill>
                <a:latin typeface="Times New Roman" charset="0"/>
                <a:ea typeface="MS PGothic" charset="0"/>
                <a:cs typeface="MS PGothic" charset="0"/>
              </a:defRPr>
            </a:lvl3pPr>
            <a:lvl4pPr marL="1600200" indent="-228600" defTabSz="931863" eaLnBrk="0" hangingPunct="0">
              <a:defRPr sz="2200">
                <a:solidFill>
                  <a:schemeClr val="tx1"/>
                </a:solidFill>
                <a:latin typeface="Times New Roman" charset="0"/>
                <a:ea typeface="MS PGothic" charset="0"/>
                <a:cs typeface="MS PGothic" charset="0"/>
              </a:defRPr>
            </a:lvl4pPr>
            <a:lvl5pPr marL="2057400" indent="-228600" defTabSz="931863" eaLnBrk="0" hangingPunct="0">
              <a:defRPr sz="2200">
                <a:solidFill>
                  <a:schemeClr val="tx1"/>
                </a:solidFill>
                <a:latin typeface="Times New Roman" charset="0"/>
                <a:ea typeface="MS PGothic" charset="0"/>
                <a:cs typeface="MS PGothic" charset="0"/>
              </a:defRPr>
            </a:lvl5pPr>
            <a:lvl6pPr marL="2514600" indent="-228600" defTabSz="931863" eaLnBrk="0" fontAlgn="base" hangingPunct="0">
              <a:spcBef>
                <a:spcPct val="0"/>
              </a:spcBef>
              <a:spcAft>
                <a:spcPct val="0"/>
              </a:spcAft>
              <a:defRPr sz="2200">
                <a:solidFill>
                  <a:schemeClr val="tx1"/>
                </a:solidFill>
                <a:latin typeface="Times New Roman" charset="0"/>
                <a:ea typeface="MS PGothic" charset="0"/>
                <a:cs typeface="MS PGothic" charset="0"/>
              </a:defRPr>
            </a:lvl6pPr>
            <a:lvl7pPr marL="2971800" indent="-228600" defTabSz="931863" eaLnBrk="0" fontAlgn="base" hangingPunct="0">
              <a:spcBef>
                <a:spcPct val="0"/>
              </a:spcBef>
              <a:spcAft>
                <a:spcPct val="0"/>
              </a:spcAft>
              <a:defRPr sz="2200">
                <a:solidFill>
                  <a:schemeClr val="tx1"/>
                </a:solidFill>
                <a:latin typeface="Times New Roman" charset="0"/>
                <a:ea typeface="MS PGothic" charset="0"/>
                <a:cs typeface="MS PGothic" charset="0"/>
              </a:defRPr>
            </a:lvl7pPr>
            <a:lvl8pPr marL="3429000" indent="-228600" defTabSz="931863" eaLnBrk="0" fontAlgn="base" hangingPunct="0">
              <a:spcBef>
                <a:spcPct val="0"/>
              </a:spcBef>
              <a:spcAft>
                <a:spcPct val="0"/>
              </a:spcAft>
              <a:defRPr sz="2200">
                <a:solidFill>
                  <a:schemeClr val="tx1"/>
                </a:solidFill>
                <a:latin typeface="Times New Roman" charset="0"/>
                <a:ea typeface="MS PGothic" charset="0"/>
                <a:cs typeface="MS PGothic" charset="0"/>
              </a:defRPr>
            </a:lvl8pPr>
            <a:lvl9pPr marL="3886200" indent="-228600" defTabSz="931863" eaLnBrk="0" fontAlgn="base" hangingPunct="0">
              <a:spcBef>
                <a:spcPct val="0"/>
              </a:spcBef>
              <a:spcAft>
                <a:spcPct val="0"/>
              </a:spcAft>
              <a:defRPr sz="2200">
                <a:solidFill>
                  <a:schemeClr val="tx1"/>
                </a:solidFill>
                <a:latin typeface="Times New Roman" charset="0"/>
                <a:ea typeface="MS PGothic" charset="0"/>
                <a:cs typeface="MS PGothic" charset="0"/>
              </a:defRPr>
            </a:lvl9pPr>
          </a:lstStyle>
          <a:p>
            <a:pPr eaLnBrk="1" hangingPunct="1">
              <a:defRPr/>
            </a:pPr>
            <a:fld id="{D40BFBA1-3B89-FB49-837E-DC4306B42455}" type="slidenum">
              <a:rPr lang="en-US" sz="1200" smtClean="0">
                <a:latin typeface="Arial" charset="0"/>
              </a:rPr>
              <a:pPr eaLnBrk="1" hangingPunct="1">
                <a:defRPr/>
              </a:pPr>
              <a:t>1</a:t>
            </a:fld>
            <a:endParaRPr lang="en-US" sz="1200" dirty="0" smtClean="0">
              <a:latin typeface="Arial" charset="0"/>
            </a:endParaRP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pPr eaLnBrk="1" hangingPunct="1">
              <a:defRPr/>
            </a:pPr>
            <a:endParaRPr lang="en-US" dirty="0" smtClean="0">
              <a:ea typeface="ＭＳ Ｐゴシック" charset="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1F834A-C9DA-4479-90BF-FF0369F17ADB}" type="slidenum">
              <a:rPr lang="en-US">
                <a:solidFill>
                  <a:prstClr val="black"/>
                </a:solidFill>
                <a:latin typeface="Calibri"/>
              </a:rPr>
              <a:pPr/>
              <a:t>3</a:t>
            </a:fld>
            <a:endParaRPr lang="en-US">
              <a:solidFill>
                <a:prstClr val="black"/>
              </a:solidFill>
              <a:latin typeface="Calibri"/>
            </a:endParaRPr>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r>
              <a:rPr lang="en-US" altLang="zh-CN"/>
              <a:t>Time series of atmospheric CO2 at Mauna Loa </a:t>
            </a:r>
            <a:r>
              <a:rPr lang="en-US" altLang="zh-CN" b="1"/>
              <a:t>(in ppmv) and surface ocean pH and </a:t>
            </a:r>
            <a:r>
              <a:rPr lang="en-US" altLang="zh-CN" b="1" i="1"/>
              <a:t>p</a:t>
            </a:r>
            <a:r>
              <a:rPr lang="en-GB" altLang="zh-CN"/>
              <a:t>CO2</a:t>
            </a:r>
            <a:r>
              <a:rPr lang="en-US" altLang="zh-CN" b="1"/>
              <a:t> (μatm) at Ocean Station Aloha </a:t>
            </a:r>
            <a:r>
              <a:rPr lang="en-GB" altLang="zh-CN"/>
              <a:t>in the subtropical North Pacific Ocean</a:t>
            </a:r>
            <a:r>
              <a:rPr lang="en-GB" altLang="zh-CN" b="1"/>
              <a:t>.</a:t>
            </a:r>
            <a:r>
              <a:rPr lang="en-GB" altLang="zh-CN"/>
              <a:t> Note that the increase in oceanic CO2 over the last 17 years is consistent with the atmospheric increase within the statistical limits of the measurements. Mauna Loa data: Dr. Pieter Tans, NOAA/ESRL (http://www.esrl.noaa.gov/gmd/ccgg/trends); HOTS/Aloha data: Dr. David Karl, University of Hawaii (http://hahana.soest.hawaii.edu) (modified after Feely, 2008). Cf Feely et al </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eaLnBrk="0" hangingPunct="0">
              <a:defRPr sz="2200">
                <a:solidFill>
                  <a:schemeClr val="tx1"/>
                </a:solidFill>
                <a:latin typeface="Times New Roman" charset="0"/>
                <a:ea typeface="MS PGothic" charset="0"/>
                <a:cs typeface="MS PGothic" charset="0"/>
              </a:defRPr>
            </a:lvl1pPr>
            <a:lvl2pPr marL="742950" indent="-285750" defTabSz="931863" eaLnBrk="0" hangingPunct="0">
              <a:defRPr sz="2200">
                <a:solidFill>
                  <a:schemeClr val="tx1"/>
                </a:solidFill>
                <a:latin typeface="Times New Roman" charset="0"/>
                <a:ea typeface="MS PGothic" charset="0"/>
                <a:cs typeface="MS PGothic" charset="0"/>
              </a:defRPr>
            </a:lvl2pPr>
            <a:lvl3pPr marL="1143000" indent="-228600" defTabSz="931863" eaLnBrk="0" hangingPunct="0">
              <a:defRPr sz="2200">
                <a:solidFill>
                  <a:schemeClr val="tx1"/>
                </a:solidFill>
                <a:latin typeface="Times New Roman" charset="0"/>
                <a:ea typeface="MS PGothic" charset="0"/>
                <a:cs typeface="MS PGothic" charset="0"/>
              </a:defRPr>
            </a:lvl3pPr>
            <a:lvl4pPr marL="1600200" indent="-228600" defTabSz="931863" eaLnBrk="0" hangingPunct="0">
              <a:defRPr sz="2200">
                <a:solidFill>
                  <a:schemeClr val="tx1"/>
                </a:solidFill>
                <a:latin typeface="Times New Roman" charset="0"/>
                <a:ea typeface="MS PGothic" charset="0"/>
                <a:cs typeface="MS PGothic" charset="0"/>
              </a:defRPr>
            </a:lvl4pPr>
            <a:lvl5pPr marL="2057400" indent="-228600" defTabSz="931863" eaLnBrk="0" hangingPunct="0">
              <a:defRPr sz="2200">
                <a:solidFill>
                  <a:schemeClr val="tx1"/>
                </a:solidFill>
                <a:latin typeface="Times New Roman" charset="0"/>
                <a:ea typeface="MS PGothic" charset="0"/>
                <a:cs typeface="MS PGothic" charset="0"/>
              </a:defRPr>
            </a:lvl5pPr>
            <a:lvl6pPr marL="2514600" indent="-228600" defTabSz="931863" eaLnBrk="0" fontAlgn="base" hangingPunct="0">
              <a:spcBef>
                <a:spcPct val="0"/>
              </a:spcBef>
              <a:spcAft>
                <a:spcPct val="0"/>
              </a:spcAft>
              <a:defRPr sz="2200">
                <a:solidFill>
                  <a:schemeClr val="tx1"/>
                </a:solidFill>
                <a:latin typeface="Times New Roman" charset="0"/>
                <a:ea typeface="MS PGothic" charset="0"/>
                <a:cs typeface="MS PGothic" charset="0"/>
              </a:defRPr>
            </a:lvl6pPr>
            <a:lvl7pPr marL="2971800" indent="-228600" defTabSz="931863" eaLnBrk="0" fontAlgn="base" hangingPunct="0">
              <a:spcBef>
                <a:spcPct val="0"/>
              </a:spcBef>
              <a:spcAft>
                <a:spcPct val="0"/>
              </a:spcAft>
              <a:defRPr sz="2200">
                <a:solidFill>
                  <a:schemeClr val="tx1"/>
                </a:solidFill>
                <a:latin typeface="Times New Roman" charset="0"/>
                <a:ea typeface="MS PGothic" charset="0"/>
                <a:cs typeface="MS PGothic" charset="0"/>
              </a:defRPr>
            </a:lvl7pPr>
            <a:lvl8pPr marL="3429000" indent="-228600" defTabSz="931863" eaLnBrk="0" fontAlgn="base" hangingPunct="0">
              <a:spcBef>
                <a:spcPct val="0"/>
              </a:spcBef>
              <a:spcAft>
                <a:spcPct val="0"/>
              </a:spcAft>
              <a:defRPr sz="2200">
                <a:solidFill>
                  <a:schemeClr val="tx1"/>
                </a:solidFill>
                <a:latin typeface="Times New Roman" charset="0"/>
                <a:ea typeface="MS PGothic" charset="0"/>
                <a:cs typeface="MS PGothic" charset="0"/>
              </a:defRPr>
            </a:lvl8pPr>
            <a:lvl9pPr marL="3886200" indent="-228600" defTabSz="931863" eaLnBrk="0" fontAlgn="base" hangingPunct="0">
              <a:spcBef>
                <a:spcPct val="0"/>
              </a:spcBef>
              <a:spcAft>
                <a:spcPct val="0"/>
              </a:spcAft>
              <a:defRPr sz="2200">
                <a:solidFill>
                  <a:schemeClr val="tx1"/>
                </a:solidFill>
                <a:latin typeface="Times New Roman" charset="0"/>
                <a:ea typeface="MS PGothic" charset="0"/>
                <a:cs typeface="MS PGothic" charset="0"/>
              </a:defRPr>
            </a:lvl9pPr>
          </a:lstStyle>
          <a:p>
            <a:pPr eaLnBrk="1" hangingPunct="1">
              <a:defRPr/>
            </a:pPr>
            <a:fld id="{21C95EC4-3CC3-1C4A-8DCB-92CEABCFAC67}" type="slidenum">
              <a:rPr lang="en-US" sz="1200" smtClean="0">
                <a:latin typeface="Arial" charset="0"/>
              </a:rPr>
              <a:pPr eaLnBrk="1" hangingPunct="1">
                <a:defRPr/>
              </a:pPr>
              <a:t>4</a:t>
            </a:fld>
            <a:endParaRPr lang="en-US" sz="1200" dirty="0" smtClean="0">
              <a:latin typeface="Arial" charset="0"/>
            </a:endParaRPr>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pPr eaLnBrk="1" hangingPunct="1">
              <a:defRPr/>
            </a:pPr>
            <a:endParaRPr lang="en-US" dirty="0" smtClean="0">
              <a:ea typeface="ＭＳ Ｐゴシック" charset="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eaLnBrk="0" hangingPunct="0">
              <a:defRPr sz="2200">
                <a:solidFill>
                  <a:schemeClr val="tx1"/>
                </a:solidFill>
                <a:latin typeface="Times New Roman" charset="0"/>
                <a:ea typeface="MS PGothic" charset="0"/>
                <a:cs typeface="MS PGothic" charset="0"/>
              </a:defRPr>
            </a:lvl1pPr>
            <a:lvl2pPr marL="742950" indent="-285750" defTabSz="931863" eaLnBrk="0" hangingPunct="0">
              <a:defRPr sz="2200">
                <a:solidFill>
                  <a:schemeClr val="tx1"/>
                </a:solidFill>
                <a:latin typeface="Times New Roman" charset="0"/>
                <a:ea typeface="MS PGothic" charset="0"/>
                <a:cs typeface="MS PGothic" charset="0"/>
              </a:defRPr>
            </a:lvl2pPr>
            <a:lvl3pPr marL="1143000" indent="-228600" defTabSz="931863" eaLnBrk="0" hangingPunct="0">
              <a:defRPr sz="2200">
                <a:solidFill>
                  <a:schemeClr val="tx1"/>
                </a:solidFill>
                <a:latin typeface="Times New Roman" charset="0"/>
                <a:ea typeface="MS PGothic" charset="0"/>
                <a:cs typeface="MS PGothic" charset="0"/>
              </a:defRPr>
            </a:lvl3pPr>
            <a:lvl4pPr marL="1600200" indent="-228600" defTabSz="931863" eaLnBrk="0" hangingPunct="0">
              <a:defRPr sz="2200">
                <a:solidFill>
                  <a:schemeClr val="tx1"/>
                </a:solidFill>
                <a:latin typeface="Times New Roman" charset="0"/>
                <a:ea typeface="MS PGothic" charset="0"/>
                <a:cs typeface="MS PGothic" charset="0"/>
              </a:defRPr>
            </a:lvl4pPr>
            <a:lvl5pPr marL="2057400" indent="-228600" defTabSz="931863" eaLnBrk="0" hangingPunct="0">
              <a:defRPr sz="2200">
                <a:solidFill>
                  <a:schemeClr val="tx1"/>
                </a:solidFill>
                <a:latin typeface="Times New Roman" charset="0"/>
                <a:ea typeface="MS PGothic" charset="0"/>
                <a:cs typeface="MS PGothic" charset="0"/>
              </a:defRPr>
            </a:lvl5pPr>
            <a:lvl6pPr marL="2514600" indent="-228600" defTabSz="931863" eaLnBrk="0" fontAlgn="base" hangingPunct="0">
              <a:spcBef>
                <a:spcPct val="0"/>
              </a:spcBef>
              <a:spcAft>
                <a:spcPct val="0"/>
              </a:spcAft>
              <a:defRPr sz="2200">
                <a:solidFill>
                  <a:schemeClr val="tx1"/>
                </a:solidFill>
                <a:latin typeface="Times New Roman" charset="0"/>
                <a:ea typeface="MS PGothic" charset="0"/>
                <a:cs typeface="MS PGothic" charset="0"/>
              </a:defRPr>
            </a:lvl6pPr>
            <a:lvl7pPr marL="2971800" indent="-228600" defTabSz="931863" eaLnBrk="0" fontAlgn="base" hangingPunct="0">
              <a:spcBef>
                <a:spcPct val="0"/>
              </a:spcBef>
              <a:spcAft>
                <a:spcPct val="0"/>
              </a:spcAft>
              <a:defRPr sz="2200">
                <a:solidFill>
                  <a:schemeClr val="tx1"/>
                </a:solidFill>
                <a:latin typeface="Times New Roman" charset="0"/>
                <a:ea typeface="MS PGothic" charset="0"/>
                <a:cs typeface="MS PGothic" charset="0"/>
              </a:defRPr>
            </a:lvl7pPr>
            <a:lvl8pPr marL="3429000" indent="-228600" defTabSz="931863" eaLnBrk="0" fontAlgn="base" hangingPunct="0">
              <a:spcBef>
                <a:spcPct val="0"/>
              </a:spcBef>
              <a:spcAft>
                <a:spcPct val="0"/>
              </a:spcAft>
              <a:defRPr sz="2200">
                <a:solidFill>
                  <a:schemeClr val="tx1"/>
                </a:solidFill>
                <a:latin typeface="Times New Roman" charset="0"/>
                <a:ea typeface="MS PGothic" charset="0"/>
                <a:cs typeface="MS PGothic" charset="0"/>
              </a:defRPr>
            </a:lvl8pPr>
            <a:lvl9pPr marL="3886200" indent="-228600" defTabSz="931863" eaLnBrk="0" fontAlgn="base" hangingPunct="0">
              <a:spcBef>
                <a:spcPct val="0"/>
              </a:spcBef>
              <a:spcAft>
                <a:spcPct val="0"/>
              </a:spcAft>
              <a:defRPr sz="2200">
                <a:solidFill>
                  <a:schemeClr val="tx1"/>
                </a:solidFill>
                <a:latin typeface="Times New Roman" charset="0"/>
                <a:ea typeface="MS PGothic" charset="0"/>
                <a:cs typeface="MS PGothic" charset="0"/>
              </a:defRPr>
            </a:lvl9pPr>
          </a:lstStyle>
          <a:p>
            <a:pPr eaLnBrk="1" hangingPunct="1">
              <a:defRPr/>
            </a:pPr>
            <a:fld id="{81589117-3CA1-2B4C-85C7-567A8887CBA7}" type="slidenum">
              <a:rPr lang="en-US" sz="1200" smtClean="0">
                <a:latin typeface="Arial" charset="0"/>
              </a:rPr>
              <a:pPr eaLnBrk="1" hangingPunct="1">
                <a:defRPr/>
              </a:pPr>
              <a:t>5</a:t>
            </a:fld>
            <a:endParaRPr lang="en-US" sz="1200" dirty="0" smtClean="0">
              <a:latin typeface="Arial" charset="0"/>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pPr eaLnBrk="1" hangingPunct="1">
              <a:defRPr/>
            </a:pPr>
            <a:endParaRPr lang="en-US" dirty="0" smtClean="0">
              <a:ea typeface="ＭＳ Ｐゴシック" charset="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eaLnBrk="0" hangingPunct="0">
              <a:defRPr sz="2200">
                <a:solidFill>
                  <a:schemeClr val="tx1"/>
                </a:solidFill>
                <a:latin typeface="Times New Roman" charset="0"/>
                <a:ea typeface="MS PGothic" charset="0"/>
                <a:cs typeface="MS PGothic" charset="0"/>
              </a:defRPr>
            </a:lvl1pPr>
            <a:lvl2pPr marL="742950" indent="-285750" defTabSz="931863" eaLnBrk="0" hangingPunct="0">
              <a:defRPr sz="2200">
                <a:solidFill>
                  <a:schemeClr val="tx1"/>
                </a:solidFill>
                <a:latin typeface="Times New Roman" charset="0"/>
                <a:ea typeface="MS PGothic" charset="0"/>
                <a:cs typeface="MS PGothic" charset="0"/>
              </a:defRPr>
            </a:lvl2pPr>
            <a:lvl3pPr marL="1143000" indent="-228600" defTabSz="931863" eaLnBrk="0" hangingPunct="0">
              <a:defRPr sz="2200">
                <a:solidFill>
                  <a:schemeClr val="tx1"/>
                </a:solidFill>
                <a:latin typeface="Times New Roman" charset="0"/>
                <a:ea typeface="MS PGothic" charset="0"/>
                <a:cs typeface="MS PGothic" charset="0"/>
              </a:defRPr>
            </a:lvl3pPr>
            <a:lvl4pPr marL="1600200" indent="-228600" defTabSz="931863" eaLnBrk="0" hangingPunct="0">
              <a:defRPr sz="2200">
                <a:solidFill>
                  <a:schemeClr val="tx1"/>
                </a:solidFill>
                <a:latin typeface="Times New Roman" charset="0"/>
                <a:ea typeface="MS PGothic" charset="0"/>
                <a:cs typeface="MS PGothic" charset="0"/>
              </a:defRPr>
            </a:lvl4pPr>
            <a:lvl5pPr marL="2057400" indent="-228600" defTabSz="931863" eaLnBrk="0" hangingPunct="0">
              <a:defRPr sz="2200">
                <a:solidFill>
                  <a:schemeClr val="tx1"/>
                </a:solidFill>
                <a:latin typeface="Times New Roman" charset="0"/>
                <a:ea typeface="MS PGothic" charset="0"/>
                <a:cs typeface="MS PGothic" charset="0"/>
              </a:defRPr>
            </a:lvl5pPr>
            <a:lvl6pPr marL="2514600" indent="-228600" defTabSz="931863" eaLnBrk="0" fontAlgn="base" hangingPunct="0">
              <a:spcBef>
                <a:spcPct val="0"/>
              </a:spcBef>
              <a:spcAft>
                <a:spcPct val="0"/>
              </a:spcAft>
              <a:defRPr sz="2200">
                <a:solidFill>
                  <a:schemeClr val="tx1"/>
                </a:solidFill>
                <a:latin typeface="Times New Roman" charset="0"/>
                <a:ea typeface="MS PGothic" charset="0"/>
                <a:cs typeface="MS PGothic" charset="0"/>
              </a:defRPr>
            </a:lvl6pPr>
            <a:lvl7pPr marL="2971800" indent="-228600" defTabSz="931863" eaLnBrk="0" fontAlgn="base" hangingPunct="0">
              <a:spcBef>
                <a:spcPct val="0"/>
              </a:spcBef>
              <a:spcAft>
                <a:spcPct val="0"/>
              </a:spcAft>
              <a:defRPr sz="2200">
                <a:solidFill>
                  <a:schemeClr val="tx1"/>
                </a:solidFill>
                <a:latin typeface="Times New Roman" charset="0"/>
                <a:ea typeface="MS PGothic" charset="0"/>
                <a:cs typeface="MS PGothic" charset="0"/>
              </a:defRPr>
            </a:lvl7pPr>
            <a:lvl8pPr marL="3429000" indent="-228600" defTabSz="931863" eaLnBrk="0" fontAlgn="base" hangingPunct="0">
              <a:spcBef>
                <a:spcPct val="0"/>
              </a:spcBef>
              <a:spcAft>
                <a:spcPct val="0"/>
              </a:spcAft>
              <a:defRPr sz="2200">
                <a:solidFill>
                  <a:schemeClr val="tx1"/>
                </a:solidFill>
                <a:latin typeface="Times New Roman" charset="0"/>
                <a:ea typeface="MS PGothic" charset="0"/>
                <a:cs typeface="MS PGothic" charset="0"/>
              </a:defRPr>
            </a:lvl8pPr>
            <a:lvl9pPr marL="3886200" indent="-228600" defTabSz="931863" eaLnBrk="0" fontAlgn="base" hangingPunct="0">
              <a:spcBef>
                <a:spcPct val="0"/>
              </a:spcBef>
              <a:spcAft>
                <a:spcPct val="0"/>
              </a:spcAft>
              <a:defRPr sz="2200">
                <a:solidFill>
                  <a:schemeClr val="tx1"/>
                </a:solidFill>
                <a:latin typeface="Times New Roman" charset="0"/>
                <a:ea typeface="MS PGothic" charset="0"/>
                <a:cs typeface="MS PGothic" charset="0"/>
              </a:defRPr>
            </a:lvl9pPr>
          </a:lstStyle>
          <a:p>
            <a:pPr eaLnBrk="1" hangingPunct="1">
              <a:defRPr/>
            </a:pPr>
            <a:fld id="{81589117-3CA1-2B4C-85C7-567A8887CBA7}" type="slidenum">
              <a:rPr lang="en-US" sz="1200" smtClean="0">
                <a:latin typeface="Arial" charset="0"/>
              </a:rPr>
              <a:pPr eaLnBrk="1" hangingPunct="1">
                <a:defRPr/>
              </a:pPr>
              <a:t>6</a:t>
            </a:fld>
            <a:endParaRPr lang="en-US" sz="1200" dirty="0" smtClean="0">
              <a:latin typeface="Arial" charset="0"/>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pPr eaLnBrk="1" hangingPunct="1">
              <a:defRPr/>
            </a:pPr>
            <a:endParaRPr lang="en-US" dirty="0" smtClean="0">
              <a:ea typeface="ＭＳ Ｐゴシック" charset="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eaLnBrk="0" hangingPunct="0">
              <a:defRPr sz="2200">
                <a:solidFill>
                  <a:schemeClr val="tx1"/>
                </a:solidFill>
                <a:latin typeface="Times New Roman" charset="0"/>
                <a:ea typeface="MS PGothic" charset="0"/>
                <a:cs typeface="MS PGothic" charset="0"/>
              </a:defRPr>
            </a:lvl1pPr>
            <a:lvl2pPr marL="742950" indent="-285750" defTabSz="931863" eaLnBrk="0" hangingPunct="0">
              <a:defRPr sz="2200">
                <a:solidFill>
                  <a:schemeClr val="tx1"/>
                </a:solidFill>
                <a:latin typeface="Times New Roman" charset="0"/>
                <a:ea typeface="MS PGothic" charset="0"/>
                <a:cs typeface="MS PGothic" charset="0"/>
              </a:defRPr>
            </a:lvl2pPr>
            <a:lvl3pPr marL="1143000" indent="-228600" defTabSz="931863" eaLnBrk="0" hangingPunct="0">
              <a:defRPr sz="2200">
                <a:solidFill>
                  <a:schemeClr val="tx1"/>
                </a:solidFill>
                <a:latin typeface="Times New Roman" charset="0"/>
                <a:ea typeface="MS PGothic" charset="0"/>
                <a:cs typeface="MS PGothic" charset="0"/>
              </a:defRPr>
            </a:lvl3pPr>
            <a:lvl4pPr marL="1600200" indent="-228600" defTabSz="931863" eaLnBrk="0" hangingPunct="0">
              <a:defRPr sz="2200">
                <a:solidFill>
                  <a:schemeClr val="tx1"/>
                </a:solidFill>
                <a:latin typeface="Times New Roman" charset="0"/>
                <a:ea typeface="MS PGothic" charset="0"/>
                <a:cs typeface="MS PGothic" charset="0"/>
              </a:defRPr>
            </a:lvl4pPr>
            <a:lvl5pPr marL="2057400" indent="-228600" defTabSz="931863" eaLnBrk="0" hangingPunct="0">
              <a:defRPr sz="2200">
                <a:solidFill>
                  <a:schemeClr val="tx1"/>
                </a:solidFill>
                <a:latin typeface="Times New Roman" charset="0"/>
                <a:ea typeface="MS PGothic" charset="0"/>
                <a:cs typeface="MS PGothic" charset="0"/>
              </a:defRPr>
            </a:lvl5pPr>
            <a:lvl6pPr marL="2514600" indent="-228600" defTabSz="931863" eaLnBrk="0" fontAlgn="base" hangingPunct="0">
              <a:spcBef>
                <a:spcPct val="0"/>
              </a:spcBef>
              <a:spcAft>
                <a:spcPct val="0"/>
              </a:spcAft>
              <a:defRPr sz="2200">
                <a:solidFill>
                  <a:schemeClr val="tx1"/>
                </a:solidFill>
                <a:latin typeface="Times New Roman" charset="0"/>
                <a:ea typeface="MS PGothic" charset="0"/>
                <a:cs typeface="MS PGothic" charset="0"/>
              </a:defRPr>
            </a:lvl6pPr>
            <a:lvl7pPr marL="2971800" indent="-228600" defTabSz="931863" eaLnBrk="0" fontAlgn="base" hangingPunct="0">
              <a:spcBef>
                <a:spcPct val="0"/>
              </a:spcBef>
              <a:spcAft>
                <a:spcPct val="0"/>
              </a:spcAft>
              <a:defRPr sz="2200">
                <a:solidFill>
                  <a:schemeClr val="tx1"/>
                </a:solidFill>
                <a:latin typeface="Times New Roman" charset="0"/>
                <a:ea typeface="MS PGothic" charset="0"/>
                <a:cs typeface="MS PGothic" charset="0"/>
              </a:defRPr>
            </a:lvl7pPr>
            <a:lvl8pPr marL="3429000" indent="-228600" defTabSz="931863" eaLnBrk="0" fontAlgn="base" hangingPunct="0">
              <a:spcBef>
                <a:spcPct val="0"/>
              </a:spcBef>
              <a:spcAft>
                <a:spcPct val="0"/>
              </a:spcAft>
              <a:defRPr sz="2200">
                <a:solidFill>
                  <a:schemeClr val="tx1"/>
                </a:solidFill>
                <a:latin typeface="Times New Roman" charset="0"/>
                <a:ea typeface="MS PGothic" charset="0"/>
                <a:cs typeface="MS PGothic" charset="0"/>
              </a:defRPr>
            </a:lvl8pPr>
            <a:lvl9pPr marL="3886200" indent="-228600" defTabSz="931863" eaLnBrk="0" fontAlgn="base" hangingPunct="0">
              <a:spcBef>
                <a:spcPct val="0"/>
              </a:spcBef>
              <a:spcAft>
                <a:spcPct val="0"/>
              </a:spcAft>
              <a:defRPr sz="2200">
                <a:solidFill>
                  <a:schemeClr val="tx1"/>
                </a:solidFill>
                <a:latin typeface="Times New Roman" charset="0"/>
                <a:ea typeface="MS PGothic" charset="0"/>
                <a:cs typeface="MS PGothic" charset="0"/>
              </a:defRPr>
            </a:lvl9pPr>
          </a:lstStyle>
          <a:p>
            <a:pPr eaLnBrk="1" hangingPunct="1">
              <a:defRPr/>
            </a:pPr>
            <a:fld id="{81589117-3CA1-2B4C-85C7-567A8887CBA7}" type="slidenum">
              <a:rPr lang="en-US" sz="1200" smtClean="0">
                <a:latin typeface="Arial" charset="0"/>
              </a:rPr>
              <a:pPr eaLnBrk="1" hangingPunct="1">
                <a:defRPr/>
              </a:pPr>
              <a:t>9</a:t>
            </a:fld>
            <a:endParaRPr lang="en-US" sz="1200" dirty="0" smtClean="0">
              <a:latin typeface="Arial" charset="0"/>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pPr eaLnBrk="1" hangingPunct="1">
              <a:defRPr/>
            </a:pPr>
            <a:endParaRPr lang="en-US" dirty="0" smtClean="0">
              <a:ea typeface="ＭＳ Ｐゴシック" charset="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Copyright © 2013  R. R. Dickerson</a:t>
            </a:r>
          </a:p>
        </p:txBody>
      </p:sp>
      <p:sp>
        <p:nvSpPr>
          <p:cNvPr id="6" name="Rectangle 6"/>
          <p:cNvSpPr>
            <a:spLocks noGrp="1" noChangeArrowheads="1"/>
          </p:cNvSpPr>
          <p:nvPr>
            <p:ph type="sldNum" sz="quarter" idx="12"/>
          </p:nvPr>
        </p:nvSpPr>
        <p:spPr>
          <a:ln/>
        </p:spPr>
        <p:txBody>
          <a:bodyPr/>
          <a:lstStyle>
            <a:lvl1pPr>
              <a:defRPr/>
            </a:lvl1pPr>
          </a:lstStyle>
          <a:p>
            <a:pPr>
              <a:defRPr/>
            </a:pPr>
            <a:fld id="{E5CBD281-001E-E94D-B0AB-0EA568E77A35}" type="slidenum">
              <a:rPr lang="en-US"/>
              <a:pPr>
                <a:defRPr/>
              </a:pPr>
              <a:t>‹#›</a:t>
            </a:fld>
            <a:endParaRPr lang="en-US" dirty="0"/>
          </a:p>
        </p:txBody>
      </p:sp>
    </p:spTree>
    <p:extLst>
      <p:ext uri="{BB962C8B-B14F-4D97-AF65-F5344CB8AC3E}">
        <p14:creationId xmlns:p14="http://schemas.microsoft.com/office/powerpoint/2010/main" val="1486662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r>
              <a:rPr lang="en-US" dirty="0"/>
              <a:t>Copyright © 2010  R. R. Dickerson</a:t>
            </a:r>
          </a:p>
        </p:txBody>
      </p:sp>
      <p:sp>
        <p:nvSpPr>
          <p:cNvPr id="6" name="Rectangle 6"/>
          <p:cNvSpPr>
            <a:spLocks noGrp="1" noChangeArrowheads="1"/>
          </p:cNvSpPr>
          <p:nvPr>
            <p:ph type="sldNum" sz="quarter" idx="12"/>
          </p:nvPr>
        </p:nvSpPr>
        <p:spPr/>
        <p:txBody>
          <a:bodyPr/>
          <a:lstStyle>
            <a:lvl1pPr>
              <a:defRPr/>
            </a:lvl1pPr>
          </a:lstStyle>
          <a:p>
            <a:pPr>
              <a:defRPr/>
            </a:pPr>
            <a:fld id="{68AFC896-EBEF-B840-B13E-8B81D62AE8DE}" type="slidenum">
              <a:rPr lang="en-US"/>
              <a:pPr>
                <a:defRPr/>
              </a:pPr>
              <a:t>‹#›</a:t>
            </a:fld>
            <a:endParaRPr lang="en-US" dirty="0"/>
          </a:p>
        </p:txBody>
      </p:sp>
    </p:spTree>
    <p:extLst>
      <p:ext uri="{BB962C8B-B14F-4D97-AF65-F5344CB8AC3E}">
        <p14:creationId xmlns:p14="http://schemas.microsoft.com/office/powerpoint/2010/main" val="832816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r>
              <a:rPr lang="en-US" dirty="0"/>
              <a:t>Copyright © 2010  R. R. Dickerson</a:t>
            </a:r>
          </a:p>
        </p:txBody>
      </p:sp>
      <p:sp>
        <p:nvSpPr>
          <p:cNvPr id="6" name="Rectangle 6"/>
          <p:cNvSpPr>
            <a:spLocks noGrp="1" noChangeArrowheads="1"/>
          </p:cNvSpPr>
          <p:nvPr>
            <p:ph type="sldNum" sz="quarter" idx="12"/>
          </p:nvPr>
        </p:nvSpPr>
        <p:spPr/>
        <p:txBody>
          <a:bodyPr/>
          <a:lstStyle>
            <a:lvl1pPr>
              <a:defRPr/>
            </a:lvl1pPr>
          </a:lstStyle>
          <a:p>
            <a:pPr>
              <a:defRPr/>
            </a:pPr>
            <a:fld id="{0D1A3CDD-2FA0-8E4A-A330-1971771B8C66}" type="slidenum">
              <a:rPr lang="en-US"/>
              <a:pPr>
                <a:defRPr/>
              </a:pPr>
              <a:t>‹#›</a:t>
            </a:fld>
            <a:endParaRPr lang="en-US" dirty="0"/>
          </a:p>
        </p:txBody>
      </p:sp>
    </p:spTree>
    <p:extLst>
      <p:ext uri="{BB962C8B-B14F-4D97-AF65-F5344CB8AC3E}">
        <p14:creationId xmlns:p14="http://schemas.microsoft.com/office/powerpoint/2010/main" val="2608332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p:txBody>
          <a:bodyPr/>
          <a:lstStyle>
            <a:lvl1pPr>
              <a:defRPr>
                <a:latin typeface="Calibri" charset="0"/>
                <a:cs typeface="Arial" charset="0"/>
              </a:defRPr>
            </a:lvl1pPr>
          </a:lstStyle>
          <a:p>
            <a:pPr>
              <a:defRPr/>
            </a:pPr>
            <a:endParaRPr lang="en-GB" dirty="0"/>
          </a:p>
        </p:txBody>
      </p:sp>
      <p:sp>
        <p:nvSpPr>
          <p:cNvPr id="5" name="Rectangle 5"/>
          <p:cNvSpPr>
            <a:spLocks noGrp="1" noChangeArrowheads="1"/>
          </p:cNvSpPr>
          <p:nvPr>
            <p:ph type="ftr" sz="quarter" idx="11"/>
          </p:nvPr>
        </p:nvSpPr>
        <p:spPr/>
        <p:txBody>
          <a:bodyPr/>
          <a:lstStyle>
            <a:lvl1pPr>
              <a:defRPr>
                <a:latin typeface="Calibri" charset="0"/>
                <a:cs typeface="Arial" charset="0"/>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atin typeface="Calibri" charset="0"/>
              </a:defRPr>
            </a:lvl1pPr>
          </a:lstStyle>
          <a:p>
            <a:fld id="{6D2730F8-4DB3-564E-8725-DE5F464ECA62}" type="slidenum">
              <a:rPr lang="en-GB"/>
              <a:pPr/>
              <a:t>‹#›</a:t>
            </a:fld>
            <a:endParaRPr lang="en-GB" dirty="0"/>
          </a:p>
        </p:txBody>
      </p:sp>
    </p:spTree>
    <p:extLst>
      <p:ext uri="{BB962C8B-B14F-4D97-AF65-F5344CB8AC3E}">
        <p14:creationId xmlns:p14="http://schemas.microsoft.com/office/powerpoint/2010/main" val="3306803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atin typeface="Calibri" charset="0"/>
                <a:cs typeface="Arial" charset="0"/>
              </a:defRPr>
            </a:lvl1pPr>
          </a:lstStyle>
          <a:p>
            <a:pPr>
              <a:defRPr/>
            </a:pPr>
            <a:endParaRPr lang="en-GB" dirty="0"/>
          </a:p>
        </p:txBody>
      </p:sp>
      <p:sp>
        <p:nvSpPr>
          <p:cNvPr id="5" name="Rectangle 5"/>
          <p:cNvSpPr>
            <a:spLocks noGrp="1" noChangeArrowheads="1"/>
          </p:cNvSpPr>
          <p:nvPr>
            <p:ph type="ftr" sz="quarter" idx="11"/>
          </p:nvPr>
        </p:nvSpPr>
        <p:spPr/>
        <p:txBody>
          <a:bodyPr/>
          <a:lstStyle>
            <a:lvl1pPr>
              <a:defRPr>
                <a:latin typeface="Calibri" charset="0"/>
                <a:cs typeface="Arial" charset="0"/>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atin typeface="Calibri" charset="0"/>
              </a:defRPr>
            </a:lvl1pPr>
          </a:lstStyle>
          <a:p>
            <a:fld id="{91E5E8D1-9577-1C4D-A0D3-98772B3D40CC}" type="slidenum">
              <a:rPr lang="en-GB"/>
              <a:pPr/>
              <a:t>‹#›</a:t>
            </a:fld>
            <a:endParaRPr lang="en-GB" dirty="0"/>
          </a:p>
        </p:txBody>
      </p:sp>
    </p:spTree>
    <p:extLst>
      <p:ext uri="{BB962C8B-B14F-4D97-AF65-F5344CB8AC3E}">
        <p14:creationId xmlns:p14="http://schemas.microsoft.com/office/powerpoint/2010/main" val="113014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atin typeface="Calibri" charset="0"/>
                <a:cs typeface="Arial" charset="0"/>
              </a:defRPr>
            </a:lvl1pPr>
          </a:lstStyle>
          <a:p>
            <a:pPr>
              <a:defRPr/>
            </a:pPr>
            <a:endParaRPr lang="en-GB" dirty="0"/>
          </a:p>
        </p:txBody>
      </p:sp>
      <p:sp>
        <p:nvSpPr>
          <p:cNvPr id="5" name="Rectangle 5"/>
          <p:cNvSpPr>
            <a:spLocks noGrp="1" noChangeArrowheads="1"/>
          </p:cNvSpPr>
          <p:nvPr>
            <p:ph type="ftr" sz="quarter" idx="11"/>
          </p:nvPr>
        </p:nvSpPr>
        <p:spPr/>
        <p:txBody>
          <a:bodyPr/>
          <a:lstStyle>
            <a:lvl1pPr>
              <a:defRPr>
                <a:latin typeface="Calibri" charset="0"/>
                <a:cs typeface="Arial" charset="0"/>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atin typeface="Calibri" charset="0"/>
              </a:defRPr>
            </a:lvl1pPr>
          </a:lstStyle>
          <a:p>
            <a:fld id="{DB7BCE37-1F41-564A-A9A0-65BACF999A43}" type="slidenum">
              <a:rPr lang="en-GB"/>
              <a:pPr/>
              <a:t>‹#›</a:t>
            </a:fld>
            <a:endParaRPr lang="en-GB" dirty="0"/>
          </a:p>
        </p:txBody>
      </p:sp>
    </p:spTree>
    <p:extLst>
      <p:ext uri="{BB962C8B-B14F-4D97-AF65-F5344CB8AC3E}">
        <p14:creationId xmlns:p14="http://schemas.microsoft.com/office/powerpoint/2010/main" val="2520022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latin typeface="Calibri" charset="0"/>
                <a:cs typeface="Arial" charset="0"/>
              </a:defRPr>
            </a:lvl1pPr>
          </a:lstStyle>
          <a:p>
            <a:pPr>
              <a:defRPr/>
            </a:pPr>
            <a:endParaRPr lang="en-GB" dirty="0"/>
          </a:p>
        </p:txBody>
      </p:sp>
      <p:sp>
        <p:nvSpPr>
          <p:cNvPr id="6" name="Rectangle 5"/>
          <p:cNvSpPr>
            <a:spLocks noGrp="1" noChangeArrowheads="1"/>
          </p:cNvSpPr>
          <p:nvPr>
            <p:ph type="ftr" sz="quarter" idx="11"/>
          </p:nvPr>
        </p:nvSpPr>
        <p:spPr/>
        <p:txBody>
          <a:bodyPr/>
          <a:lstStyle>
            <a:lvl1pPr>
              <a:defRPr>
                <a:latin typeface="Calibri" charset="0"/>
                <a:cs typeface="Arial" charset="0"/>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a:latin typeface="Calibri" charset="0"/>
              </a:defRPr>
            </a:lvl1pPr>
          </a:lstStyle>
          <a:p>
            <a:fld id="{DBB81B10-A254-8C4C-B3C9-079CFF7D7F9B}" type="slidenum">
              <a:rPr lang="en-GB"/>
              <a:pPr/>
              <a:t>‹#›</a:t>
            </a:fld>
            <a:endParaRPr lang="en-GB" dirty="0"/>
          </a:p>
        </p:txBody>
      </p:sp>
    </p:spTree>
    <p:extLst>
      <p:ext uri="{BB962C8B-B14F-4D97-AF65-F5344CB8AC3E}">
        <p14:creationId xmlns:p14="http://schemas.microsoft.com/office/powerpoint/2010/main" val="4109440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defRPr>
                <a:latin typeface="Calibri" charset="0"/>
                <a:cs typeface="Arial" charset="0"/>
              </a:defRPr>
            </a:lvl1pPr>
          </a:lstStyle>
          <a:p>
            <a:pPr>
              <a:defRPr/>
            </a:pPr>
            <a:endParaRPr lang="en-GB" dirty="0"/>
          </a:p>
        </p:txBody>
      </p:sp>
      <p:sp>
        <p:nvSpPr>
          <p:cNvPr id="8" name="Rectangle 5"/>
          <p:cNvSpPr>
            <a:spLocks noGrp="1" noChangeArrowheads="1"/>
          </p:cNvSpPr>
          <p:nvPr>
            <p:ph type="ftr" sz="quarter" idx="11"/>
          </p:nvPr>
        </p:nvSpPr>
        <p:spPr/>
        <p:txBody>
          <a:bodyPr/>
          <a:lstStyle>
            <a:lvl1pPr>
              <a:defRPr>
                <a:latin typeface="Calibri" charset="0"/>
                <a:cs typeface="Arial" charset="0"/>
              </a:defRPr>
            </a:lvl1pPr>
          </a:lstStyle>
          <a:p>
            <a:pPr>
              <a:defRPr/>
            </a:pPr>
            <a:endParaRPr lang="en-GB" dirty="0"/>
          </a:p>
        </p:txBody>
      </p:sp>
      <p:sp>
        <p:nvSpPr>
          <p:cNvPr id="9" name="Rectangle 6"/>
          <p:cNvSpPr>
            <a:spLocks noGrp="1" noChangeArrowheads="1"/>
          </p:cNvSpPr>
          <p:nvPr>
            <p:ph type="sldNum" sz="quarter" idx="12"/>
          </p:nvPr>
        </p:nvSpPr>
        <p:spPr/>
        <p:txBody>
          <a:bodyPr/>
          <a:lstStyle>
            <a:lvl1pPr>
              <a:defRPr>
                <a:latin typeface="Calibri" charset="0"/>
              </a:defRPr>
            </a:lvl1pPr>
          </a:lstStyle>
          <a:p>
            <a:fld id="{C867B11D-34E4-4E40-B487-87E76A02E9A6}" type="slidenum">
              <a:rPr lang="en-GB"/>
              <a:pPr/>
              <a:t>‹#›</a:t>
            </a:fld>
            <a:endParaRPr lang="en-GB" dirty="0"/>
          </a:p>
        </p:txBody>
      </p:sp>
    </p:spTree>
    <p:extLst>
      <p:ext uri="{BB962C8B-B14F-4D97-AF65-F5344CB8AC3E}">
        <p14:creationId xmlns:p14="http://schemas.microsoft.com/office/powerpoint/2010/main" val="26638656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defRPr>
                <a:latin typeface="Calibri" charset="0"/>
                <a:cs typeface="Arial" charset="0"/>
              </a:defRPr>
            </a:lvl1pPr>
          </a:lstStyle>
          <a:p>
            <a:pPr>
              <a:defRPr/>
            </a:pPr>
            <a:endParaRPr lang="en-GB" dirty="0"/>
          </a:p>
        </p:txBody>
      </p:sp>
      <p:sp>
        <p:nvSpPr>
          <p:cNvPr id="4" name="Rectangle 5"/>
          <p:cNvSpPr>
            <a:spLocks noGrp="1" noChangeArrowheads="1"/>
          </p:cNvSpPr>
          <p:nvPr>
            <p:ph type="ftr" sz="quarter" idx="11"/>
          </p:nvPr>
        </p:nvSpPr>
        <p:spPr/>
        <p:txBody>
          <a:bodyPr/>
          <a:lstStyle>
            <a:lvl1pPr>
              <a:defRPr>
                <a:latin typeface="Calibri" charset="0"/>
                <a:cs typeface="Arial" charset="0"/>
              </a:defRPr>
            </a:lvl1pPr>
          </a:lstStyle>
          <a:p>
            <a:pPr>
              <a:defRPr/>
            </a:pPr>
            <a:endParaRPr lang="en-GB" dirty="0"/>
          </a:p>
        </p:txBody>
      </p:sp>
      <p:sp>
        <p:nvSpPr>
          <p:cNvPr id="5" name="Rectangle 6"/>
          <p:cNvSpPr>
            <a:spLocks noGrp="1" noChangeArrowheads="1"/>
          </p:cNvSpPr>
          <p:nvPr>
            <p:ph type="sldNum" sz="quarter" idx="12"/>
          </p:nvPr>
        </p:nvSpPr>
        <p:spPr/>
        <p:txBody>
          <a:bodyPr/>
          <a:lstStyle>
            <a:lvl1pPr>
              <a:defRPr>
                <a:latin typeface="Calibri" charset="0"/>
              </a:defRPr>
            </a:lvl1pPr>
          </a:lstStyle>
          <a:p>
            <a:fld id="{938BAD4C-2B1B-D34F-A1F1-67A617BB6975}" type="slidenum">
              <a:rPr lang="en-GB"/>
              <a:pPr/>
              <a:t>‹#›</a:t>
            </a:fld>
            <a:endParaRPr lang="en-GB" dirty="0"/>
          </a:p>
        </p:txBody>
      </p:sp>
    </p:spTree>
    <p:extLst>
      <p:ext uri="{BB962C8B-B14F-4D97-AF65-F5344CB8AC3E}">
        <p14:creationId xmlns:p14="http://schemas.microsoft.com/office/powerpoint/2010/main" val="11318813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Calibri" charset="0"/>
                <a:cs typeface="Arial" charset="0"/>
              </a:defRPr>
            </a:lvl1pPr>
          </a:lstStyle>
          <a:p>
            <a:pPr>
              <a:defRPr/>
            </a:pPr>
            <a:endParaRPr lang="en-GB" dirty="0"/>
          </a:p>
        </p:txBody>
      </p:sp>
      <p:sp>
        <p:nvSpPr>
          <p:cNvPr id="3" name="Rectangle 5"/>
          <p:cNvSpPr>
            <a:spLocks noGrp="1" noChangeArrowheads="1"/>
          </p:cNvSpPr>
          <p:nvPr>
            <p:ph type="ftr" sz="quarter" idx="11"/>
          </p:nvPr>
        </p:nvSpPr>
        <p:spPr/>
        <p:txBody>
          <a:bodyPr/>
          <a:lstStyle>
            <a:lvl1pPr>
              <a:defRPr>
                <a:latin typeface="Calibri" charset="0"/>
                <a:cs typeface="Arial" charset="0"/>
              </a:defRPr>
            </a:lvl1pPr>
          </a:lstStyle>
          <a:p>
            <a:pPr>
              <a:defRPr/>
            </a:pPr>
            <a:endParaRPr lang="en-GB" dirty="0"/>
          </a:p>
        </p:txBody>
      </p:sp>
      <p:sp>
        <p:nvSpPr>
          <p:cNvPr id="4" name="Rectangle 6"/>
          <p:cNvSpPr>
            <a:spLocks noGrp="1" noChangeArrowheads="1"/>
          </p:cNvSpPr>
          <p:nvPr>
            <p:ph type="sldNum" sz="quarter" idx="12"/>
          </p:nvPr>
        </p:nvSpPr>
        <p:spPr/>
        <p:txBody>
          <a:bodyPr/>
          <a:lstStyle>
            <a:lvl1pPr>
              <a:defRPr>
                <a:latin typeface="Calibri" charset="0"/>
              </a:defRPr>
            </a:lvl1pPr>
          </a:lstStyle>
          <a:p>
            <a:fld id="{B3AF6371-AC59-0648-8382-E5D0AA86B067}" type="slidenum">
              <a:rPr lang="en-GB"/>
              <a:pPr/>
              <a:t>‹#›</a:t>
            </a:fld>
            <a:endParaRPr lang="en-GB" dirty="0"/>
          </a:p>
        </p:txBody>
      </p:sp>
    </p:spTree>
    <p:extLst>
      <p:ext uri="{BB962C8B-B14F-4D97-AF65-F5344CB8AC3E}">
        <p14:creationId xmlns:p14="http://schemas.microsoft.com/office/powerpoint/2010/main" val="19001459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Calibri" charset="0"/>
                <a:cs typeface="Arial" charset="0"/>
              </a:defRPr>
            </a:lvl1pPr>
          </a:lstStyle>
          <a:p>
            <a:pPr>
              <a:defRPr/>
            </a:pPr>
            <a:endParaRPr lang="en-GB" dirty="0"/>
          </a:p>
        </p:txBody>
      </p:sp>
      <p:sp>
        <p:nvSpPr>
          <p:cNvPr id="6" name="Rectangle 5"/>
          <p:cNvSpPr>
            <a:spLocks noGrp="1" noChangeArrowheads="1"/>
          </p:cNvSpPr>
          <p:nvPr>
            <p:ph type="ftr" sz="quarter" idx="11"/>
          </p:nvPr>
        </p:nvSpPr>
        <p:spPr/>
        <p:txBody>
          <a:bodyPr/>
          <a:lstStyle>
            <a:lvl1pPr>
              <a:defRPr>
                <a:latin typeface="Calibri" charset="0"/>
                <a:cs typeface="Arial" charset="0"/>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a:latin typeface="Calibri" charset="0"/>
              </a:defRPr>
            </a:lvl1pPr>
          </a:lstStyle>
          <a:p>
            <a:fld id="{DCE1A111-0465-FB4E-815D-835D6670015E}" type="slidenum">
              <a:rPr lang="en-GB"/>
              <a:pPr/>
              <a:t>‹#›</a:t>
            </a:fld>
            <a:endParaRPr lang="en-GB" dirty="0"/>
          </a:p>
        </p:txBody>
      </p:sp>
    </p:spTree>
    <p:extLst>
      <p:ext uri="{BB962C8B-B14F-4D97-AF65-F5344CB8AC3E}">
        <p14:creationId xmlns:p14="http://schemas.microsoft.com/office/powerpoint/2010/main" val="2930072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Copyright © 2013  R. R. Dickerson</a:t>
            </a:r>
          </a:p>
        </p:txBody>
      </p:sp>
      <p:sp>
        <p:nvSpPr>
          <p:cNvPr id="6" name="Rectangle 6"/>
          <p:cNvSpPr>
            <a:spLocks noGrp="1" noChangeArrowheads="1"/>
          </p:cNvSpPr>
          <p:nvPr>
            <p:ph type="sldNum" sz="quarter" idx="12"/>
          </p:nvPr>
        </p:nvSpPr>
        <p:spPr>
          <a:ln/>
        </p:spPr>
        <p:txBody>
          <a:bodyPr/>
          <a:lstStyle>
            <a:lvl1pPr>
              <a:defRPr/>
            </a:lvl1pPr>
          </a:lstStyle>
          <a:p>
            <a:pPr>
              <a:defRPr/>
            </a:pPr>
            <a:fld id="{0972A58E-FB06-0041-9AC2-221C60A3FF49}" type="slidenum">
              <a:rPr lang="en-US"/>
              <a:pPr>
                <a:defRPr/>
              </a:pPr>
              <a:t>‹#›</a:t>
            </a:fld>
            <a:endParaRPr lang="en-US" dirty="0"/>
          </a:p>
        </p:txBody>
      </p:sp>
    </p:spTree>
    <p:extLst>
      <p:ext uri="{BB962C8B-B14F-4D97-AF65-F5344CB8AC3E}">
        <p14:creationId xmlns:p14="http://schemas.microsoft.com/office/powerpoint/2010/main" val="38513656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Calibri" charset="0"/>
                <a:cs typeface="Arial" charset="0"/>
              </a:defRPr>
            </a:lvl1pPr>
          </a:lstStyle>
          <a:p>
            <a:pPr>
              <a:defRPr/>
            </a:pPr>
            <a:endParaRPr lang="en-GB" dirty="0"/>
          </a:p>
        </p:txBody>
      </p:sp>
      <p:sp>
        <p:nvSpPr>
          <p:cNvPr id="6" name="Rectangle 5"/>
          <p:cNvSpPr>
            <a:spLocks noGrp="1" noChangeArrowheads="1"/>
          </p:cNvSpPr>
          <p:nvPr>
            <p:ph type="ftr" sz="quarter" idx="11"/>
          </p:nvPr>
        </p:nvSpPr>
        <p:spPr/>
        <p:txBody>
          <a:bodyPr/>
          <a:lstStyle>
            <a:lvl1pPr>
              <a:defRPr>
                <a:latin typeface="Calibri" charset="0"/>
                <a:cs typeface="Arial" charset="0"/>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a:latin typeface="Calibri" charset="0"/>
              </a:defRPr>
            </a:lvl1pPr>
          </a:lstStyle>
          <a:p>
            <a:fld id="{CBC193D7-644C-7646-BF10-799CD9AF8680}" type="slidenum">
              <a:rPr lang="en-GB"/>
              <a:pPr/>
              <a:t>‹#›</a:t>
            </a:fld>
            <a:endParaRPr lang="en-GB" dirty="0"/>
          </a:p>
        </p:txBody>
      </p:sp>
    </p:spTree>
    <p:extLst>
      <p:ext uri="{BB962C8B-B14F-4D97-AF65-F5344CB8AC3E}">
        <p14:creationId xmlns:p14="http://schemas.microsoft.com/office/powerpoint/2010/main" val="25220081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atin typeface="Calibri" charset="0"/>
                <a:cs typeface="Arial" charset="0"/>
              </a:defRPr>
            </a:lvl1pPr>
          </a:lstStyle>
          <a:p>
            <a:pPr>
              <a:defRPr/>
            </a:pPr>
            <a:endParaRPr lang="en-GB" dirty="0"/>
          </a:p>
        </p:txBody>
      </p:sp>
      <p:sp>
        <p:nvSpPr>
          <p:cNvPr id="5" name="Rectangle 5"/>
          <p:cNvSpPr>
            <a:spLocks noGrp="1" noChangeArrowheads="1"/>
          </p:cNvSpPr>
          <p:nvPr>
            <p:ph type="ftr" sz="quarter" idx="11"/>
          </p:nvPr>
        </p:nvSpPr>
        <p:spPr/>
        <p:txBody>
          <a:bodyPr/>
          <a:lstStyle>
            <a:lvl1pPr>
              <a:defRPr>
                <a:latin typeface="Calibri" charset="0"/>
                <a:cs typeface="Arial" charset="0"/>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atin typeface="Calibri" charset="0"/>
              </a:defRPr>
            </a:lvl1pPr>
          </a:lstStyle>
          <a:p>
            <a:fld id="{9EAAF880-1705-234C-BBE0-5BB5CAC3A37E}" type="slidenum">
              <a:rPr lang="en-GB"/>
              <a:pPr/>
              <a:t>‹#›</a:t>
            </a:fld>
            <a:endParaRPr lang="en-GB" dirty="0"/>
          </a:p>
        </p:txBody>
      </p:sp>
    </p:spTree>
    <p:extLst>
      <p:ext uri="{BB962C8B-B14F-4D97-AF65-F5344CB8AC3E}">
        <p14:creationId xmlns:p14="http://schemas.microsoft.com/office/powerpoint/2010/main" val="36789241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atin typeface="Calibri" charset="0"/>
                <a:cs typeface="Arial" charset="0"/>
              </a:defRPr>
            </a:lvl1pPr>
          </a:lstStyle>
          <a:p>
            <a:pPr>
              <a:defRPr/>
            </a:pPr>
            <a:endParaRPr lang="en-GB" dirty="0"/>
          </a:p>
        </p:txBody>
      </p:sp>
      <p:sp>
        <p:nvSpPr>
          <p:cNvPr id="5" name="Rectangle 5"/>
          <p:cNvSpPr>
            <a:spLocks noGrp="1" noChangeArrowheads="1"/>
          </p:cNvSpPr>
          <p:nvPr>
            <p:ph type="ftr" sz="quarter" idx="11"/>
          </p:nvPr>
        </p:nvSpPr>
        <p:spPr/>
        <p:txBody>
          <a:bodyPr/>
          <a:lstStyle>
            <a:lvl1pPr>
              <a:defRPr>
                <a:latin typeface="Calibri" charset="0"/>
                <a:cs typeface="Arial" charset="0"/>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atin typeface="Calibri" charset="0"/>
              </a:defRPr>
            </a:lvl1pPr>
          </a:lstStyle>
          <a:p>
            <a:fld id="{D069B87E-D7B4-8140-9131-D75D493EB2B4}" type="slidenum">
              <a:rPr lang="en-GB"/>
              <a:pPr/>
              <a:t>‹#›</a:t>
            </a:fld>
            <a:endParaRPr lang="en-GB" dirty="0"/>
          </a:p>
        </p:txBody>
      </p:sp>
    </p:spTree>
    <p:extLst>
      <p:ext uri="{BB962C8B-B14F-4D97-AF65-F5344CB8AC3E}">
        <p14:creationId xmlns:p14="http://schemas.microsoft.com/office/powerpoint/2010/main" val="29927535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p:txBody>
          <a:bodyPr/>
          <a:lstStyle>
            <a:lvl1pPr>
              <a:defRPr>
                <a:latin typeface="Calibri" charset="0"/>
                <a:cs typeface="Arial" charset="0"/>
              </a:defRPr>
            </a:lvl1pPr>
          </a:lstStyle>
          <a:p>
            <a:pPr>
              <a:defRPr/>
            </a:pPr>
            <a:endParaRPr lang="en-GB" dirty="0"/>
          </a:p>
        </p:txBody>
      </p:sp>
      <p:sp>
        <p:nvSpPr>
          <p:cNvPr id="4" name="Rectangle 5"/>
          <p:cNvSpPr>
            <a:spLocks noGrp="1" noChangeArrowheads="1"/>
          </p:cNvSpPr>
          <p:nvPr>
            <p:ph type="ftr" sz="quarter" idx="11"/>
          </p:nvPr>
        </p:nvSpPr>
        <p:spPr/>
        <p:txBody>
          <a:bodyPr/>
          <a:lstStyle>
            <a:lvl1pPr>
              <a:defRPr>
                <a:latin typeface="Calibri" charset="0"/>
                <a:cs typeface="Arial" charset="0"/>
              </a:defRPr>
            </a:lvl1pPr>
          </a:lstStyle>
          <a:p>
            <a:pPr>
              <a:defRPr/>
            </a:pPr>
            <a:endParaRPr lang="en-GB" dirty="0"/>
          </a:p>
        </p:txBody>
      </p:sp>
      <p:sp>
        <p:nvSpPr>
          <p:cNvPr id="5" name="Rectangle 6"/>
          <p:cNvSpPr>
            <a:spLocks noGrp="1" noChangeArrowheads="1"/>
          </p:cNvSpPr>
          <p:nvPr>
            <p:ph type="sldNum" sz="quarter" idx="12"/>
          </p:nvPr>
        </p:nvSpPr>
        <p:spPr/>
        <p:txBody>
          <a:bodyPr/>
          <a:lstStyle>
            <a:lvl1pPr>
              <a:defRPr>
                <a:latin typeface="Calibri" charset="0"/>
              </a:defRPr>
            </a:lvl1pPr>
          </a:lstStyle>
          <a:p>
            <a:fld id="{06108A8D-3B5A-624F-97E4-0C378B2CD431}" type="slidenum">
              <a:rPr lang="en-GB"/>
              <a:pPr/>
              <a:t>‹#›</a:t>
            </a:fld>
            <a:endParaRPr lang="en-GB" dirty="0"/>
          </a:p>
        </p:txBody>
      </p:sp>
    </p:spTree>
    <p:extLst>
      <p:ext uri="{BB962C8B-B14F-4D97-AF65-F5344CB8AC3E}">
        <p14:creationId xmlns:p14="http://schemas.microsoft.com/office/powerpoint/2010/main" val="41279007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02754" name="Picture 2" descr="oceanobs_ppt_1600x1200_COV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2755" name="Rectangle 3"/>
          <p:cNvSpPr>
            <a:spLocks noGrp="1" noChangeArrowheads="1"/>
          </p:cNvSpPr>
          <p:nvPr>
            <p:ph type="ctrTitle"/>
          </p:nvPr>
        </p:nvSpPr>
        <p:spPr>
          <a:xfrm>
            <a:off x="685800" y="2286000"/>
            <a:ext cx="7772400" cy="1143000"/>
          </a:xfrm>
        </p:spPr>
        <p:txBody>
          <a:bodyPr/>
          <a:lstStyle>
            <a:lvl1pPr>
              <a:defRPr/>
            </a:lvl1pPr>
          </a:lstStyle>
          <a:p>
            <a:pPr lvl="0"/>
            <a:r>
              <a:rPr lang="en-GB" noProof="0" smtClean="0"/>
              <a:t>Click to edit Master title style</a:t>
            </a:r>
          </a:p>
        </p:txBody>
      </p:sp>
      <p:sp>
        <p:nvSpPr>
          <p:cNvPr id="202756"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spTree>
    <p:extLst>
      <p:ext uri="{BB962C8B-B14F-4D97-AF65-F5344CB8AC3E}">
        <p14:creationId xmlns:p14="http://schemas.microsoft.com/office/powerpoint/2010/main" val="9221336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47014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459423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303434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312027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62218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r>
              <a:rPr lang="en-US" dirty="0"/>
              <a:t>Copyright © 2010  R. R. Dickerson</a:t>
            </a:r>
          </a:p>
        </p:txBody>
      </p:sp>
      <p:sp>
        <p:nvSpPr>
          <p:cNvPr id="6" name="Rectangle 6"/>
          <p:cNvSpPr>
            <a:spLocks noGrp="1" noChangeArrowheads="1"/>
          </p:cNvSpPr>
          <p:nvPr>
            <p:ph type="sldNum" sz="quarter" idx="12"/>
          </p:nvPr>
        </p:nvSpPr>
        <p:spPr/>
        <p:txBody>
          <a:bodyPr/>
          <a:lstStyle>
            <a:lvl1pPr>
              <a:defRPr/>
            </a:lvl1pPr>
          </a:lstStyle>
          <a:p>
            <a:pPr>
              <a:defRPr/>
            </a:pPr>
            <a:fld id="{C51F9472-8D89-6848-90F1-C20AAE9F7942}" type="slidenum">
              <a:rPr lang="en-US"/>
              <a:pPr>
                <a:defRPr/>
              </a:pPr>
              <a:t>‹#›</a:t>
            </a:fld>
            <a:endParaRPr lang="en-US" dirty="0"/>
          </a:p>
        </p:txBody>
      </p:sp>
    </p:spTree>
    <p:extLst>
      <p:ext uri="{BB962C8B-B14F-4D97-AF65-F5344CB8AC3E}">
        <p14:creationId xmlns:p14="http://schemas.microsoft.com/office/powerpoint/2010/main" val="20598781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2696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088593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681097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308634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200"/>
            <a:ext cx="2057400" cy="4953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19200"/>
            <a:ext cx="6019800" cy="495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73772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a:lvl1pPr>
          </a:lstStyle>
          <a:p>
            <a:pPr>
              <a:defRPr/>
            </a:pPr>
            <a:r>
              <a:rPr lang="en-US" dirty="0"/>
              <a:t>Copyright © 2010  R. R. Dickerson</a:t>
            </a:r>
          </a:p>
        </p:txBody>
      </p:sp>
      <p:sp>
        <p:nvSpPr>
          <p:cNvPr id="7" name="Rectangle 6"/>
          <p:cNvSpPr>
            <a:spLocks noGrp="1" noChangeArrowheads="1"/>
          </p:cNvSpPr>
          <p:nvPr>
            <p:ph type="sldNum" sz="quarter" idx="12"/>
          </p:nvPr>
        </p:nvSpPr>
        <p:spPr/>
        <p:txBody>
          <a:bodyPr/>
          <a:lstStyle>
            <a:lvl1pPr>
              <a:defRPr/>
            </a:lvl1pPr>
          </a:lstStyle>
          <a:p>
            <a:pPr>
              <a:defRPr/>
            </a:pPr>
            <a:fld id="{2B715556-F559-C541-A91D-EF3F76119054}" type="slidenum">
              <a:rPr lang="en-US"/>
              <a:pPr>
                <a:defRPr/>
              </a:pPr>
              <a:t>‹#›</a:t>
            </a:fld>
            <a:endParaRPr lang="en-US" dirty="0"/>
          </a:p>
        </p:txBody>
      </p:sp>
    </p:spTree>
    <p:extLst>
      <p:ext uri="{BB962C8B-B14F-4D97-AF65-F5344CB8AC3E}">
        <p14:creationId xmlns:p14="http://schemas.microsoft.com/office/powerpoint/2010/main" val="359647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p:txBody>
          <a:bodyPr/>
          <a:lstStyle>
            <a:lvl1pPr>
              <a:defRPr/>
            </a:lvl1pPr>
          </a:lstStyle>
          <a:p>
            <a:pPr>
              <a:defRPr/>
            </a:pPr>
            <a:r>
              <a:rPr lang="en-US" dirty="0"/>
              <a:t>Copyright © 2010  R. R. Dickerson</a:t>
            </a:r>
          </a:p>
        </p:txBody>
      </p:sp>
      <p:sp>
        <p:nvSpPr>
          <p:cNvPr id="9" name="Rectangle 6"/>
          <p:cNvSpPr>
            <a:spLocks noGrp="1" noChangeArrowheads="1"/>
          </p:cNvSpPr>
          <p:nvPr>
            <p:ph type="sldNum" sz="quarter" idx="12"/>
          </p:nvPr>
        </p:nvSpPr>
        <p:spPr/>
        <p:txBody>
          <a:bodyPr/>
          <a:lstStyle>
            <a:lvl1pPr>
              <a:defRPr/>
            </a:lvl1pPr>
          </a:lstStyle>
          <a:p>
            <a:pPr>
              <a:defRPr/>
            </a:pPr>
            <a:fld id="{014EC50E-A99C-7441-860D-545F3E43FB13}" type="slidenum">
              <a:rPr lang="en-US"/>
              <a:pPr>
                <a:defRPr/>
              </a:pPr>
              <a:t>‹#›</a:t>
            </a:fld>
            <a:endParaRPr lang="en-US" dirty="0"/>
          </a:p>
        </p:txBody>
      </p:sp>
    </p:spTree>
    <p:extLst>
      <p:ext uri="{BB962C8B-B14F-4D97-AF65-F5344CB8AC3E}">
        <p14:creationId xmlns:p14="http://schemas.microsoft.com/office/powerpoint/2010/main" val="2928662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p:txBody>
          <a:bodyPr/>
          <a:lstStyle>
            <a:lvl1pPr>
              <a:defRPr/>
            </a:lvl1pPr>
          </a:lstStyle>
          <a:p>
            <a:pPr>
              <a:defRPr/>
            </a:pPr>
            <a:r>
              <a:rPr lang="en-US" dirty="0"/>
              <a:t>Copyright © 2010  R. R. Dickerson</a:t>
            </a:r>
          </a:p>
        </p:txBody>
      </p:sp>
      <p:sp>
        <p:nvSpPr>
          <p:cNvPr id="5" name="Rectangle 6"/>
          <p:cNvSpPr>
            <a:spLocks noGrp="1" noChangeArrowheads="1"/>
          </p:cNvSpPr>
          <p:nvPr>
            <p:ph type="sldNum" sz="quarter" idx="12"/>
          </p:nvPr>
        </p:nvSpPr>
        <p:spPr/>
        <p:txBody>
          <a:bodyPr/>
          <a:lstStyle>
            <a:lvl1pPr>
              <a:defRPr/>
            </a:lvl1pPr>
          </a:lstStyle>
          <a:p>
            <a:pPr>
              <a:defRPr/>
            </a:pPr>
            <a:fld id="{811A48AB-1FF5-514D-A2BE-7686A7ABAB82}" type="slidenum">
              <a:rPr lang="en-US"/>
              <a:pPr>
                <a:defRPr/>
              </a:pPr>
              <a:t>‹#›</a:t>
            </a:fld>
            <a:endParaRPr lang="en-US" dirty="0"/>
          </a:p>
        </p:txBody>
      </p:sp>
    </p:spTree>
    <p:extLst>
      <p:ext uri="{BB962C8B-B14F-4D97-AF65-F5344CB8AC3E}">
        <p14:creationId xmlns:p14="http://schemas.microsoft.com/office/powerpoint/2010/main" val="3159799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p:txBody>
          <a:bodyPr/>
          <a:lstStyle>
            <a:lvl1pPr>
              <a:defRPr/>
            </a:lvl1pPr>
          </a:lstStyle>
          <a:p>
            <a:pPr>
              <a:defRPr/>
            </a:pPr>
            <a:r>
              <a:rPr lang="en-US" dirty="0"/>
              <a:t>Copyright © 2010  R. R. Dickerson</a:t>
            </a:r>
          </a:p>
        </p:txBody>
      </p:sp>
      <p:sp>
        <p:nvSpPr>
          <p:cNvPr id="4" name="Rectangle 6"/>
          <p:cNvSpPr>
            <a:spLocks noGrp="1" noChangeArrowheads="1"/>
          </p:cNvSpPr>
          <p:nvPr>
            <p:ph type="sldNum" sz="quarter" idx="12"/>
          </p:nvPr>
        </p:nvSpPr>
        <p:spPr/>
        <p:txBody>
          <a:bodyPr/>
          <a:lstStyle>
            <a:lvl1pPr>
              <a:defRPr/>
            </a:lvl1pPr>
          </a:lstStyle>
          <a:p>
            <a:pPr>
              <a:defRPr/>
            </a:pPr>
            <a:fld id="{D9822472-2478-CD4B-AC10-66E25C465234}" type="slidenum">
              <a:rPr lang="en-US"/>
              <a:pPr>
                <a:defRPr/>
              </a:pPr>
              <a:t>‹#›</a:t>
            </a:fld>
            <a:endParaRPr lang="en-US" dirty="0"/>
          </a:p>
        </p:txBody>
      </p:sp>
    </p:spTree>
    <p:extLst>
      <p:ext uri="{BB962C8B-B14F-4D97-AF65-F5344CB8AC3E}">
        <p14:creationId xmlns:p14="http://schemas.microsoft.com/office/powerpoint/2010/main" val="1486397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a:lvl1pPr>
          </a:lstStyle>
          <a:p>
            <a:pPr>
              <a:defRPr/>
            </a:pPr>
            <a:r>
              <a:rPr lang="en-US" dirty="0"/>
              <a:t>Copyright © 2010  R. R. Dickerson</a:t>
            </a:r>
          </a:p>
        </p:txBody>
      </p:sp>
      <p:sp>
        <p:nvSpPr>
          <p:cNvPr id="7" name="Rectangle 6"/>
          <p:cNvSpPr>
            <a:spLocks noGrp="1" noChangeArrowheads="1"/>
          </p:cNvSpPr>
          <p:nvPr>
            <p:ph type="sldNum" sz="quarter" idx="12"/>
          </p:nvPr>
        </p:nvSpPr>
        <p:spPr/>
        <p:txBody>
          <a:bodyPr/>
          <a:lstStyle>
            <a:lvl1pPr>
              <a:defRPr/>
            </a:lvl1pPr>
          </a:lstStyle>
          <a:p>
            <a:pPr>
              <a:defRPr/>
            </a:pPr>
            <a:fld id="{5264C2CC-B8B6-8742-9A30-C6D44B0B3899}" type="slidenum">
              <a:rPr lang="en-US"/>
              <a:pPr>
                <a:defRPr/>
              </a:pPr>
              <a:t>‹#›</a:t>
            </a:fld>
            <a:endParaRPr lang="en-US" dirty="0"/>
          </a:p>
        </p:txBody>
      </p:sp>
    </p:spTree>
    <p:extLst>
      <p:ext uri="{BB962C8B-B14F-4D97-AF65-F5344CB8AC3E}">
        <p14:creationId xmlns:p14="http://schemas.microsoft.com/office/powerpoint/2010/main" val="2048149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a:lvl1pPr>
          </a:lstStyle>
          <a:p>
            <a:pPr>
              <a:defRPr/>
            </a:pPr>
            <a:r>
              <a:rPr lang="en-US" dirty="0"/>
              <a:t>Copyright © 2010  R. R. Dickerson</a:t>
            </a:r>
          </a:p>
        </p:txBody>
      </p:sp>
      <p:sp>
        <p:nvSpPr>
          <p:cNvPr id="7" name="Rectangle 6"/>
          <p:cNvSpPr>
            <a:spLocks noGrp="1" noChangeArrowheads="1"/>
          </p:cNvSpPr>
          <p:nvPr>
            <p:ph type="sldNum" sz="quarter" idx="12"/>
          </p:nvPr>
        </p:nvSpPr>
        <p:spPr/>
        <p:txBody>
          <a:bodyPr/>
          <a:lstStyle>
            <a:lvl1pPr>
              <a:defRPr/>
            </a:lvl1pPr>
          </a:lstStyle>
          <a:p>
            <a:pPr>
              <a:defRPr/>
            </a:pPr>
            <a:fld id="{71837833-73C0-B848-B0F2-6A22D3783277}" type="slidenum">
              <a:rPr lang="en-US"/>
              <a:pPr>
                <a:defRPr/>
              </a:pPr>
              <a:t>‹#›</a:t>
            </a:fld>
            <a:endParaRPr lang="en-US" dirty="0"/>
          </a:p>
        </p:txBody>
      </p:sp>
    </p:spTree>
    <p:extLst>
      <p:ext uri="{BB962C8B-B14F-4D97-AF65-F5344CB8AC3E}">
        <p14:creationId xmlns:p14="http://schemas.microsoft.com/office/powerpoint/2010/main" val="13728234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3.xml"/><Relationship Id="rId13" Type="http://schemas.openxmlformats.org/officeDocument/2006/relationships/image" Target="../media/image1.jpeg"/><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atin typeface="+mn-lt"/>
                <a:ea typeface="ＭＳ Ｐゴシック" charset="0"/>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r>
              <a:rPr lang="en-US" dirty="0"/>
              <a:t>Copyright © 2013  R. R. Dickerson</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6D599D2E-4438-B94C-B8B6-2C42E64C9E9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468" r:id="rId1"/>
    <p:sldLayoutId id="2147484469" r:id="rId2"/>
    <p:sldLayoutId id="2147484470" r:id="rId3"/>
    <p:sldLayoutId id="2147484471" r:id="rId4"/>
    <p:sldLayoutId id="2147484472" r:id="rId5"/>
    <p:sldLayoutId id="2147484473" r:id="rId6"/>
    <p:sldLayoutId id="2147484474" r:id="rId7"/>
    <p:sldLayoutId id="2147484475" r:id="rId8"/>
    <p:sldLayoutId id="2147484476" r:id="rId9"/>
    <p:sldLayoutId id="2147484477" r:id="rId10"/>
    <p:sldLayoutId id="2147484478" r:id="rId11"/>
  </p:sldLayoutIdLst>
  <p:hf hdr="0" dt="0"/>
  <p:txStyles>
    <p:titleStyle>
      <a:lvl1pPr algn="ctr" rtl="0" eaLnBrk="0" fontAlgn="base" hangingPunct="0">
        <a:spcBef>
          <a:spcPct val="0"/>
        </a:spcBef>
        <a:spcAft>
          <a:spcPct val="0"/>
        </a:spcAft>
        <a:defRPr sz="4400">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2"/>
          </a:solidFill>
          <a:latin typeface="Arial" charset="0"/>
          <a:ea typeface="MS PGothic" pitchFamily="34" charset="-128"/>
          <a:cs typeface="MS PGothic" charset="0"/>
        </a:defRPr>
      </a:lvl2pPr>
      <a:lvl3pPr algn="ctr" rtl="0" eaLnBrk="0" fontAlgn="base" hangingPunct="0">
        <a:spcBef>
          <a:spcPct val="0"/>
        </a:spcBef>
        <a:spcAft>
          <a:spcPct val="0"/>
        </a:spcAft>
        <a:defRPr sz="4400">
          <a:solidFill>
            <a:schemeClr val="tx2"/>
          </a:solidFill>
          <a:latin typeface="Arial" charset="0"/>
          <a:ea typeface="MS PGothic" pitchFamily="34" charset="-128"/>
          <a:cs typeface="MS PGothic" charset="0"/>
        </a:defRPr>
      </a:lvl3pPr>
      <a:lvl4pPr algn="ctr" rtl="0" eaLnBrk="0" fontAlgn="base" hangingPunct="0">
        <a:spcBef>
          <a:spcPct val="0"/>
        </a:spcBef>
        <a:spcAft>
          <a:spcPct val="0"/>
        </a:spcAft>
        <a:defRPr sz="4400">
          <a:solidFill>
            <a:schemeClr val="tx2"/>
          </a:solidFill>
          <a:latin typeface="Arial" charset="0"/>
          <a:ea typeface="MS PGothic" pitchFamily="34" charset="-128"/>
          <a:cs typeface="MS PGothic" charset="0"/>
        </a:defRPr>
      </a:lvl4pPr>
      <a:lvl5pPr algn="ctr" rtl="0" eaLnBrk="0" fontAlgn="base" hangingPunct="0">
        <a:spcBef>
          <a:spcPct val="0"/>
        </a:spcBef>
        <a:spcAft>
          <a:spcPct val="0"/>
        </a:spcAft>
        <a:defRPr sz="4400">
          <a:solidFill>
            <a:schemeClr val="tx2"/>
          </a:solidFill>
          <a:latin typeface="Arial" charset="0"/>
          <a:ea typeface="MS PGothic" pitchFamily="34" charset="-128"/>
          <a:cs typeface="MS PGothic"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mn-ea"/>
                <a:cs typeface="+mn-cs"/>
              </a:defRPr>
            </a:lvl1pPr>
          </a:lstStyle>
          <a:p>
            <a:pPr>
              <a:defRPr/>
            </a:pP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mn-ea"/>
                <a:cs typeface="+mn-cs"/>
              </a:defRPr>
            </a:lvl1pPr>
          </a:lstStyle>
          <a:p>
            <a:pPr>
              <a:defRPr/>
            </a:pPr>
            <a:endParaRPr lang="en-GB"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fld id="{8AEAB5DA-7E68-7E40-B079-5753D2BA9A73}" type="slidenum">
              <a:rPr lang="en-GB">
                <a:ea typeface="ＭＳ Ｐゴシック" charset="0"/>
                <a:cs typeface="Arial" charset="0"/>
              </a:rPr>
              <a:pPr/>
              <a:t>‹#›</a:t>
            </a:fld>
            <a:endParaRPr lang="en-GB" dirty="0">
              <a:ea typeface="ＭＳ Ｐゴシック" charset="0"/>
              <a:cs typeface="Arial" charset="0"/>
            </a:endParaRPr>
          </a:p>
        </p:txBody>
      </p:sp>
    </p:spTree>
    <p:extLst>
      <p:ext uri="{BB962C8B-B14F-4D97-AF65-F5344CB8AC3E}">
        <p14:creationId xmlns:p14="http://schemas.microsoft.com/office/powerpoint/2010/main" val="4270127071"/>
      </p:ext>
    </p:extLst>
  </p:cSld>
  <p:clrMap bg1="lt1" tx1="dk1" bg2="lt2" tx2="dk2" accent1="accent1" accent2="accent2" accent3="accent3" accent4="accent4" accent5="accent5" accent6="accent6" hlink="hlink" folHlink="folHlink"/>
  <p:sldLayoutIdLst>
    <p:sldLayoutId id="2147484514" r:id="rId1"/>
    <p:sldLayoutId id="2147484515" r:id="rId2"/>
    <p:sldLayoutId id="2147484516" r:id="rId3"/>
    <p:sldLayoutId id="2147484517" r:id="rId4"/>
    <p:sldLayoutId id="2147484518" r:id="rId5"/>
    <p:sldLayoutId id="2147484519" r:id="rId6"/>
    <p:sldLayoutId id="2147484520" r:id="rId7"/>
    <p:sldLayoutId id="2147484521" r:id="rId8"/>
    <p:sldLayoutId id="2147484522" r:id="rId9"/>
    <p:sldLayoutId id="2147484523" r:id="rId10"/>
    <p:sldLayoutId id="2147484524" r:id="rId11"/>
    <p:sldLayoutId id="2147484525" r:id="rId12"/>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1730" name="Picture 2" descr="oceanobs_ppt_1600x1200_INSIDE"/>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1731" name="Rectangle 3"/>
          <p:cNvSpPr>
            <a:spLocks noGrp="1" noChangeArrowheads="1"/>
          </p:cNvSpPr>
          <p:nvPr>
            <p:ph type="title"/>
          </p:nvPr>
        </p:nvSpPr>
        <p:spPr bwMode="auto">
          <a:xfrm>
            <a:off x="457200" y="1219200"/>
            <a:ext cx="82296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01732" name="Rectangle 4"/>
          <p:cNvSpPr>
            <a:spLocks noGrp="1" noChangeArrowheads="1"/>
          </p:cNvSpPr>
          <p:nvPr>
            <p:ph type="body" idx="1"/>
          </p:nvPr>
        </p:nvSpPr>
        <p:spPr bwMode="auto">
          <a:xfrm>
            <a:off x="457200" y="2057400"/>
            <a:ext cx="82296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extLst>
      <p:ext uri="{BB962C8B-B14F-4D97-AF65-F5344CB8AC3E}">
        <p14:creationId xmlns:p14="http://schemas.microsoft.com/office/powerpoint/2010/main" val="2630750581"/>
      </p:ext>
    </p:extLst>
  </p:cSld>
  <p:clrMap bg1="lt1" tx1="dk1" bg2="lt2" tx2="dk2" accent1="accent1" accent2="accent2" accent3="accent3" accent4="accent4" accent5="accent5" accent6="accent6" hlink="hlink" folHlink="folHlink"/>
  <p:sldLayoutIdLst>
    <p:sldLayoutId id="2147484527" r:id="rId1"/>
    <p:sldLayoutId id="2147484528" r:id="rId2"/>
    <p:sldLayoutId id="2147484529" r:id="rId3"/>
    <p:sldLayoutId id="2147484530" r:id="rId4"/>
    <p:sldLayoutId id="2147484531" r:id="rId5"/>
    <p:sldLayoutId id="2147484532" r:id="rId6"/>
    <p:sldLayoutId id="2147484533" r:id="rId7"/>
    <p:sldLayoutId id="2147484534" r:id="rId8"/>
    <p:sldLayoutId id="2147484535" r:id="rId9"/>
    <p:sldLayoutId id="2147484536" r:id="rId10"/>
    <p:sldLayoutId id="2147484537" r:id="rId11"/>
  </p:sldLayoutIdLst>
  <p:txStyles>
    <p:titleStyle>
      <a:lvl1pPr algn="ctr" rtl="0" fontAlgn="base">
        <a:spcBef>
          <a:spcPct val="0"/>
        </a:spcBef>
        <a:spcAft>
          <a:spcPct val="0"/>
        </a:spcAft>
        <a:defRPr sz="3600">
          <a:solidFill>
            <a:srgbClr val="3351D2"/>
          </a:solidFill>
          <a:latin typeface="+mj-lt"/>
          <a:ea typeface="+mj-ea"/>
          <a:cs typeface="+mj-cs"/>
        </a:defRPr>
      </a:lvl1pPr>
      <a:lvl2pPr algn="ctr" rtl="0" fontAlgn="base">
        <a:spcBef>
          <a:spcPct val="0"/>
        </a:spcBef>
        <a:spcAft>
          <a:spcPct val="0"/>
        </a:spcAft>
        <a:defRPr sz="3600">
          <a:solidFill>
            <a:srgbClr val="3351D2"/>
          </a:solidFill>
          <a:latin typeface="Arial" pitchFamily="34" charset="0"/>
          <a:ea typeface="ＭＳ Ｐゴシック" pitchFamily="34" charset="-128"/>
        </a:defRPr>
      </a:lvl2pPr>
      <a:lvl3pPr algn="ctr" rtl="0" fontAlgn="base">
        <a:spcBef>
          <a:spcPct val="0"/>
        </a:spcBef>
        <a:spcAft>
          <a:spcPct val="0"/>
        </a:spcAft>
        <a:defRPr sz="3600">
          <a:solidFill>
            <a:srgbClr val="3351D2"/>
          </a:solidFill>
          <a:latin typeface="Arial" pitchFamily="34" charset="0"/>
          <a:ea typeface="ＭＳ Ｐゴシック" pitchFamily="34" charset="-128"/>
        </a:defRPr>
      </a:lvl3pPr>
      <a:lvl4pPr algn="ctr" rtl="0" fontAlgn="base">
        <a:spcBef>
          <a:spcPct val="0"/>
        </a:spcBef>
        <a:spcAft>
          <a:spcPct val="0"/>
        </a:spcAft>
        <a:defRPr sz="3600">
          <a:solidFill>
            <a:srgbClr val="3351D2"/>
          </a:solidFill>
          <a:latin typeface="Arial" pitchFamily="34" charset="0"/>
          <a:ea typeface="ＭＳ Ｐゴシック" pitchFamily="34" charset="-128"/>
        </a:defRPr>
      </a:lvl4pPr>
      <a:lvl5pPr algn="ctr" rtl="0" fontAlgn="base">
        <a:spcBef>
          <a:spcPct val="0"/>
        </a:spcBef>
        <a:spcAft>
          <a:spcPct val="0"/>
        </a:spcAft>
        <a:defRPr sz="3600">
          <a:solidFill>
            <a:srgbClr val="3351D2"/>
          </a:solidFill>
          <a:latin typeface="Arial" pitchFamily="34" charset="0"/>
          <a:ea typeface="ＭＳ Ｐゴシック" pitchFamily="34" charset="-128"/>
        </a:defRPr>
      </a:lvl5pPr>
      <a:lvl6pPr marL="457200" algn="ctr" rtl="0" fontAlgn="base">
        <a:spcBef>
          <a:spcPct val="0"/>
        </a:spcBef>
        <a:spcAft>
          <a:spcPct val="0"/>
        </a:spcAft>
        <a:defRPr sz="3600">
          <a:solidFill>
            <a:srgbClr val="3351D2"/>
          </a:solidFill>
          <a:latin typeface="Arial" pitchFamily="34" charset="0"/>
          <a:ea typeface="ＭＳ Ｐゴシック" pitchFamily="34" charset="-128"/>
        </a:defRPr>
      </a:lvl6pPr>
      <a:lvl7pPr marL="914400" algn="ctr" rtl="0" fontAlgn="base">
        <a:spcBef>
          <a:spcPct val="0"/>
        </a:spcBef>
        <a:spcAft>
          <a:spcPct val="0"/>
        </a:spcAft>
        <a:defRPr sz="3600">
          <a:solidFill>
            <a:srgbClr val="3351D2"/>
          </a:solidFill>
          <a:latin typeface="Arial" pitchFamily="34" charset="0"/>
          <a:ea typeface="ＭＳ Ｐゴシック" pitchFamily="34" charset="-128"/>
        </a:defRPr>
      </a:lvl7pPr>
      <a:lvl8pPr marL="1371600" algn="ctr" rtl="0" fontAlgn="base">
        <a:spcBef>
          <a:spcPct val="0"/>
        </a:spcBef>
        <a:spcAft>
          <a:spcPct val="0"/>
        </a:spcAft>
        <a:defRPr sz="3600">
          <a:solidFill>
            <a:srgbClr val="3351D2"/>
          </a:solidFill>
          <a:latin typeface="Arial" pitchFamily="34" charset="0"/>
          <a:ea typeface="ＭＳ Ｐゴシック" pitchFamily="34" charset="-128"/>
        </a:defRPr>
      </a:lvl8pPr>
      <a:lvl9pPr marL="1828800" algn="ctr" rtl="0" fontAlgn="base">
        <a:spcBef>
          <a:spcPct val="0"/>
        </a:spcBef>
        <a:spcAft>
          <a:spcPct val="0"/>
        </a:spcAft>
        <a:defRPr sz="3600">
          <a:solidFill>
            <a:srgbClr val="3351D2"/>
          </a:solidFill>
          <a:latin typeface="Arial" pitchFamily="34" charset="0"/>
          <a:ea typeface="ＭＳ Ｐゴシック" pitchFamily="34" charset="-128"/>
        </a:defRPr>
      </a:lvl9pPr>
    </p:titleStyle>
    <p:bodyStyle>
      <a:lvl1pPr marL="342900" indent="-342900" algn="l" rtl="0" fontAlgn="base">
        <a:spcBef>
          <a:spcPct val="20000"/>
        </a:spcBef>
        <a:spcAft>
          <a:spcPct val="0"/>
        </a:spcAft>
        <a:buChar char="•"/>
        <a:defRPr sz="3200">
          <a:solidFill>
            <a:srgbClr val="3351D2"/>
          </a:solidFill>
          <a:latin typeface="+mn-lt"/>
          <a:ea typeface="+mn-ea"/>
          <a:cs typeface="+mn-cs"/>
        </a:defRPr>
      </a:lvl1pPr>
      <a:lvl2pPr marL="742950" indent="-285750" algn="l" rtl="0" fontAlgn="base">
        <a:spcBef>
          <a:spcPct val="20000"/>
        </a:spcBef>
        <a:spcAft>
          <a:spcPct val="0"/>
        </a:spcAft>
        <a:buChar char="–"/>
        <a:defRPr sz="2800">
          <a:solidFill>
            <a:srgbClr val="3351D2"/>
          </a:solidFill>
          <a:latin typeface="+mn-lt"/>
          <a:ea typeface="+mn-ea"/>
        </a:defRPr>
      </a:lvl2pPr>
      <a:lvl3pPr marL="1143000" indent="-228600" algn="l" rtl="0" fontAlgn="base">
        <a:spcBef>
          <a:spcPct val="20000"/>
        </a:spcBef>
        <a:spcAft>
          <a:spcPct val="0"/>
        </a:spcAft>
        <a:buChar char="•"/>
        <a:defRPr sz="2400">
          <a:solidFill>
            <a:srgbClr val="3351D2"/>
          </a:solidFill>
          <a:latin typeface="+mn-lt"/>
          <a:ea typeface="+mn-ea"/>
        </a:defRPr>
      </a:lvl3pPr>
      <a:lvl4pPr marL="1600200" indent="-228600" algn="l" rtl="0" fontAlgn="base">
        <a:spcBef>
          <a:spcPct val="20000"/>
        </a:spcBef>
        <a:spcAft>
          <a:spcPct val="0"/>
        </a:spcAft>
        <a:buChar char="–"/>
        <a:defRPr sz="2000">
          <a:solidFill>
            <a:srgbClr val="3351D2"/>
          </a:solidFill>
          <a:latin typeface="+mn-lt"/>
          <a:ea typeface="+mn-ea"/>
        </a:defRPr>
      </a:lvl4pPr>
      <a:lvl5pPr marL="2057400" indent="-228600" algn="l" rtl="0" fontAlgn="base">
        <a:spcBef>
          <a:spcPct val="20000"/>
        </a:spcBef>
        <a:spcAft>
          <a:spcPct val="0"/>
        </a:spcAft>
        <a:buChar char="»"/>
        <a:defRPr sz="2000">
          <a:solidFill>
            <a:srgbClr val="3351D2"/>
          </a:solidFill>
          <a:latin typeface="+mn-lt"/>
          <a:ea typeface="+mn-ea"/>
        </a:defRPr>
      </a:lvl5pPr>
      <a:lvl6pPr marL="2514600" indent="-228600" algn="l" rtl="0" fontAlgn="base">
        <a:spcBef>
          <a:spcPct val="20000"/>
        </a:spcBef>
        <a:spcAft>
          <a:spcPct val="0"/>
        </a:spcAft>
        <a:buChar char="»"/>
        <a:defRPr sz="2000">
          <a:solidFill>
            <a:srgbClr val="3351D2"/>
          </a:solidFill>
          <a:latin typeface="+mn-lt"/>
          <a:ea typeface="+mn-ea"/>
        </a:defRPr>
      </a:lvl6pPr>
      <a:lvl7pPr marL="2971800" indent="-228600" algn="l" rtl="0" fontAlgn="base">
        <a:spcBef>
          <a:spcPct val="20000"/>
        </a:spcBef>
        <a:spcAft>
          <a:spcPct val="0"/>
        </a:spcAft>
        <a:buChar char="»"/>
        <a:defRPr sz="2000">
          <a:solidFill>
            <a:srgbClr val="3351D2"/>
          </a:solidFill>
          <a:latin typeface="+mn-lt"/>
          <a:ea typeface="+mn-ea"/>
        </a:defRPr>
      </a:lvl7pPr>
      <a:lvl8pPr marL="3429000" indent="-228600" algn="l" rtl="0" fontAlgn="base">
        <a:spcBef>
          <a:spcPct val="20000"/>
        </a:spcBef>
        <a:spcAft>
          <a:spcPct val="0"/>
        </a:spcAft>
        <a:buChar char="»"/>
        <a:defRPr sz="2000">
          <a:solidFill>
            <a:srgbClr val="3351D2"/>
          </a:solidFill>
          <a:latin typeface="+mn-lt"/>
          <a:ea typeface="+mn-ea"/>
        </a:defRPr>
      </a:lvl8pPr>
      <a:lvl9pPr marL="3886200" indent="-228600" algn="l" rtl="0" fontAlgn="base">
        <a:spcBef>
          <a:spcPct val="20000"/>
        </a:spcBef>
        <a:spcAft>
          <a:spcPct val="0"/>
        </a:spcAft>
        <a:buChar char="»"/>
        <a:defRPr sz="2000">
          <a:solidFill>
            <a:srgbClr val="3351D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11.emf"/><Relationship Id="rId5" Type="http://schemas.openxmlformats.org/officeDocument/2006/relationships/oleObject" Target="../embeddings/oleObject5.bin"/><Relationship Id="rId6" Type="http://schemas.openxmlformats.org/officeDocument/2006/relationships/image" Target="../media/image12.emf"/><Relationship Id="rId7" Type="http://schemas.openxmlformats.org/officeDocument/2006/relationships/oleObject" Target="../embeddings/oleObject6.bin"/><Relationship Id="rId8" Type="http://schemas.openxmlformats.org/officeDocument/2006/relationships/image" Target="../media/image13.emf"/><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14.emf"/><Relationship Id="rId1" Type="http://schemas.openxmlformats.org/officeDocument/2006/relationships/vmlDrawing" Target="../drawings/vmlDrawing5.vml"/><Relationship Id="rId2"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7.emf"/><Relationship Id="rId5" Type="http://schemas.openxmlformats.org/officeDocument/2006/relationships/oleObject" Target="../embeddings/oleObject9.bin"/><Relationship Id="rId6" Type="http://schemas.openxmlformats.org/officeDocument/2006/relationships/image" Target="../media/image15.emf"/><Relationship Id="rId1" Type="http://schemas.openxmlformats.org/officeDocument/2006/relationships/vmlDrawing" Target="../drawings/vmlDrawing6.vml"/><Relationship Id="rId2"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eg"/><Relationship Id="rId3"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17.emf"/><Relationship Id="rId1" Type="http://schemas.openxmlformats.org/officeDocument/2006/relationships/vmlDrawing" Target="../drawings/vmlDrawing7.vml"/><Relationship Id="rId2"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1.bin"/><Relationship Id="rId4" Type="http://schemas.openxmlformats.org/officeDocument/2006/relationships/image" Target="../media/image18.emf"/><Relationship Id="rId1" Type="http://schemas.openxmlformats.org/officeDocument/2006/relationships/vmlDrawing" Target="../drawings/vmlDrawing8.vml"/><Relationship Id="rId2"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2.bin"/><Relationship Id="rId4" Type="http://schemas.openxmlformats.org/officeDocument/2006/relationships/image" Target="../media/image19.emf"/><Relationship Id="rId1" Type="http://schemas.openxmlformats.org/officeDocument/2006/relationships/vmlDrawing" Target="../drawings/vmlDrawing9.vml"/><Relationship Id="rId2"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3.bin"/><Relationship Id="rId4" Type="http://schemas.openxmlformats.org/officeDocument/2006/relationships/image" Target="../media/image20.emf"/><Relationship Id="rId1" Type="http://schemas.openxmlformats.org/officeDocument/2006/relationships/vmlDrawing" Target="../drawings/vmlDrawing10.vml"/><Relationship Id="rId2"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4.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 Id="rId3"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7.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8.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3.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4.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4.bin"/><Relationship Id="rId4" Type="http://schemas.openxmlformats.org/officeDocument/2006/relationships/image" Target="../media/image35.emf"/><Relationship Id="rId1" Type="http://schemas.openxmlformats.org/officeDocument/2006/relationships/vmlDrawing" Target="../drawings/vmlDrawing11.vml"/><Relationship Id="rId2"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1.bin"/><Relationship Id="rId5" Type="http://schemas.openxmlformats.org/officeDocument/2006/relationships/image" Target="../media/image7.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2.bin"/><Relationship Id="rId5" Type="http://schemas.openxmlformats.org/officeDocument/2006/relationships/image" Target="../media/image8.e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3.bin"/><Relationship Id="rId5" Type="http://schemas.openxmlformats.org/officeDocument/2006/relationships/image" Target="../media/image8.emf"/><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5-08-23 11.20.37.jpg"/>
          <p:cNvPicPr>
            <a:picLocks noChangeAspect="1"/>
          </p:cNvPicPr>
          <p:nvPr/>
        </p:nvPicPr>
        <p:blipFill rotWithShape="1">
          <a:blip r:embed="rId3">
            <a:extLst>
              <a:ext uri="{28A0092B-C50C-407E-A947-70E740481C1C}">
                <a14:useLocalDpi xmlns:a14="http://schemas.microsoft.com/office/drawing/2010/main" val="0"/>
              </a:ext>
            </a:extLst>
          </a:blip>
          <a:srcRect b="21577"/>
          <a:stretch/>
        </p:blipFill>
        <p:spPr>
          <a:xfrm>
            <a:off x="1524000" y="-21146"/>
            <a:ext cx="6558712" cy="6858000"/>
          </a:xfrm>
          <a:prstGeom prst="rect">
            <a:avLst/>
          </a:prstGeom>
        </p:spPr>
      </p:pic>
      <p:sp>
        <p:nvSpPr>
          <p:cNvPr id="5" name="Slide Number Placeholder 5"/>
          <p:cNvSpPr>
            <a:spLocks noGrp="1"/>
          </p:cNvSpPr>
          <p:nvPr>
            <p:ph type="sldNum" sz="quarter" idx="12"/>
          </p:nvPr>
        </p:nvSpPr>
        <p:spPr/>
        <p:txBody>
          <a:bodyPr/>
          <a:lstStyle>
            <a:lvl1pPr eaLnBrk="0" hangingPunct="0">
              <a:defRPr sz="2200">
                <a:solidFill>
                  <a:schemeClr val="tx1"/>
                </a:solidFill>
                <a:latin typeface="Times New Roman" charset="0"/>
                <a:ea typeface="MS PGothic" charset="0"/>
                <a:cs typeface="MS PGothic" charset="0"/>
              </a:defRPr>
            </a:lvl1pPr>
            <a:lvl2pPr marL="742950" indent="-285750" eaLnBrk="0" hangingPunct="0">
              <a:defRPr sz="2200">
                <a:solidFill>
                  <a:schemeClr val="tx1"/>
                </a:solidFill>
                <a:latin typeface="Times New Roman" charset="0"/>
                <a:ea typeface="MS PGothic" charset="0"/>
                <a:cs typeface="MS PGothic" charset="0"/>
              </a:defRPr>
            </a:lvl2pPr>
            <a:lvl3pPr marL="1143000" indent="-228600" eaLnBrk="0" hangingPunct="0">
              <a:defRPr sz="2200">
                <a:solidFill>
                  <a:schemeClr val="tx1"/>
                </a:solidFill>
                <a:latin typeface="Times New Roman" charset="0"/>
                <a:ea typeface="MS PGothic" charset="0"/>
                <a:cs typeface="MS PGothic" charset="0"/>
              </a:defRPr>
            </a:lvl3pPr>
            <a:lvl4pPr marL="1600200" indent="-228600" eaLnBrk="0" hangingPunct="0">
              <a:defRPr sz="2200">
                <a:solidFill>
                  <a:schemeClr val="tx1"/>
                </a:solidFill>
                <a:latin typeface="Times New Roman" charset="0"/>
                <a:ea typeface="MS PGothic" charset="0"/>
                <a:cs typeface="MS PGothic" charset="0"/>
              </a:defRPr>
            </a:lvl4pPr>
            <a:lvl5pPr marL="2057400" indent="-228600" eaLnBrk="0" hangingPunct="0">
              <a:defRPr sz="2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200">
                <a:solidFill>
                  <a:schemeClr val="tx1"/>
                </a:solidFill>
                <a:latin typeface="Times New Roman" charset="0"/>
                <a:ea typeface="MS PGothic" charset="0"/>
                <a:cs typeface="MS PGothic" charset="0"/>
              </a:defRPr>
            </a:lvl9pPr>
          </a:lstStyle>
          <a:p>
            <a:pPr eaLnBrk="1" hangingPunct="1">
              <a:defRPr/>
            </a:pPr>
            <a:fld id="{094B9B51-1F7E-2546-9300-1032CE9B74A6}" type="slidenum">
              <a:rPr lang="en-US" sz="1400" smtClean="0">
                <a:latin typeface="Arial" charset="0"/>
              </a:rPr>
              <a:pPr eaLnBrk="1" hangingPunct="1">
                <a:defRPr/>
              </a:pPr>
              <a:t>1</a:t>
            </a:fld>
            <a:endParaRPr lang="en-US" sz="1400" dirty="0" smtClean="0">
              <a:latin typeface="Arial" charset="0"/>
            </a:endParaRPr>
          </a:p>
        </p:txBody>
      </p:sp>
      <p:sp>
        <p:nvSpPr>
          <p:cNvPr id="2050" name="Rectangle 2"/>
          <p:cNvSpPr>
            <a:spLocks noGrp="1" noChangeArrowheads="1"/>
          </p:cNvSpPr>
          <p:nvPr>
            <p:ph type="ctrTitle"/>
          </p:nvPr>
        </p:nvSpPr>
        <p:spPr>
          <a:xfrm>
            <a:off x="609600" y="152400"/>
            <a:ext cx="7696200" cy="1066800"/>
          </a:xfrm>
        </p:spPr>
        <p:txBody>
          <a:bodyPr/>
          <a:lstStyle/>
          <a:p>
            <a:pPr eaLnBrk="1" hangingPunct="1">
              <a:defRPr/>
            </a:pPr>
            <a:r>
              <a:rPr lang="en-US" sz="3200" b="1" dirty="0" smtClean="0">
                <a:latin typeface="Times New Roman" charset="0"/>
                <a:ea typeface="+mj-ea"/>
                <a:cs typeface="+mj-cs"/>
              </a:rPr>
              <a:t>Basic Ocean Chemistry</a:t>
            </a:r>
            <a:br>
              <a:rPr lang="en-US" sz="3200" b="1" dirty="0" smtClean="0">
                <a:latin typeface="Times New Roman" charset="0"/>
                <a:ea typeface="+mj-ea"/>
                <a:cs typeface="+mj-cs"/>
              </a:rPr>
            </a:br>
            <a:r>
              <a:rPr lang="en-US" sz="3200" b="1" dirty="0" smtClean="0">
                <a:latin typeface="Times New Roman" charset="0"/>
                <a:ea typeface="+mj-ea"/>
                <a:cs typeface="+mj-cs"/>
              </a:rPr>
              <a:t>AOSC 620</a:t>
            </a:r>
            <a:endParaRPr lang="en-US" sz="3200" dirty="0" smtClean="0">
              <a:latin typeface="Times New Roman" charset="0"/>
              <a:ea typeface="+mj-ea"/>
              <a:cs typeface="+mj-cs"/>
            </a:endParaRPr>
          </a:p>
        </p:txBody>
      </p:sp>
      <p:sp>
        <p:nvSpPr>
          <p:cNvPr id="2051" name="Rectangle 3"/>
          <p:cNvSpPr>
            <a:spLocks noGrp="1" noChangeArrowheads="1"/>
          </p:cNvSpPr>
          <p:nvPr>
            <p:ph type="subTitle" idx="1"/>
          </p:nvPr>
        </p:nvSpPr>
        <p:spPr>
          <a:xfrm>
            <a:off x="1066800" y="1066800"/>
            <a:ext cx="7162800" cy="3886200"/>
          </a:xfrm>
        </p:spPr>
        <p:txBody>
          <a:bodyPr/>
          <a:lstStyle/>
          <a:p>
            <a:pPr eaLnBrk="1" hangingPunct="1">
              <a:defRPr/>
            </a:pPr>
            <a:r>
              <a:rPr lang="en-US" dirty="0" smtClean="0">
                <a:latin typeface="Times New Roman" charset="0"/>
                <a:ea typeface="MS PGothic" charset="0"/>
              </a:rPr>
              <a:t> </a:t>
            </a:r>
            <a:endParaRPr lang="en-US" sz="1800" dirty="0">
              <a:latin typeface="Times New Roman" charset="0"/>
              <a:ea typeface="MS PGothic" charset="0"/>
            </a:endParaRPr>
          </a:p>
        </p:txBody>
      </p:sp>
      <p:sp>
        <p:nvSpPr>
          <p:cNvPr id="3" name="TextBox 2"/>
          <p:cNvSpPr txBox="1"/>
          <p:nvPr/>
        </p:nvSpPr>
        <p:spPr>
          <a:xfrm>
            <a:off x="1752600" y="1828800"/>
            <a:ext cx="6019800" cy="4093429"/>
          </a:xfrm>
          <a:prstGeom prst="rect">
            <a:avLst/>
          </a:prstGeom>
          <a:noFill/>
        </p:spPr>
        <p:txBody>
          <a:bodyPr wrap="square" rtlCol="0">
            <a:spAutoFit/>
          </a:bodyPr>
          <a:lstStyle/>
          <a:p>
            <a:r>
              <a:rPr lang="en-US" sz="2800" dirty="0" smtClean="0"/>
              <a:t>Why do we care?</a:t>
            </a:r>
          </a:p>
          <a:p>
            <a:r>
              <a:rPr lang="en-US" sz="2800" dirty="0"/>
              <a:t>	</a:t>
            </a:r>
            <a:r>
              <a:rPr lang="en-US" sz="2800" dirty="0" smtClean="0"/>
              <a:t>Source of much food.</a:t>
            </a:r>
          </a:p>
          <a:p>
            <a:r>
              <a:rPr lang="en-US" sz="2800" dirty="0"/>
              <a:t>	</a:t>
            </a:r>
            <a:r>
              <a:rPr lang="en-US" sz="2800" dirty="0" smtClean="0"/>
              <a:t>Sink for much CO</a:t>
            </a:r>
            <a:r>
              <a:rPr lang="en-US" sz="2800" baseline="-25000" dirty="0" smtClean="0"/>
              <a:t>2</a:t>
            </a:r>
            <a:r>
              <a:rPr lang="en-US" sz="2800" dirty="0" smtClean="0"/>
              <a:t> and acids.</a:t>
            </a:r>
          </a:p>
          <a:p>
            <a:r>
              <a:rPr lang="en-US" sz="2800" dirty="0" smtClean="0"/>
              <a:t>	Biodiversity.</a:t>
            </a:r>
          </a:p>
          <a:p>
            <a:r>
              <a:rPr lang="en-US" sz="2800" dirty="0"/>
              <a:t>	</a:t>
            </a:r>
            <a:r>
              <a:rPr lang="en-US" sz="2800" dirty="0" smtClean="0"/>
              <a:t>Great store and transport of heat.</a:t>
            </a:r>
          </a:p>
          <a:p>
            <a:r>
              <a:rPr lang="en-US" sz="2800" dirty="0"/>
              <a:t>	</a:t>
            </a:r>
            <a:r>
              <a:rPr lang="en-US" sz="2800" dirty="0" smtClean="0"/>
              <a:t>Source of water vapor.</a:t>
            </a:r>
          </a:p>
          <a:p>
            <a:endParaRPr lang="en-US" sz="2800" dirty="0"/>
          </a:p>
          <a:p>
            <a:endParaRPr lang="en-US" sz="2800" dirty="0" smtClean="0"/>
          </a:p>
          <a:p>
            <a:r>
              <a:rPr lang="en-US" sz="1800" dirty="0" smtClean="0"/>
              <a:t>Wallace &amp; Hobbs </a:t>
            </a:r>
            <a:r>
              <a:rPr lang="en-US" sz="1800" dirty="0" err="1" smtClean="0"/>
              <a:t>Chapt</a:t>
            </a:r>
            <a:r>
              <a:rPr lang="en-US" sz="1800" dirty="0" smtClean="0"/>
              <a:t>. 2.</a:t>
            </a:r>
          </a:p>
          <a:p>
            <a:endParaRPr lang="en-US" sz="1800" dirty="0"/>
          </a:p>
        </p:txBody>
      </p:sp>
      <p:pic>
        <p:nvPicPr>
          <p:cNvPr id="4" name="Picture 3" descr="earle-croppe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600" y="4419600"/>
            <a:ext cx="2120900" cy="22860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500"/>
                                        <p:tgtEl>
                                          <p:spTgt spid="3">
                                            <p:txEl>
                                              <p:pRg st="4" end="4"/>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dissolve">
                                      <p:cBhvr>
                                        <p:cTn id="2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16335" y="6381750"/>
            <a:ext cx="2895600" cy="476250"/>
          </a:xfrm>
        </p:spPr>
        <p:txBody>
          <a:bodyPr/>
          <a:lstStyle/>
          <a:p>
            <a:pPr>
              <a:defRPr/>
            </a:pPr>
            <a:r>
              <a:rPr lang="en-US" dirty="0" smtClean="0"/>
              <a:t>Copyright ©  R. R. Dickerson</a:t>
            </a:r>
            <a:endParaRPr lang="en-US" dirty="0"/>
          </a:p>
        </p:txBody>
      </p:sp>
      <p:sp>
        <p:nvSpPr>
          <p:cNvPr id="3" name="Slide Number Placeholder 2"/>
          <p:cNvSpPr>
            <a:spLocks noGrp="1"/>
          </p:cNvSpPr>
          <p:nvPr>
            <p:ph type="sldNum" sz="quarter" idx="12"/>
          </p:nvPr>
        </p:nvSpPr>
        <p:spPr/>
        <p:txBody>
          <a:bodyPr/>
          <a:lstStyle/>
          <a:p>
            <a:pPr>
              <a:defRPr/>
            </a:pPr>
            <a:fld id="{D9822472-2478-CD4B-AC10-66E25C465234}" type="slidenum">
              <a:rPr lang="en-US" smtClean="0"/>
              <a:pPr>
                <a:defRPr/>
              </a:pPr>
              <a:t>10</a:t>
            </a:fld>
            <a:endParaRPr lang="en-US" dirty="0"/>
          </a:p>
        </p:txBody>
      </p:sp>
      <p:sp>
        <p:nvSpPr>
          <p:cNvPr id="4" name="Rectangle 2"/>
          <p:cNvSpPr txBox="1">
            <a:spLocks noChangeArrowheads="1"/>
          </p:cNvSpPr>
          <p:nvPr/>
        </p:nvSpPr>
        <p:spPr>
          <a:xfrm>
            <a:off x="609600" y="533400"/>
            <a:ext cx="8261350" cy="521017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eaLnBrk="1" hangingPunct="1">
              <a:buFontTx/>
              <a:buNone/>
              <a:defRPr/>
            </a:pPr>
            <a:r>
              <a:rPr lang="en-US" sz="2000" dirty="0" smtClean="0">
                <a:latin typeface="Times New Roman" charset="0"/>
                <a:ea typeface="MS PGothic" charset="0"/>
              </a:rPr>
              <a:t>Let’s look at pure water (rainwater is pure compared to seawater) and see how the pH changes with increasing CO</a:t>
            </a:r>
            <a:r>
              <a:rPr lang="en-US" sz="2000" baseline="-25000" dirty="0" smtClean="0">
                <a:latin typeface="Times New Roman" charset="0"/>
                <a:ea typeface="MS PGothic" charset="0"/>
              </a:rPr>
              <a:t>2</a:t>
            </a:r>
            <a:r>
              <a:rPr lang="en-US" sz="2000" dirty="0" smtClean="0">
                <a:latin typeface="Times New Roman" charset="0"/>
                <a:ea typeface="MS PGothic" charset="0"/>
              </a:rPr>
              <a:t>.  Assume today</a:t>
            </a:r>
            <a:r>
              <a:rPr lang="ja-JP" altLang="en-US" sz="2000" dirty="0" smtClean="0">
                <a:latin typeface="Times New Roman" charset="0"/>
                <a:ea typeface="MS PGothic" charset="0"/>
              </a:rPr>
              <a:t>’</a:t>
            </a:r>
            <a:r>
              <a:rPr lang="en-US" altLang="ja-JP" sz="2000" dirty="0" smtClean="0">
                <a:latin typeface="Times New Roman" charset="0"/>
                <a:ea typeface="MS PGothic" charset="0"/>
              </a:rPr>
              <a:t>s barometric pressure 1013 hPa = 1.00 atm.  Thus the partial pressure of CO₂ is the same as its mixing ratio.</a:t>
            </a:r>
          </a:p>
          <a:p>
            <a:pPr marL="0" indent="0" eaLnBrk="1" hangingPunct="1">
              <a:buFontTx/>
              <a:buNone/>
              <a:defRPr/>
            </a:pPr>
            <a:endParaRPr lang="en-US" sz="2000" dirty="0" smtClean="0">
              <a:latin typeface="Times New Roman" charset="0"/>
              <a:ea typeface="MS PGothic" charset="0"/>
            </a:endParaRPr>
          </a:p>
          <a:p>
            <a:pPr marL="0" indent="0" eaLnBrk="1" hangingPunct="1">
              <a:buFontTx/>
              <a:buNone/>
              <a:defRPr/>
            </a:pPr>
            <a:endParaRPr lang="en-US" sz="2000" dirty="0" smtClean="0">
              <a:latin typeface="Times New Roman" charset="0"/>
              <a:ea typeface="MS PGothic" charset="0"/>
            </a:endParaRPr>
          </a:p>
          <a:p>
            <a:pPr marL="0" indent="0" eaLnBrk="1" hangingPunct="1">
              <a:buFontTx/>
              <a:buNone/>
              <a:defRPr/>
            </a:pPr>
            <a:endParaRPr lang="en-US" sz="2000" dirty="0" smtClean="0">
              <a:latin typeface="Times New Roman" charset="0"/>
              <a:ea typeface="MS PGothic" charset="0"/>
            </a:endParaRPr>
          </a:p>
          <a:p>
            <a:pPr marL="0" indent="0" eaLnBrk="1" hangingPunct="1">
              <a:buFontTx/>
              <a:buNone/>
              <a:defRPr/>
            </a:pPr>
            <a:endParaRPr lang="en-US" sz="2000" dirty="0" smtClean="0">
              <a:latin typeface="Times New Roman" charset="0"/>
              <a:ea typeface="MS PGothic" charset="0"/>
            </a:endParaRPr>
          </a:p>
          <a:p>
            <a:pPr marL="0" indent="0" eaLnBrk="1" hangingPunct="1">
              <a:buFontTx/>
              <a:buNone/>
              <a:defRPr/>
            </a:pPr>
            <a:endParaRPr lang="en-US" sz="2000" dirty="0" smtClean="0">
              <a:latin typeface="Times New Roman" charset="0"/>
              <a:ea typeface="MS PGothic" charset="0"/>
            </a:endParaRPr>
          </a:p>
          <a:p>
            <a:pPr marL="0" indent="0" eaLnBrk="1" hangingPunct="1">
              <a:buFontTx/>
              <a:buNone/>
              <a:defRPr/>
            </a:pPr>
            <a:r>
              <a:rPr lang="en-US" sz="2000" dirty="0" smtClean="0">
                <a:latin typeface="Times New Roman" charset="0"/>
                <a:ea typeface="MS PGothic" charset="0"/>
              </a:rPr>
              <a:t>In water CO₂ reacts slightly, but [H₂CO₃] remains constant as long as the partial pressure of CO₂ remains constant. </a:t>
            </a:r>
          </a:p>
          <a:p>
            <a:pPr marL="0" indent="0" eaLnBrk="1" hangingPunct="1">
              <a:buFontTx/>
              <a:buNone/>
              <a:defRPr/>
            </a:pPr>
            <a:endParaRPr lang="en-US" sz="2000" dirty="0" smtClean="0">
              <a:latin typeface="Times New Roman" charset="0"/>
              <a:ea typeface="MS PGothic" charset="0"/>
            </a:endParaRPr>
          </a:p>
          <a:p>
            <a:pPr marL="0" indent="0" eaLnBrk="1" hangingPunct="1">
              <a:buFontTx/>
              <a:buNone/>
              <a:defRPr/>
            </a:pPr>
            <a:endParaRPr lang="en-US" sz="2000" dirty="0" smtClean="0">
              <a:latin typeface="Times New Roman" charset="0"/>
              <a:ea typeface="MS PGothic" charset="0"/>
            </a:endParaRPr>
          </a:p>
          <a:p>
            <a:pPr marL="0" indent="0" eaLnBrk="1" hangingPunct="1">
              <a:buFontTx/>
              <a:buNone/>
              <a:defRPr/>
            </a:pPr>
            <a:endParaRPr lang="en-US" sz="2000" dirty="0" smtClean="0">
              <a:latin typeface="Times New Roman" charset="0"/>
              <a:ea typeface="MS PGothic" charset="0"/>
            </a:endParaRPr>
          </a:p>
          <a:p>
            <a:pPr marL="0" indent="0" eaLnBrk="1" hangingPunct="1">
              <a:buFontTx/>
              <a:buNone/>
              <a:defRPr/>
            </a:pPr>
            <a:endParaRPr lang="en-US" sz="2000" dirty="0">
              <a:latin typeface="Times New Roman" charset="0"/>
              <a:ea typeface="MS PGothic" charset="0"/>
            </a:endParaRPr>
          </a:p>
        </p:txBody>
      </p:sp>
      <p:graphicFrame>
        <p:nvGraphicFramePr>
          <p:cNvPr id="5" name="Object 3"/>
          <p:cNvGraphicFramePr>
            <a:graphicFrameLocks noChangeAspect="1"/>
          </p:cNvGraphicFramePr>
          <p:nvPr>
            <p:extLst>
              <p:ext uri="{D42A27DB-BD31-4B8C-83A1-F6EECF244321}">
                <p14:modId xmlns:p14="http://schemas.microsoft.com/office/powerpoint/2010/main" val="1533605374"/>
              </p:ext>
            </p:extLst>
          </p:nvPr>
        </p:nvGraphicFramePr>
        <p:xfrm>
          <a:off x="1754188" y="2133600"/>
          <a:ext cx="5945187" cy="525462"/>
        </p:xfrm>
        <a:graphic>
          <a:graphicData uri="http://schemas.openxmlformats.org/presentationml/2006/ole">
            <mc:AlternateContent xmlns:mc="http://schemas.openxmlformats.org/markup-compatibility/2006">
              <mc:Choice xmlns:v="urn:schemas-microsoft-com:vml" Requires="v">
                <p:oleObj spid="_x0000_s3212" name="Equation" r:id="rId3" imgW="2781300" imgH="292100" progId="Equation.3">
                  <p:embed/>
                </p:oleObj>
              </mc:Choice>
              <mc:Fallback>
                <p:oleObj name="Equation" r:id="rId3" imgW="2781300" imgH="292100" progId="Equation.3">
                  <p:embed/>
                  <p:pic>
                    <p:nvPicPr>
                      <p:cNvPr id="0" name=""/>
                      <p:cNvPicPr>
                        <a:picLocks noChangeAspect="1" noChangeArrowheads="1"/>
                      </p:cNvPicPr>
                      <p:nvPr/>
                    </p:nvPicPr>
                    <p:blipFill>
                      <a:blip r:embed="rId4"/>
                      <a:srcRect/>
                      <a:stretch>
                        <a:fillRect/>
                      </a:stretch>
                    </p:blipFill>
                    <p:spPr bwMode="auto">
                      <a:xfrm>
                        <a:off x="1754188" y="2133600"/>
                        <a:ext cx="5945187" cy="525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6" name="Object 4"/>
          <p:cNvGraphicFramePr>
            <a:graphicFrameLocks noChangeAspect="1"/>
          </p:cNvGraphicFramePr>
          <p:nvPr>
            <p:extLst>
              <p:ext uri="{D42A27DB-BD31-4B8C-83A1-F6EECF244321}">
                <p14:modId xmlns:p14="http://schemas.microsoft.com/office/powerpoint/2010/main" val="3981640431"/>
              </p:ext>
            </p:extLst>
          </p:nvPr>
        </p:nvGraphicFramePr>
        <p:xfrm>
          <a:off x="1758950" y="2743200"/>
          <a:ext cx="5937250" cy="869950"/>
        </p:xfrm>
        <a:graphic>
          <a:graphicData uri="http://schemas.openxmlformats.org/presentationml/2006/ole">
            <mc:AlternateContent xmlns:mc="http://schemas.openxmlformats.org/markup-compatibility/2006">
              <mc:Choice xmlns:v="urn:schemas-microsoft-com:vml" Requires="v">
                <p:oleObj spid="_x0000_s3213" name="Equation" r:id="rId5" imgW="3327400" imgH="533400" progId="Equation.3">
                  <p:embed/>
                </p:oleObj>
              </mc:Choice>
              <mc:Fallback>
                <p:oleObj name="Equation" r:id="rId5" imgW="3327400" imgH="533400" progId="Equation.3">
                  <p:embed/>
                  <p:pic>
                    <p:nvPicPr>
                      <p:cNvPr id="0" name=""/>
                      <p:cNvPicPr>
                        <a:picLocks noChangeAspect="1" noChangeArrowheads="1"/>
                      </p:cNvPicPr>
                      <p:nvPr/>
                    </p:nvPicPr>
                    <p:blipFill>
                      <a:blip r:embed="rId6"/>
                      <a:srcRect/>
                      <a:stretch>
                        <a:fillRect/>
                      </a:stretch>
                    </p:blipFill>
                    <p:spPr bwMode="auto">
                      <a:xfrm>
                        <a:off x="1758950" y="2743200"/>
                        <a:ext cx="5937250" cy="869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7" name="Object 5"/>
          <p:cNvGraphicFramePr>
            <a:graphicFrameLocks noChangeAspect="1"/>
          </p:cNvGraphicFramePr>
          <p:nvPr>
            <p:extLst>
              <p:ext uri="{D42A27DB-BD31-4B8C-83A1-F6EECF244321}">
                <p14:modId xmlns:p14="http://schemas.microsoft.com/office/powerpoint/2010/main" val="3198867191"/>
              </p:ext>
            </p:extLst>
          </p:nvPr>
        </p:nvGraphicFramePr>
        <p:xfrm>
          <a:off x="2640013" y="4419600"/>
          <a:ext cx="4202112" cy="2103438"/>
        </p:xfrm>
        <a:graphic>
          <a:graphicData uri="http://schemas.openxmlformats.org/presentationml/2006/ole">
            <mc:AlternateContent xmlns:mc="http://schemas.openxmlformats.org/markup-compatibility/2006">
              <mc:Choice xmlns:v="urn:schemas-microsoft-com:vml" Requires="v">
                <p:oleObj spid="_x0000_s3214" name="Equation" r:id="rId7" imgW="2247900" imgH="1066800" progId="Equation.3">
                  <p:embed/>
                </p:oleObj>
              </mc:Choice>
              <mc:Fallback>
                <p:oleObj name="Equation" r:id="rId7" imgW="2247900" imgH="1066800" progId="Equation.3">
                  <p:embed/>
                  <p:pic>
                    <p:nvPicPr>
                      <p:cNvPr id="0" name=""/>
                      <p:cNvPicPr>
                        <a:picLocks noChangeAspect="1" noChangeArrowheads="1"/>
                      </p:cNvPicPr>
                      <p:nvPr/>
                    </p:nvPicPr>
                    <p:blipFill>
                      <a:blip r:embed="rId8"/>
                      <a:srcRect/>
                      <a:stretch>
                        <a:fillRect/>
                      </a:stretch>
                    </p:blipFill>
                    <p:spPr bwMode="auto">
                      <a:xfrm>
                        <a:off x="2640013" y="4419600"/>
                        <a:ext cx="4202112" cy="2103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375825285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16335" y="6381750"/>
            <a:ext cx="2895600" cy="476250"/>
          </a:xfrm>
        </p:spPr>
        <p:txBody>
          <a:bodyPr/>
          <a:lstStyle/>
          <a:p>
            <a:pPr>
              <a:defRPr/>
            </a:pPr>
            <a:r>
              <a:rPr lang="en-US" dirty="0" smtClean="0"/>
              <a:t>Copyright ©  R. R. Dickerson</a:t>
            </a:r>
            <a:endParaRPr lang="en-US" dirty="0"/>
          </a:p>
        </p:txBody>
      </p:sp>
      <p:sp>
        <p:nvSpPr>
          <p:cNvPr id="3" name="Slide Number Placeholder 2"/>
          <p:cNvSpPr>
            <a:spLocks noGrp="1"/>
          </p:cNvSpPr>
          <p:nvPr>
            <p:ph type="sldNum" sz="quarter" idx="12"/>
          </p:nvPr>
        </p:nvSpPr>
        <p:spPr/>
        <p:txBody>
          <a:bodyPr/>
          <a:lstStyle/>
          <a:p>
            <a:pPr>
              <a:defRPr/>
            </a:pPr>
            <a:fld id="{D9822472-2478-CD4B-AC10-66E25C465234}" type="slidenum">
              <a:rPr lang="en-US" smtClean="0"/>
              <a:pPr>
                <a:defRPr/>
              </a:pPr>
              <a:t>11</a:t>
            </a:fld>
            <a:endParaRPr lang="en-US" dirty="0"/>
          </a:p>
        </p:txBody>
      </p:sp>
      <p:sp>
        <p:nvSpPr>
          <p:cNvPr id="4" name="Rectangle 2"/>
          <p:cNvSpPr txBox="1">
            <a:spLocks noChangeArrowheads="1"/>
          </p:cNvSpPr>
          <p:nvPr/>
        </p:nvSpPr>
        <p:spPr>
          <a:xfrm>
            <a:off x="609600" y="762000"/>
            <a:ext cx="8261350" cy="521017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eaLnBrk="1" hangingPunct="1">
              <a:buFontTx/>
              <a:buNone/>
              <a:defRPr/>
            </a:pPr>
            <a:r>
              <a:rPr lang="en-US" sz="2400" dirty="0" smtClean="0">
                <a:latin typeface="Times New Roman" charset="0"/>
                <a:ea typeface="MS PGothic" charset="0"/>
              </a:rPr>
              <a:t>Let’s repeat the calculation from Lecture 3 with this increase in CO</a:t>
            </a:r>
            <a:r>
              <a:rPr lang="en-US" sz="2400" baseline="-25000" dirty="0" smtClean="0">
                <a:latin typeface="Times New Roman" charset="0"/>
                <a:ea typeface="MS PGothic" charset="0"/>
              </a:rPr>
              <a:t>2</a:t>
            </a:r>
            <a:r>
              <a:rPr lang="en-US" sz="2400" dirty="0" smtClean="0">
                <a:latin typeface="Times New Roman" charset="0"/>
                <a:ea typeface="MS PGothic" charset="0"/>
              </a:rPr>
              <a:t>:</a:t>
            </a:r>
          </a:p>
          <a:p>
            <a:pPr marL="0" indent="0" eaLnBrk="1" hangingPunct="1">
              <a:buFontTx/>
              <a:buNone/>
              <a:defRPr/>
            </a:pPr>
            <a:endParaRPr lang="en-US" sz="2400" b="1" dirty="0" smtClean="0">
              <a:latin typeface="Times New Roman" charset="0"/>
              <a:ea typeface="MS PGothic" charset="0"/>
            </a:endParaRPr>
          </a:p>
          <a:p>
            <a:pPr marL="0" indent="0" eaLnBrk="1" hangingPunct="1">
              <a:buFontTx/>
              <a:buNone/>
              <a:defRPr/>
            </a:pPr>
            <a:endParaRPr lang="en-US" sz="2000" dirty="0">
              <a:latin typeface="Times New Roman" charset="0"/>
              <a:ea typeface="MS PGothic" charset="0"/>
            </a:endParaRPr>
          </a:p>
          <a:p>
            <a:pPr marL="0" indent="0" eaLnBrk="1" hangingPunct="1">
              <a:buFontTx/>
              <a:buNone/>
              <a:defRPr/>
            </a:pPr>
            <a:endParaRPr lang="en-US" sz="2000" dirty="0" smtClean="0">
              <a:latin typeface="Times New Roman" charset="0"/>
              <a:ea typeface="MS PGothic" charset="0"/>
            </a:endParaRPr>
          </a:p>
          <a:p>
            <a:pPr marL="0" indent="0" eaLnBrk="1" hangingPunct="1">
              <a:buFontTx/>
              <a:buNone/>
              <a:defRPr/>
            </a:pPr>
            <a:endParaRPr lang="en-US" sz="2000" dirty="0">
              <a:latin typeface="Times New Roman" charset="0"/>
              <a:ea typeface="MS PGothic" charset="0"/>
            </a:endParaRPr>
          </a:p>
          <a:p>
            <a:pPr marL="0" indent="0" eaLnBrk="1" hangingPunct="1">
              <a:buFontTx/>
              <a:buNone/>
              <a:defRPr/>
            </a:pPr>
            <a:endParaRPr lang="en-US" sz="2000" dirty="0">
              <a:latin typeface="Times New Roman" charset="0"/>
              <a:ea typeface="MS PGothic" charset="0"/>
            </a:endParaRPr>
          </a:p>
          <a:p>
            <a:pPr marL="0" indent="0" eaLnBrk="1" hangingPunct="1">
              <a:buNone/>
              <a:defRPr/>
            </a:pPr>
            <a:r>
              <a:rPr lang="en-US" sz="2400" dirty="0">
                <a:latin typeface="Times New Roman" charset="0"/>
                <a:ea typeface="MS PGothic" charset="0"/>
              </a:rPr>
              <a:t>H</a:t>
            </a:r>
            <a:r>
              <a:rPr lang="en-US" sz="2400" baseline="30000" dirty="0">
                <a:latin typeface="Times New Roman" charset="0"/>
                <a:ea typeface="MS PGothic" charset="0"/>
              </a:rPr>
              <a:t>+ </a:t>
            </a:r>
            <a:r>
              <a:rPr lang="en-US" sz="2400" dirty="0">
                <a:latin typeface="Times New Roman" charset="0"/>
                <a:ea typeface="MS PGothic" charset="0"/>
              </a:rPr>
              <a:t>= </a:t>
            </a:r>
            <a:r>
              <a:rPr lang="en-US" sz="2400" dirty="0" smtClean="0">
                <a:latin typeface="Times New Roman" charset="0"/>
                <a:ea typeface="MS PGothic" charset="0"/>
              </a:rPr>
              <a:t>(1.36x10</a:t>
            </a:r>
            <a:r>
              <a:rPr lang="en-US" sz="2400" baseline="30000" dirty="0" smtClean="0">
                <a:latin typeface="Times New Roman" charset="0"/>
                <a:ea typeface="MS PGothic" charset="0"/>
              </a:rPr>
              <a:t>-5</a:t>
            </a:r>
            <a:r>
              <a:rPr lang="en-US" sz="2400" dirty="0" smtClean="0">
                <a:latin typeface="Times New Roman" charset="0"/>
                <a:ea typeface="MS PGothic" charset="0"/>
              </a:rPr>
              <a:t> x 4.30x10</a:t>
            </a:r>
            <a:r>
              <a:rPr lang="en-US" sz="2400" baseline="30000" dirty="0" smtClean="0">
                <a:latin typeface="Times New Roman" charset="0"/>
                <a:ea typeface="MS PGothic" charset="0"/>
              </a:rPr>
              <a:t>-7</a:t>
            </a:r>
            <a:r>
              <a:rPr lang="en-US" sz="2400" dirty="0" smtClean="0">
                <a:latin typeface="Times New Roman" charset="0"/>
                <a:ea typeface="MS PGothic" charset="0"/>
              </a:rPr>
              <a:t> )</a:t>
            </a:r>
            <a:r>
              <a:rPr lang="en-US" sz="2400" baseline="30000" dirty="0" smtClean="0">
                <a:latin typeface="Times New Roman" charset="0"/>
                <a:ea typeface="MS PGothic" charset="0"/>
              </a:rPr>
              <a:t>½</a:t>
            </a:r>
            <a:r>
              <a:rPr lang="en-US" sz="2400" dirty="0" smtClean="0">
                <a:latin typeface="Times New Roman" charset="0"/>
                <a:ea typeface="MS PGothic" charset="0"/>
              </a:rPr>
              <a:t> = 2.42x10</a:t>
            </a:r>
            <a:r>
              <a:rPr lang="en-US" sz="2400" baseline="30000" dirty="0" smtClean="0">
                <a:latin typeface="Times New Roman" charset="0"/>
                <a:ea typeface="MS PGothic" charset="0"/>
              </a:rPr>
              <a:t>-6</a:t>
            </a:r>
            <a:r>
              <a:rPr lang="en-US" sz="2400" dirty="0" smtClean="0">
                <a:latin typeface="Times New Roman" charset="0"/>
                <a:ea typeface="MS PGothic" charset="0"/>
              </a:rPr>
              <a:t> </a:t>
            </a:r>
            <a:r>
              <a:rPr lang="en-US" sz="2400" dirty="0" smtClean="0">
                <a:latin typeface="Times New Roman" charset="0"/>
                <a:ea typeface="MS PGothic" charset="0"/>
                <a:cs typeface="Times New Roman" charset="0"/>
              </a:rPr>
              <a:t>→ </a:t>
            </a:r>
          </a:p>
          <a:p>
            <a:pPr marL="0" indent="0" eaLnBrk="1" hangingPunct="1">
              <a:buNone/>
              <a:defRPr/>
            </a:pPr>
            <a:r>
              <a:rPr lang="en-US" sz="2400" dirty="0" smtClean="0">
                <a:latin typeface="Times New Roman" charset="0"/>
                <a:ea typeface="MS PGothic" charset="0"/>
                <a:cs typeface="Times New Roman" charset="0"/>
              </a:rPr>
              <a:t>pH </a:t>
            </a:r>
            <a:r>
              <a:rPr lang="en-US" sz="2400" dirty="0">
                <a:latin typeface="Times New Roman" charset="0"/>
                <a:ea typeface="MS PGothic" charset="0"/>
                <a:cs typeface="Times New Roman" charset="0"/>
              </a:rPr>
              <a:t>= -log(</a:t>
            </a:r>
            <a:r>
              <a:rPr lang="en-US" sz="2400" dirty="0" smtClean="0">
                <a:latin typeface="Times New Roman" charset="0"/>
                <a:ea typeface="MS PGothic" charset="0"/>
              </a:rPr>
              <a:t>2.42x10</a:t>
            </a:r>
            <a:r>
              <a:rPr lang="en-US" sz="2400" baseline="30000" dirty="0">
                <a:latin typeface="Times New Roman" charset="0"/>
                <a:ea typeface="MS PGothic" charset="0"/>
              </a:rPr>
              <a:t>-6</a:t>
            </a:r>
            <a:r>
              <a:rPr lang="en-US" sz="2400" dirty="0">
                <a:latin typeface="Times New Roman" charset="0"/>
                <a:ea typeface="MS PGothic" charset="0"/>
                <a:cs typeface="Times New Roman" charset="0"/>
              </a:rPr>
              <a:t>) = </a:t>
            </a:r>
            <a:r>
              <a:rPr lang="en-US" sz="2400" dirty="0" smtClean="0">
                <a:latin typeface="Times New Roman" charset="0"/>
                <a:ea typeface="MS PGothic" charset="0"/>
                <a:cs typeface="Times New Roman" charset="0"/>
              </a:rPr>
              <a:t>5.616 </a:t>
            </a:r>
          </a:p>
          <a:p>
            <a:pPr marL="0" indent="0" eaLnBrk="1" hangingPunct="1">
              <a:buNone/>
              <a:defRPr/>
            </a:pPr>
            <a:r>
              <a:rPr lang="en-US" sz="2400" dirty="0" smtClean="0">
                <a:latin typeface="Times New Roman" charset="0"/>
                <a:ea typeface="MS PGothic" charset="0"/>
                <a:cs typeface="Times New Roman" charset="0"/>
              </a:rPr>
              <a:t>Compared to 5.638 for 380 ppm CO</a:t>
            </a:r>
            <a:r>
              <a:rPr lang="en-US" sz="2400" baseline="-25000" dirty="0" smtClean="0">
                <a:latin typeface="Times New Roman" charset="0"/>
                <a:ea typeface="MS PGothic" charset="0"/>
                <a:cs typeface="Times New Roman" charset="0"/>
              </a:rPr>
              <a:t>2 </a:t>
            </a:r>
            <a:r>
              <a:rPr lang="en-US" sz="2400" dirty="0" smtClean="0">
                <a:latin typeface="Times New Roman" charset="0"/>
                <a:ea typeface="MS PGothic" charset="0"/>
                <a:cs typeface="Times New Roman" charset="0"/>
              </a:rPr>
              <a:t>.  Slightly more acid.</a:t>
            </a:r>
          </a:p>
          <a:p>
            <a:pPr marL="0" indent="0" eaLnBrk="1" hangingPunct="1">
              <a:buNone/>
              <a:defRPr/>
            </a:pPr>
            <a:r>
              <a:rPr lang="en-US" sz="2400" dirty="0" smtClean="0">
                <a:latin typeface="Times New Roman" charset="0"/>
                <a:ea typeface="MS PGothic" charset="0"/>
                <a:cs typeface="Times New Roman" charset="0"/>
              </a:rPr>
              <a:t>But rainwater is not buffered, and sea water is.  </a:t>
            </a:r>
            <a:endParaRPr lang="en-US" sz="2000" dirty="0">
              <a:latin typeface="Times New Roman" charset="0"/>
              <a:ea typeface="MS PGothic" charset="0"/>
            </a:endParaRPr>
          </a:p>
          <a:p>
            <a:pPr marL="0" indent="0" eaLnBrk="1" hangingPunct="1">
              <a:buNone/>
              <a:defRPr/>
            </a:pPr>
            <a:r>
              <a:rPr lang="en-US" sz="2400" dirty="0">
                <a:solidFill>
                  <a:srgbClr val="000000"/>
                </a:solidFill>
                <a:latin typeface="Times New Roman" charset="0"/>
                <a:ea typeface="MS PGothic" charset="0"/>
                <a:cs typeface="Times New Roman" charset="0"/>
              </a:rPr>
              <a:t>Note K</a:t>
            </a:r>
            <a:r>
              <a:rPr lang="en-US" sz="2400" baseline="-25000" dirty="0">
                <a:solidFill>
                  <a:srgbClr val="000000"/>
                </a:solidFill>
                <a:latin typeface="Times New Roman" charset="0"/>
                <a:ea typeface="MS PGothic" charset="0"/>
                <a:cs typeface="Times New Roman" charset="0"/>
              </a:rPr>
              <a:t>a1</a:t>
            </a:r>
            <a:r>
              <a:rPr lang="en-US" sz="2400" dirty="0">
                <a:solidFill>
                  <a:srgbClr val="000000"/>
                </a:solidFill>
                <a:latin typeface="Times New Roman" charset="0"/>
                <a:ea typeface="MS PGothic" charset="0"/>
                <a:cs typeface="Times New Roman" charset="0"/>
              </a:rPr>
              <a:t> is an equilibrium constant more generally written K</a:t>
            </a:r>
            <a:r>
              <a:rPr lang="en-US" sz="2400" baseline="-25000" dirty="0">
                <a:solidFill>
                  <a:srgbClr val="000000"/>
                </a:solidFill>
                <a:latin typeface="Times New Roman" charset="0"/>
                <a:ea typeface="MS PGothic" charset="0"/>
                <a:cs typeface="Times New Roman" charset="0"/>
              </a:rPr>
              <a:t>eq</a:t>
            </a:r>
            <a:r>
              <a:rPr lang="en-US" sz="2400" dirty="0">
                <a:solidFill>
                  <a:srgbClr val="000000"/>
                </a:solidFill>
                <a:latin typeface="Times New Roman" charset="0"/>
                <a:ea typeface="MS PGothic" charset="0"/>
                <a:cs typeface="Times New Roman" charset="0"/>
              </a:rPr>
              <a:t>. </a:t>
            </a:r>
            <a:endParaRPr lang="en-US" sz="2000" dirty="0" smtClean="0">
              <a:latin typeface="Times New Roman" charset="0"/>
              <a:ea typeface="MS PGothic" charset="0"/>
            </a:endParaRPr>
          </a:p>
          <a:p>
            <a:pPr marL="0" indent="0" eaLnBrk="1" hangingPunct="1">
              <a:buFontTx/>
              <a:buNone/>
              <a:defRPr/>
            </a:pPr>
            <a:endParaRPr lang="en-US" sz="2000" dirty="0" smtClean="0">
              <a:latin typeface="Times New Roman" charset="0"/>
              <a:ea typeface="MS PGothic" charset="0"/>
            </a:endParaRPr>
          </a:p>
          <a:p>
            <a:pPr marL="0" indent="0" eaLnBrk="1" hangingPunct="1">
              <a:buFontTx/>
              <a:buNone/>
              <a:defRPr/>
            </a:pPr>
            <a:endParaRPr lang="en-US" sz="2000" dirty="0" smtClean="0">
              <a:latin typeface="Times New Roman" charset="0"/>
              <a:ea typeface="MS PGothic" charset="0"/>
            </a:endParaRPr>
          </a:p>
          <a:p>
            <a:pPr marL="0" indent="0" eaLnBrk="1" hangingPunct="1">
              <a:buFontTx/>
              <a:buNone/>
              <a:defRPr/>
            </a:pPr>
            <a:endParaRPr lang="en-US" sz="2000" dirty="0" smtClean="0">
              <a:latin typeface="Times New Roman" charset="0"/>
              <a:ea typeface="MS PGothic" charset="0"/>
            </a:endParaRPr>
          </a:p>
          <a:p>
            <a:pPr marL="0" indent="0" eaLnBrk="1" hangingPunct="1">
              <a:buFontTx/>
              <a:buNone/>
              <a:defRPr/>
            </a:pPr>
            <a:endParaRPr lang="en-US" sz="2000" dirty="0" smtClean="0">
              <a:latin typeface="Times New Roman" charset="0"/>
              <a:ea typeface="MS PGothic" charset="0"/>
            </a:endParaRPr>
          </a:p>
          <a:p>
            <a:pPr marL="0" indent="0" eaLnBrk="1" hangingPunct="1">
              <a:buFontTx/>
              <a:buNone/>
              <a:defRPr/>
            </a:pPr>
            <a:endParaRPr lang="en-US" sz="2000" dirty="0" smtClean="0">
              <a:latin typeface="Times New Roman" charset="0"/>
              <a:ea typeface="MS PGothic" charset="0"/>
            </a:endParaRPr>
          </a:p>
          <a:p>
            <a:pPr marL="0" indent="0" eaLnBrk="1" hangingPunct="1">
              <a:buFontTx/>
              <a:buNone/>
              <a:defRPr/>
            </a:pPr>
            <a:endParaRPr lang="en-US" sz="2000" dirty="0" smtClean="0">
              <a:latin typeface="Times New Roman" charset="0"/>
              <a:ea typeface="MS PGothic" charset="0"/>
            </a:endParaRPr>
          </a:p>
          <a:p>
            <a:pPr marL="0" indent="0" eaLnBrk="1" hangingPunct="1">
              <a:buFontTx/>
              <a:buNone/>
              <a:defRPr/>
            </a:pPr>
            <a:endParaRPr lang="en-US" sz="2000" dirty="0" smtClean="0">
              <a:latin typeface="Times New Roman" charset="0"/>
              <a:ea typeface="MS PGothic" charset="0"/>
            </a:endParaRPr>
          </a:p>
          <a:p>
            <a:pPr marL="0" indent="0" eaLnBrk="1" hangingPunct="1">
              <a:buFontTx/>
              <a:buNone/>
              <a:defRPr/>
            </a:pPr>
            <a:endParaRPr lang="en-US" sz="2000" dirty="0" smtClean="0">
              <a:latin typeface="Times New Roman" charset="0"/>
              <a:ea typeface="MS PGothic" charset="0"/>
            </a:endParaRPr>
          </a:p>
          <a:p>
            <a:pPr marL="0" indent="0" eaLnBrk="1" hangingPunct="1">
              <a:buFontTx/>
              <a:buNone/>
              <a:defRPr/>
            </a:pPr>
            <a:endParaRPr lang="en-US" sz="2000" dirty="0">
              <a:latin typeface="Times New Roman" charset="0"/>
              <a:ea typeface="MS PGothic" charset="0"/>
            </a:endParaRPr>
          </a:p>
        </p:txBody>
      </p:sp>
      <p:graphicFrame>
        <p:nvGraphicFramePr>
          <p:cNvPr id="8" name="Object 3"/>
          <p:cNvGraphicFramePr>
            <a:graphicFrameLocks noChangeAspect="1"/>
          </p:cNvGraphicFramePr>
          <p:nvPr>
            <p:extLst>
              <p:ext uri="{D42A27DB-BD31-4B8C-83A1-F6EECF244321}">
                <p14:modId xmlns:p14="http://schemas.microsoft.com/office/powerpoint/2010/main" val="1628910716"/>
              </p:ext>
            </p:extLst>
          </p:nvPr>
        </p:nvGraphicFramePr>
        <p:xfrm>
          <a:off x="3048000" y="1524000"/>
          <a:ext cx="3657600" cy="1901825"/>
        </p:xfrm>
        <a:graphic>
          <a:graphicData uri="http://schemas.openxmlformats.org/presentationml/2006/ole">
            <mc:AlternateContent xmlns:mc="http://schemas.openxmlformats.org/markup-compatibility/2006">
              <mc:Choice xmlns:v="urn:schemas-microsoft-com:vml" Requires="v">
                <p:oleObj spid="_x0000_s4150" name="Equation" r:id="rId3" imgW="1714500" imgH="863600" progId="Equation.3">
                  <p:embed/>
                </p:oleObj>
              </mc:Choice>
              <mc:Fallback>
                <p:oleObj name="Equation" r:id="rId3" imgW="1714500" imgH="863600" progId="Equation.3">
                  <p:embed/>
                  <p:pic>
                    <p:nvPicPr>
                      <p:cNvPr id="0" name=""/>
                      <p:cNvPicPr>
                        <a:picLocks noChangeAspect="1" noChangeArrowheads="1"/>
                      </p:cNvPicPr>
                      <p:nvPr/>
                    </p:nvPicPr>
                    <p:blipFill>
                      <a:blip r:embed="rId4"/>
                      <a:srcRect/>
                      <a:stretch>
                        <a:fillRect/>
                      </a:stretch>
                    </p:blipFill>
                    <p:spPr bwMode="auto">
                      <a:xfrm>
                        <a:off x="3048000" y="1524000"/>
                        <a:ext cx="3657600" cy="190182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03603274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16335" y="6381750"/>
            <a:ext cx="2895600" cy="476250"/>
          </a:xfrm>
        </p:spPr>
        <p:txBody>
          <a:bodyPr/>
          <a:lstStyle/>
          <a:p>
            <a:pPr>
              <a:defRPr/>
            </a:pPr>
            <a:r>
              <a:rPr lang="en-US" dirty="0" smtClean="0"/>
              <a:t>Copyright ©  R. R. Dickerson</a:t>
            </a:r>
            <a:endParaRPr lang="en-US" dirty="0"/>
          </a:p>
        </p:txBody>
      </p:sp>
      <p:sp>
        <p:nvSpPr>
          <p:cNvPr id="3" name="Slide Number Placeholder 2"/>
          <p:cNvSpPr>
            <a:spLocks noGrp="1"/>
          </p:cNvSpPr>
          <p:nvPr>
            <p:ph type="sldNum" sz="quarter" idx="12"/>
          </p:nvPr>
        </p:nvSpPr>
        <p:spPr/>
        <p:txBody>
          <a:bodyPr/>
          <a:lstStyle/>
          <a:p>
            <a:pPr>
              <a:defRPr/>
            </a:pPr>
            <a:fld id="{D9822472-2478-CD4B-AC10-66E25C465234}" type="slidenum">
              <a:rPr lang="en-US" smtClean="0"/>
              <a:pPr>
                <a:defRPr/>
              </a:pPr>
              <a:t>12</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237128806"/>
              </p:ext>
            </p:extLst>
          </p:nvPr>
        </p:nvGraphicFramePr>
        <p:xfrm>
          <a:off x="3276600" y="1905000"/>
          <a:ext cx="2051050" cy="1847850"/>
        </p:xfrm>
        <a:graphic>
          <a:graphicData uri="http://schemas.openxmlformats.org/presentationml/2006/ole">
            <mc:AlternateContent xmlns:mc="http://schemas.openxmlformats.org/markup-compatibility/2006">
              <mc:Choice xmlns:v="urn:schemas-microsoft-com:vml" Requires="v">
                <p:oleObj spid="_x0000_s6237" name="Equation" r:id="rId3" imgW="1155700" imgH="1041400" progId="Equation.3">
                  <p:embed/>
                </p:oleObj>
              </mc:Choice>
              <mc:Fallback>
                <p:oleObj name="Equation" r:id="rId3" imgW="1155700" imgH="1041400" progId="Equation.3">
                  <p:embed/>
                  <p:pic>
                    <p:nvPicPr>
                      <p:cNvPr id="0" name=""/>
                      <p:cNvPicPr/>
                      <p:nvPr/>
                    </p:nvPicPr>
                    <p:blipFill>
                      <a:blip r:embed="rId4"/>
                      <a:stretch>
                        <a:fillRect/>
                      </a:stretch>
                    </p:blipFill>
                    <p:spPr>
                      <a:xfrm>
                        <a:off x="3276600" y="1905000"/>
                        <a:ext cx="2051050" cy="1847850"/>
                      </a:xfrm>
                      <a:prstGeom prst="rect">
                        <a:avLst/>
                      </a:prstGeom>
                    </p:spPr>
                  </p:pic>
                </p:oleObj>
              </mc:Fallback>
            </mc:AlternateContent>
          </a:graphicData>
        </a:graphic>
      </p:graphicFrame>
      <p:sp>
        <p:nvSpPr>
          <p:cNvPr id="5" name="TextBox 4"/>
          <p:cNvSpPr txBox="1"/>
          <p:nvPr/>
        </p:nvSpPr>
        <p:spPr>
          <a:xfrm>
            <a:off x="762000" y="533400"/>
            <a:ext cx="7162800" cy="1107996"/>
          </a:xfrm>
          <a:prstGeom prst="rect">
            <a:avLst/>
          </a:prstGeom>
          <a:noFill/>
        </p:spPr>
        <p:txBody>
          <a:bodyPr wrap="square" rtlCol="0">
            <a:spAutoFit/>
          </a:bodyPr>
          <a:lstStyle/>
          <a:p>
            <a:r>
              <a:rPr lang="en-US" dirty="0" smtClean="0"/>
              <a:t>Let’s consider a buffered system of carbonic acid and bicarbonate such as NaHCO</a:t>
            </a:r>
            <a:r>
              <a:rPr lang="en-US" baseline="-25000" dirty="0" smtClean="0"/>
              <a:t>3</a:t>
            </a:r>
            <a:r>
              <a:rPr lang="en-US" dirty="0" smtClean="0"/>
              <a:t> (Alka Seltzer).</a:t>
            </a:r>
            <a:endParaRPr lang="en-US" baseline="-25000" dirty="0" smtClean="0"/>
          </a:p>
          <a:p>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4263428806"/>
              </p:ext>
            </p:extLst>
          </p:nvPr>
        </p:nvGraphicFramePr>
        <p:xfrm>
          <a:off x="2590800" y="3886200"/>
          <a:ext cx="4191000" cy="2065808"/>
        </p:xfrm>
        <a:graphic>
          <a:graphicData uri="http://schemas.openxmlformats.org/presentationml/2006/ole">
            <mc:AlternateContent xmlns:mc="http://schemas.openxmlformats.org/markup-compatibility/2006">
              <mc:Choice xmlns:v="urn:schemas-microsoft-com:vml" Requires="v">
                <p:oleObj spid="_x0000_s6238" name="Equation" r:id="rId5" imgW="2082800" imgH="1028700" progId="Equation.3">
                  <p:embed/>
                </p:oleObj>
              </mc:Choice>
              <mc:Fallback>
                <p:oleObj name="Equation" r:id="rId5" imgW="2082800" imgH="1028700" progId="Equation.3">
                  <p:embed/>
                  <p:pic>
                    <p:nvPicPr>
                      <p:cNvPr id="0" name=""/>
                      <p:cNvPicPr/>
                      <p:nvPr/>
                    </p:nvPicPr>
                    <p:blipFill>
                      <a:blip r:embed="rId6"/>
                      <a:stretch>
                        <a:fillRect/>
                      </a:stretch>
                    </p:blipFill>
                    <p:spPr>
                      <a:xfrm>
                        <a:off x="2590800" y="3886200"/>
                        <a:ext cx="4191000" cy="2065808"/>
                      </a:xfrm>
                      <a:prstGeom prst="rect">
                        <a:avLst/>
                      </a:prstGeom>
                    </p:spPr>
                  </p:pic>
                </p:oleObj>
              </mc:Fallback>
            </mc:AlternateContent>
          </a:graphicData>
        </a:graphic>
      </p:graphicFrame>
    </p:spTree>
    <p:extLst>
      <p:ext uri="{BB962C8B-B14F-4D97-AF65-F5344CB8AC3E}">
        <p14:creationId xmlns:p14="http://schemas.microsoft.com/office/powerpoint/2010/main" val="41305535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9822472-2478-CD4B-AC10-66E25C465234}" type="slidenum">
              <a:rPr lang="en-US" smtClean="0"/>
              <a:pPr>
                <a:defRPr/>
              </a:pPr>
              <a:t>13</a:t>
            </a:fld>
            <a:endParaRPr lang="en-US" dirty="0"/>
          </a:p>
        </p:txBody>
      </p:sp>
      <p:pic>
        <p:nvPicPr>
          <p:cNvPr id="4" name="Picture 3" descr="2015-09-09 15.41.29.jpg"/>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12679" t="4952"/>
          <a:stretch/>
        </p:blipFill>
        <p:spPr>
          <a:xfrm rot="16200000">
            <a:off x="1922772" y="-627371"/>
            <a:ext cx="4806390" cy="6975532"/>
          </a:xfrm>
          <a:prstGeom prst="rect">
            <a:avLst/>
          </a:prstGeom>
        </p:spPr>
      </p:pic>
      <p:sp>
        <p:nvSpPr>
          <p:cNvPr id="5" name="TextBox 4"/>
          <p:cNvSpPr txBox="1"/>
          <p:nvPr/>
        </p:nvSpPr>
        <p:spPr>
          <a:xfrm>
            <a:off x="2819400" y="2159913"/>
            <a:ext cx="1371600" cy="430887"/>
          </a:xfrm>
          <a:prstGeom prst="rect">
            <a:avLst/>
          </a:prstGeom>
          <a:noFill/>
        </p:spPr>
        <p:txBody>
          <a:bodyPr wrap="square" rtlCol="0">
            <a:spAutoFit/>
          </a:bodyPr>
          <a:lstStyle/>
          <a:p>
            <a:r>
              <a:rPr lang="en-US" dirty="0" smtClean="0"/>
              <a:t>Blood </a:t>
            </a:r>
            <a:r>
              <a:rPr lang="en-US" dirty="0" smtClean="0">
                <a:latin typeface="Wingdings"/>
                <a:ea typeface="Wingdings"/>
                <a:cs typeface="Wingdings"/>
                <a:sym typeface="Wingdings"/>
              </a:rPr>
              <a:t></a:t>
            </a:r>
            <a:endParaRPr lang="en-US" dirty="0"/>
          </a:p>
        </p:txBody>
      </p:sp>
      <p:sp>
        <p:nvSpPr>
          <p:cNvPr id="6" name="TextBox 5"/>
          <p:cNvSpPr txBox="1"/>
          <p:nvPr/>
        </p:nvSpPr>
        <p:spPr>
          <a:xfrm>
            <a:off x="457200" y="5562600"/>
            <a:ext cx="7924800" cy="1107996"/>
          </a:xfrm>
          <a:prstGeom prst="rect">
            <a:avLst/>
          </a:prstGeom>
          <a:noFill/>
        </p:spPr>
        <p:txBody>
          <a:bodyPr wrap="square" rtlCol="0">
            <a:spAutoFit/>
          </a:bodyPr>
          <a:lstStyle/>
          <a:p>
            <a:r>
              <a:rPr lang="en-US" dirty="0" smtClean="0"/>
              <a:t>A buffer made of equal molar solutions of carbonic acid and sodium bicarbonate will keep a pH of ~6.35 if small amounts of acid or base are added.  Blood is better buffered for acids than bases.</a:t>
            </a:r>
            <a:endParaRPr lang="en-US" dirty="0"/>
          </a:p>
        </p:txBody>
      </p:sp>
    </p:spTree>
    <p:extLst>
      <p:ext uri="{BB962C8B-B14F-4D97-AF65-F5344CB8AC3E}">
        <p14:creationId xmlns:p14="http://schemas.microsoft.com/office/powerpoint/2010/main" val="112216797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16335" y="6381750"/>
            <a:ext cx="2895600" cy="476250"/>
          </a:xfrm>
        </p:spPr>
        <p:txBody>
          <a:bodyPr/>
          <a:lstStyle/>
          <a:p>
            <a:pPr>
              <a:defRPr/>
            </a:pPr>
            <a:r>
              <a:rPr lang="en-US" dirty="0" smtClean="0"/>
              <a:t>Copyright ©  R. R. Dickerson</a:t>
            </a:r>
            <a:endParaRPr lang="en-US" dirty="0"/>
          </a:p>
        </p:txBody>
      </p:sp>
      <p:sp>
        <p:nvSpPr>
          <p:cNvPr id="3" name="Slide Number Placeholder 2"/>
          <p:cNvSpPr>
            <a:spLocks noGrp="1"/>
          </p:cNvSpPr>
          <p:nvPr>
            <p:ph type="sldNum" sz="quarter" idx="12"/>
          </p:nvPr>
        </p:nvSpPr>
        <p:spPr/>
        <p:txBody>
          <a:bodyPr/>
          <a:lstStyle/>
          <a:p>
            <a:pPr>
              <a:defRPr/>
            </a:pPr>
            <a:fld id="{D9822472-2478-CD4B-AC10-66E25C465234}" type="slidenum">
              <a:rPr lang="en-US" smtClean="0"/>
              <a:pPr>
                <a:defRPr/>
              </a:pPr>
              <a:t>14</a:t>
            </a:fld>
            <a:endParaRPr lang="en-US" dirty="0"/>
          </a:p>
        </p:txBody>
      </p:sp>
      <p:sp>
        <p:nvSpPr>
          <p:cNvPr id="4" name="Rectangle 2"/>
          <p:cNvSpPr txBox="1">
            <a:spLocks noChangeArrowheads="1"/>
          </p:cNvSpPr>
          <p:nvPr/>
        </p:nvSpPr>
        <p:spPr>
          <a:xfrm>
            <a:off x="457200" y="381000"/>
            <a:ext cx="7804150" cy="521017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eaLnBrk="1" hangingPunct="1">
              <a:buFontTx/>
              <a:buNone/>
              <a:defRPr/>
            </a:pPr>
            <a:r>
              <a:rPr lang="en-US" sz="2400" dirty="0" smtClean="0">
                <a:latin typeface="Times New Roman" charset="0"/>
                <a:ea typeface="MS PGothic" charset="0"/>
              </a:rPr>
              <a:t>Blood and seawater have a lot in common.  Blood is a salt solution buffered at pH 7.4 due in part to the carbonate system.  This dissolved HCO</a:t>
            </a:r>
            <a:r>
              <a:rPr lang="en-US" sz="2400" baseline="-25000" dirty="0" smtClean="0">
                <a:latin typeface="Times New Roman" charset="0"/>
                <a:ea typeface="MS PGothic" charset="0"/>
              </a:rPr>
              <a:t>3</a:t>
            </a:r>
            <a:r>
              <a:rPr lang="en-US" sz="2400" baseline="30000" dirty="0" smtClean="0">
                <a:latin typeface="Times New Roman" charset="0"/>
                <a:ea typeface="MS PGothic" charset="0"/>
              </a:rPr>
              <a:t>–</a:t>
            </a:r>
            <a:r>
              <a:rPr lang="en-US" sz="2400" dirty="0" smtClean="0">
                <a:latin typeface="Times New Roman" charset="0"/>
                <a:ea typeface="MS PGothic" charset="0"/>
              </a:rPr>
              <a:t> plays a major role in respiration.  In the lungs the bicarbonate is converted back to CO</a:t>
            </a:r>
            <a:r>
              <a:rPr lang="en-US" sz="2400" baseline="-25000" dirty="0" smtClean="0">
                <a:latin typeface="Times New Roman" charset="0"/>
                <a:ea typeface="MS PGothic" charset="0"/>
              </a:rPr>
              <a:t>2</a:t>
            </a:r>
            <a:r>
              <a:rPr lang="en-US" sz="2400" dirty="0" smtClean="0">
                <a:latin typeface="Times New Roman" charset="0"/>
                <a:ea typeface="MS PGothic" charset="0"/>
              </a:rPr>
              <a:t> where it is exhaled.  </a:t>
            </a:r>
          </a:p>
          <a:p>
            <a:pPr marL="0" indent="0" eaLnBrk="1" hangingPunct="1">
              <a:buFontTx/>
              <a:buNone/>
              <a:defRPr/>
            </a:pPr>
            <a:endParaRPr lang="en-US" sz="2400" dirty="0">
              <a:latin typeface="Times New Roman" charset="0"/>
              <a:ea typeface="MS PGothic" charset="0"/>
            </a:endParaRPr>
          </a:p>
          <a:p>
            <a:pPr marL="0" indent="0" eaLnBrk="1" hangingPunct="1">
              <a:buFontTx/>
              <a:buNone/>
              <a:defRPr/>
            </a:pPr>
            <a:r>
              <a:rPr lang="en-US" sz="2400" dirty="0" smtClean="0">
                <a:latin typeface="Times New Roman" charset="0"/>
                <a:ea typeface="MS PGothic" charset="0"/>
              </a:rPr>
              <a:t>In seawater are dissolved substantial concentrations of minerals, and if the concentration of bicarbonate from erosion is just ~6x10</a:t>
            </a:r>
            <a:r>
              <a:rPr lang="en-US" sz="2400" baseline="30000" dirty="0" smtClean="0">
                <a:latin typeface="Times New Roman" charset="0"/>
                <a:ea typeface="MS PGothic" charset="0"/>
              </a:rPr>
              <a:t>-4</a:t>
            </a:r>
            <a:r>
              <a:rPr lang="en-US" sz="2400" baseline="-25000" dirty="0" smtClean="0">
                <a:latin typeface="Times New Roman" charset="0"/>
                <a:ea typeface="MS PGothic" charset="0"/>
              </a:rPr>
              <a:t> </a:t>
            </a:r>
            <a:r>
              <a:rPr lang="en-US" sz="2400" dirty="0" smtClean="0">
                <a:latin typeface="Times New Roman" charset="0"/>
                <a:ea typeface="MS PGothic" charset="0"/>
              </a:rPr>
              <a:t>M then the pH will be ~8.</a:t>
            </a:r>
          </a:p>
          <a:p>
            <a:pPr marL="0" indent="0" eaLnBrk="1" hangingPunct="1">
              <a:buFontTx/>
              <a:buNone/>
              <a:defRPr/>
            </a:pPr>
            <a:endParaRPr lang="en-US" sz="2400" dirty="0">
              <a:latin typeface="Times New Roman" charset="0"/>
              <a:ea typeface="MS PGothic" charset="0"/>
            </a:endParaRPr>
          </a:p>
          <a:p>
            <a:pPr marL="0" indent="0" eaLnBrk="1" hangingPunct="1">
              <a:buFontTx/>
              <a:buNone/>
              <a:defRPr/>
            </a:pPr>
            <a:endParaRPr lang="en-US" sz="2400" dirty="0" smtClean="0">
              <a:latin typeface="Times New Roman" charset="0"/>
              <a:ea typeface="MS PGothic" charset="0"/>
            </a:endParaRPr>
          </a:p>
          <a:p>
            <a:pPr marL="0" indent="0" eaLnBrk="1" hangingPunct="1">
              <a:buFontTx/>
              <a:buNone/>
              <a:defRPr/>
            </a:pPr>
            <a:endParaRPr lang="en-US" sz="2000" dirty="0" smtClean="0">
              <a:latin typeface="Times New Roman" charset="0"/>
              <a:ea typeface="MS PGothic" charset="0"/>
            </a:endParaRPr>
          </a:p>
          <a:p>
            <a:pPr marL="0" indent="0" eaLnBrk="1" hangingPunct="1">
              <a:buFontTx/>
              <a:buNone/>
              <a:defRPr/>
            </a:pPr>
            <a:endParaRPr lang="en-US" sz="2000" dirty="0" smtClean="0">
              <a:latin typeface="Times New Roman" charset="0"/>
              <a:ea typeface="MS PGothic" charset="0"/>
            </a:endParaRPr>
          </a:p>
          <a:p>
            <a:pPr marL="0" indent="0" eaLnBrk="1" hangingPunct="1">
              <a:buFontTx/>
              <a:buNone/>
              <a:defRPr/>
            </a:pPr>
            <a:endParaRPr lang="en-US" sz="2000" dirty="0" smtClean="0">
              <a:latin typeface="Times New Roman" charset="0"/>
              <a:ea typeface="MS PGothic" charset="0"/>
            </a:endParaRPr>
          </a:p>
          <a:p>
            <a:pPr marL="0" indent="0" eaLnBrk="1" hangingPunct="1">
              <a:buFontTx/>
              <a:buNone/>
              <a:defRPr/>
            </a:pPr>
            <a:endParaRPr lang="en-US" sz="2000" dirty="0" smtClean="0">
              <a:latin typeface="Times New Roman" charset="0"/>
              <a:ea typeface="MS PGothic" charset="0"/>
            </a:endParaRPr>
          </a:p>
          <a:p>
            <a:pPr marL="0" indent="0" eaLnBrk="1" hangingPunct="1">
              <a:buFontTx/>
              <a:buNone/>
              <a:defRPr/>
            </a:pPr>
            <a:endParaRPr lang="en-US" sz="2000" dirty="0" smtClean="0">
              <a:latin typeface="Times New Roman" charset="0"/>
              <a:ea typeface="MS PGothic" charset="0"/>
            </a:endParaRPr>
          </a:p>
          <a:p>
            <a:pPr marL="0" indent="0" eaLnBrk="1" hangingPunct="1">
              <a:buFontTx/>
              <a:buNone/>
              <a:defRPr/>
            </a:pPr>
            <a:endParaRPr lang="en-US" sz="2000" dirty="0" smtClean="0">
              <a:latin typeface="Times New Roman" charset="0"/>
              <a:ea typeface="MS PGothic" charset="0"/>
            </a:endParaRPr>
          </a:p>
          <a:p>
            <a:pPr marL="0" indent="0" eaLnBrk="1" hangingPunct="1">
              <a:buFontTx/>
              <a:buNone/>
              <a:defRPr/>
            </a:pPr>
            <a:endParaRPr lang="en-US" sz="2000" dirty="0" smtClean="0">
              <a:latin typeface="Times New Roman" charset="0"/>
              <a:ea typeface="MS PGothic" charset="0"/>
            </a:endParaRPr>
          </a:p>
          <a:p>
            <a:pPr marL="0" indent="0" eaLnBrk="1" hangingPunct="1">
              <a:buFontTx/>
              <a:buNone/>
              <a:defRPr/>
            </a:pPr>
            <a:endParaRPr lang="en-US" sz="2000" dirty="0" smtClean="0">
              <a:latin typeface="Times New Roman" charset="0"/>
              <a:ea typeface="MS PGothic" charset="0"/>
            </a:endParaRPr>
          </a:p>
          <a:p>
            <a:pPr marL="0" indent="0" eaLnBrk="1" hangingPunct="1">
              <a:buFontTx/>
              <a:buNone/>
              <a:defRPr/>
            </a:pPr>
            <a:endParaRPr lang="en-US" sz="2000" dirty="0" smtClean="0">
              <a:latin typeface="Times New Roman" charset="0"/>
              <a:ea typeface="MS PGothic" charset="0"/>
            </a:endParaRPr>
          </a:p>
          <a:p>
            <a:pPr marL="0" indent="0" eaLnBrk="1" hangingPunct="1">
              <a:buFontTx/>
              <a:buNone/>
              <a:defRPr/>
            </a:pPr>
            <a:endParaRPr lang="en-US" sz="2000" dirty="0">
              <a:latin typeface="Times New Roman" charset="0"/>
              <a:ea typeface="MS PGothic"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4194804004"/>
              </p:ext>
            </p:extLst>
          </p:nvPr>
        </p:nvGraphicFramePr>
        <p:xfrm>
          <a:off x="533400" y="4038600"/>
          <a:ext cx="8035637" cy="2397125"/>
        </p:xfrm>
        <a:graphic>
          <a:graphicData uri="http://schemas.openxmlformats.org/presentationml/2006/ole">
            <mc:AlternateContent xmlns:mc="http://schemas.openxmlformats.org/markup-compatibility/2006">
              <mc:Choice xmlns:v="urn:schemas-microsoft-com:vml" Requires="v">
                <p:oleObj spid="_x0000_s5169" name="Equation" r:id="rId3" imgW="4622800" imgH="1308100" progId="Equation.3">
                  <p:embed/>
                </p:oleObj>
              </mc:Choice>
              <mc:Fallback>
                <p:oleObj name="Equation" r:id="rId3" imgW="4622800" imgH="1308100" progId="Equation.3">
                  <p:embed/>
                  <p:pic>
                    <p:nvPicPr>
                      <p:cNvPr id="0" name=""/>
                      <p:cNvPicPr/>
                      <p:nvPr/>
                    </p:nvPicPr>
                    <p:blipFill>
                      <a:blip r:embed="rId4"/>
                      <a:stretch>
                        <a:fillRect/>
                      </a:stretch>
                    </p:blipFill>
                    <p:spPr>
                      <a:xfrm>
                        <a:off x="533400" y="4038600"/>
                        <a:ext cx="8035637" cy="2397125"/>
                      </a:xfrm>
                      <a:prstGeom prst="rect">
                        <a:avLst/>
                      </a:prstGeom>
                    </p:spPr>
                  </p:pic>
                </p:oleObj>
              </mc:Fallback>
            </mc:AlternateContent>
          </a:graphicData>
        </a:graphic>
      </p:graphicFrame>
    </p:spTree>
    <p:extLst>
      <p:ext uri="{BB962C8B-B14F-4D97-AF65-F5344CB8AC3E}">
        <p14:creationId xmlns:p14="http://schemas.microsoft.com/office/powerpoint/2010/main" val="105439237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16335" y="6381750"/>
            <a:ext cx="2895600" cy="476250"/>
          </a:xfrm>
        </p:spPr>
        <p:txBody>
          <a:bodyPr/>
          <a:lstStyle/>
          <a:p>
            <a:pPr>
              <a:defRPr/>
            </a:pPr>
            <a:r>
              <a:rPr lang="en-US" dirty="0" smtClean="0"/>
              <a:t>Copyright ©  R. R. Dickerson</a:t>
            </a:r>
            <a:endParaRPr lang="en-US" dirty="0"/>
          </a:p>
        </p:txBody>
      </p:sp>
      <p:sp>
        <p:nvSpPr>
          <p:cNvPr id="3" name="Slide Number Placeholder 2"/>
          <p:cNvSpPr>
            <a:spLocks noGrp="1"/>
          </p:cNvSpPr>
          <p:nvPr>
            <p:ph type="sldNum" sz="quarter" idx="12"/>
          </p:nvPr>
        </p:nvSpPr>
        <p:spPr/>
        <p:txBody>
          <a:bodyPr/>
          <a:lstStyle/>
          <a:p>
            <a:pPr>
              <a:defRPr/>
            </a:pPr>
            <a:fld id="{D9822472-2478-CD4B-AC10-66E25C465234}" type="slidenum">
              <a:rPr lang="en-US" smtClean="0"/>
              <a:pPr>
                <a:defRPr/>
              </a:pPr>
              <a:t>15</a:t>
            </a:fld>
            <a:endParaRPr lang="en-US" dirty="0"/>
          </a:p>
        </p:txBody>
      </p:sp>
      <p:sp>
        <p:nvSpPr>
          <p:cNvPr id="4" name="Rectangle 2"/>
          <p:cNvSpPr txBox="1">
            <a:spLocks noChangeArrowheads="1"/>
          </p:cNvSpPr>
          <p:nvPr/>
        </p:nvSpPr>
        <p:spPr>
          <a:xfrm>
            <a:off x="533400" y="228600"/>
            <a:ext cx="7804150" cy="521017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eaLnBrk="1" hangingPunct="1">
              <a:buFontTx/>
              <a:buNone/>
              <a:defRPr/>
            </a:pPr>
            <a:endParaRPr lang="en-US" sz="2000" dirty="0" smtClean="0">
              <a:latin typeface="Times New Roman" charset="0"/>
              <a:ea typeface="MS PGothic" charset="0"/>
            </a:endParaRPr>
          </a:p>
          <a:p>
            <a:pPr marL="0" indent="0" eaLnBrk="1" hangingPunct="1">
              <a:buFontTx/>
              <a:buNone/>
              <a:defRPr/>
            </a:pPr>
            <a:r>
              <a:rPr lang="en-US" sz="2400" dirty="0" smtClean="0">
                <a:latin typeface="Times New Roman" charset="0"/>
                <a:ea typeface="MS PGothic" charset="0"/>
              </a:rPr>
              <a:t>Buffering capacity refers to the ability of a water body to maintain a healthy pH despite the addition of acids.  The higher the concentration of the conjugate salts (carbonates and bicarbonates in blood and natural waters) the greater the buffering capacity.  Dissolved Ca, K, and Mg improve the buffering capacity of fresh water.  In the ocean it’s Na, Mg, and Ca. </a:t>
            </a:r>
          </a:p>
          <a:p>
            <a:pPr marL="0" indent="0" eaLnBrk="1" hangingPunct="1">
              <a:buFontTx/>
              <a:buNone/>
              <a:defRPr/>
            </a:pPr>
            <a:endParaRPr lang="en-US" sz="2400" dirty="0" smtClean="0">
              <a:latin typeface="Times New Roman" charset="0"/>
              <a:ea typeface="MS PGothic" charset="0"/>
            </a:endParaRPr>
          </a:p>
          <a:p>
            <a:pPr marL="0" indent="0" eaLnBrk="1" hangingPunct="1">
              <a:buNone/>
              <a:defRPr/>
            </a:pPr>
            <a:r>
              <a:rPr lang="pt-BR" sz="2400" dirty="0" smtClean="0"/>
              <a:t>CO</a:t>
            </a:r>
            <a:r>
              <a:rPr lang="pt-BR" sz="2400" baseline="-25000" dirty="0" smtClean="0"/>
              <a:t>2</a:t>
            </a:r>
            <a:r>
              <a:rPr lang="pt-BR" sz="2400" dirty="0" smtClean="0"/>
              <a:t> </a:t>
            </a:r>
            <a:r>
              <a:rPr lang="pt-BR" sz="2400" baseline="-25000" dirty="0"/>
              <a:t>(aq)</a:t>
            </a:r>
            <a:r>
              <a:rPr lang="pt-BR" sz="2400" dirty="0"/>
              <a:t> + </a:t>
            </a:r>
            <a:r>
              <a:rPr lang="pt-BR" sz="2400" dirty="0" smtClean="0"/>
              <a:t>H</a:t>
            </a:r>
            <a:r>
              <a:rPr lang="pt-BR" sz="2400" baseline="-25000" dirty="0" smtClean="0"/>
              <a:t>2</a:t>
            </a:r>
            <a:r>
              <a:rPr lang="pt-BR" sz="2400" dirty="0" smtClean="0"/>
              <a:t>O = H</a:t>
            </a:r>
            <a:r>
              <a:rPr lang="pt-BR" sz="2400" baseline="-25000" dirty="0" smtClean="0"/>
              <a:t>2</a:t>
            </a:r>
            <a:r>
              <a:rPr lang="pt-BR" sz="2400" dirty="0" smtClean="0"/>
              <a:t>CO</a:t>
            </a:r>
            <a:r>
              <a:rPr lang="pt-BR" sz="2400" baseline="-25000" dirty="0" smtClean="0"/>
              <a:t>3</a:t>
            </a:r>
            <a:r>
              <a:rPr lang="pt-BR" sz="2400" dirty="0" smtClean="0"/>
              <a:t> = HCO</a:t>
            </a:r>
            <a:r>
              <a:rPr lang="pt-BR" sz="2400" baseline="-25000" dirty="0" smtClean="0"/>
              <a:t>3</a:t>
            </a:r>
            <a:r>
              <a:rPr lang="pt-BR" sz="2400" baseline="30000" dirty="0"/>
              <a:t>−</a:t>
            </a:r>
            <a:r>
              <a:rPr lang="pt-BR" sz="2400" dirty="0"/>
              <a:t> + H</a:t>
            </a:r>
            <a:r>
              <a:rPr lang="pt-BR" sz="2400" baseline="30000" dirty="0"/>
              <a:t>+</a:t>
            </a:r>
            <a:r>
              <a:rPr lang="pt-BR" sz="2400" dirty="0"/>
              <a:t> </a:t>
            </a:r>
            <a:r>
              <a:rPr lang="pt-BR" sz="2400" dirty="0" smtClean="0"/>
              <a:t>= CO</a:t>
            </a:r>
            <a:r>
              <a:rPr lang="pt-BR" sz="2400" baseline="-25000" dirty="0" smtClean="0"/>
              <a:t>3</a:t>
            </a:r>
            <a:r>
              <a:rPr lang="pt-BR" sz="2400" baseline="30000" dirty="0" smtClean="0"/>
              <a:t>2</a:t>
            </a:r>
            <a:r>
              <a:rPr lang="pt-BR" sz="2400" baseline="30000" dirty="0"/>
              <a:t>−</a:t>
            </a:r>
            <a:r>
              <a:rPr lang="pt-BR" sz="2400" dirty="0"/>
              <a:t> + 2 H</a:t>
            </a:r>
            <a:r>
              <a:rPr lang="pt-BR" sz="2400" baseline="30000" dirty="0"/>
              <a:t>+</a:t>
            </a:r>
            <a:r>
              <a:rPr lang="pt-BR" sz="2400" dirty="0" smtClean="0"/>
              <a:t>.</a:t>
            </a:r>
          </a:p>
          <a:p>
            <a:pPr marL="0" indent="0" eaLnBrk="1" hangingPunct="1">
              <a:buFontTx/>
              <a:buNone/>
              <a:defRPr/>
            </a:pPr>
            <a:endParaRPr lang="en-US" sz="2000" dirty="0" smtClean="0">
              <a:latin typeface="Times New Roman" charset="0"/>
              <a:ea typeface="MS PGothic" charset="0"/>
            </a:endParaRPr>
          </a:p>
          <a:p>
            <a:pPr marL="0" indent="0" eaLnBrk="1" hangingPunct="1">
              <a:buFontTx/>
              <a:buNone/>
              <a:defRPr/>
            </a:pPr>
            <a:endParaRPr lang="en-US" sz="2000" dirty="0" smtClean="0">
              <a:latin typeface="Times New Roman" charset="0"/>
              <a:ea typeface="MS PGothic" charset="0"/>
            </a:endParaRPr>
          </a:p>
          <a:p>
            <a:pPr marL="0" indent="0" eaLnBrk="1" hangingPunct="1">
              <a:buFontTx/>
              <a:buNone/>
              <a:defRPr/>
            </a:pPr>
            <a:endParaRPr lang="en-US" sz="2000" dirty="0" smtClean="0">
              <a:latin typeface="Times New Roman" charset="0"/>
              <a:ea typeface="MS PGothic" charset="0"/>
            </a:endParaRPr>
          </a:p>
          <a:p>
            <a:pPr marL="0" indent="0" eaLnBrk="1" hangingPunct="1">
              <a:buFontTx/>
              <a:buNone/>
              <a:defRPr/>
            </a:pPr>
            <a:endParaRPr lang="en-US" sz="2000" dirty="0" smtClean="0">
              <a:latin typeface="Times New Roman" charset="0"/>
              <a:ea typeface="MS PGothic" charset="0"/>
            </a:endParaRPr>
          </a:p>
          <a:p>
            <a:pPr marL="0" indent="0" eaLnBrk="1" hangingPunct="1">
              <a:buFontTx/>
              <a:buNone/>
              <a:defRPr/>
            </a:pPr>
            <a:endParaRPr lang="en-US" sz="2000" dirty="0" smtClean="0">
              <a:latin typeface="Times New Roman" charset="0"/>
              <a:ea typeface="MS PGothic" charset="0"/>
            </a:endParaRPr>
          </a:p>
          <a:p>
            <a:pPr marL="0" indent="0" eaLnBrk="1" hangingPunct="1">
              <a:buFontTx/>
              <a:buNone/>
              <a:defRPr/>
            </a:pPr>
            <a:endParaRPr lang="en-US" sz="2000" dirty="0" smtClean="0">
              <a:latin typeface="Times New Roman" charset="0"/>
              <a:ea typeface="MS PGothic" charset="0"/>
            </a:endParaRPr>
          </a:p>
          <a:p>
            <a:pPr marL="0" indent="0" eaLnBrk="1" hangingPunct="1">
              <a:buFontTx/>
              <a:buNone/>
              <a:defRPr/>
            </a:pPr>
            <a:endParaRPr lang="en-US" sz="2000" dirty="0" smtClean="0">
              <a:latin typeface="Times New Roman" charset="0"/>
              <a:ea typeface="MS PGothic" charset="0"/>
            </a:endParaRPr>
          </a:p>
          <a:p>
            <a:pPr marL="0" indent="0" eaLnBrk="1" hangingPunct="1">
              <a:buFontTx/>
              <a:buNone/>
              <a:defRPr/>
            </a:pPr>
            <a:endParaRPr lang="en-US" sz="2000" dirty="0" smtClean="0">
              <a:latin typeface="Times New Roman" charset="0"/>
              <a:ea typeface="MS PGothic" charset="0"/>
            </a:endParaRPr>
          </a:p>
          <a:p>
            <a:pPr marL="0" indent="0" eaLnBrk="1" hangingPunct="1">
              <a:buFontTx/>
              <a:buNone/>
              <a:defRPr/>
            </a:pPr>
            <a:endParaRPr lang="en-US" sz="2000" dirty="0" smtClean="0">
              <a:latin typeface="Times New Roman" charset="0"/>
              <a:ea typeface="MS PGothic" charset="0"/>
            </a:endParaRPr>
          </a:p>
          <a:p>
            <a:pPr marL="0" indent="0" eaLnBrk="1" hangingPunct="1">
              <a:buFontTx/>
              <a:buNone/>
              <a:defRPr/>
            </a:pPr>
            <a:endParaRPr lang="en-US" sz="2000" dirty="0">
              <a:latin typeface="Times New Roman" charset="0"/>
              <a:ea typeface="MS PGothic" charset="0"/>
            </a:endParaRPr>
          </a:p>
        </p:txBody>
      </p:sp>
    </p:spTree>
    <p:extLst>
      <p:ext uri="{BB962C8B-B14F-4D97-AF65-F5344CB8AC3E}">
        <p14:creationId xmlns:p14="http://schemas.microsoft.com/office/powerpoint/2010/main" val="45598551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16335" y="6381750"/>
            <a:ext cx="2895600" cy="476250"/>
          </a:xfrm>
        </p:spPr>
        <p:txBody>
          <a:bodyPr/>
          <a:lstStyle/>
          <a:p>
            <a:pPr>
              <a:defRPr/>
            </a:pPr>
            <a:r>
              <a:rPr lang="en-US" dirty="0" smtClean="0"/>
              <a:t>Copyright ©  R. R. Dickerson</a:t>
            </a:r>
            <a:endParaRPr lang="en-US" dirty="0"/>
          </a:p>
        </p:txBody>
      </p:sp>
      <p:sp>
        <p:nvSpPr>
          <p:cNvPr id="3" name="Slide Number Placeholder 2"/>
          <p:cNvSpPr>
            <a:spLocks noGrp="1"/>
          </p:cNvSpPr>
          <p:nvPr>
            <p:ph type="sldNum" sz="quarter" idx="12"/>
          </p:nvPr>
        </p:nvSpPr>
        <p:spPr/>
        <p:txBody>
          <a:bodyPr/>
          <a:lstStyle/>
          <a:p>
            <a:pPr>
              <a:defRPr/>
            </a:pPr>
            <a:fld id="{D9822472-2478-CD4B-AC10-66E25C465234}" type="slidenum">
              <a:rPr lang="en-US" smtClean="0"/>
              <a:pPr>
                <a:defRPr/>
              </a:pPr>
              <a:t>16</a:t>
            </a:fld>
            <a:endParaRPr lang="en-US" dirty="0"/>
          </a:p>
        </p:txBody>
      </p:sp>
      <p:sp>
        <p:nvSpPr>
          <p:cNvPr id="4" name="Rectangle 2"/>
          <p:cNvSpPr txBox="1">
            <a:spLocks noChangeArrowheads="1"/>
          </p:cNvSpPr>
          <p:nvPr/>
        </p:nvSpPr>
        <p:spPr>
          <a:xfrm>
            <a:off x="457200" y="381000"/>
            <a:ext cx="7804150" cy="521017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eaLnBrk="1" hangingPunct="1">
              <a:buFontTx/>
              <a:buNone/>
              <a:defRPr/>
            </a:pPr>
            <a:r>
              <a:rPr lang="en-US" sz="2400" dirty="0" smtClean="0">
                <a:latin typeface="Times New Roman" charset="0"/>
                <a:ea typeface="MS PGothic" charset="0"/>
              </a:rPr>
              <a:t>So far we have only considered carbon dioxide and bicarbonate, but to be more complete we must include carbonate.  The second proton is bound more tightly:</a:t>
            </a:r>
          </a:p>
          <a:p>
            <a:pPr marL="0" indent="0" eaLnBrk="1" hangingPunct="1">
              <a:buNone/>
              <a:defRPr/>
            </a:pPr>
            <a:r>
              <a:rPr lang="pt-BR" sz="2400" dirty="0" smtClean="0"/>
              <a:t>CO</a:t>
            </a:r>
            <a:r>
              <a:rPr lang="pt-BR" sz="2400" baseline="-25000" dirty="0" smtClean="0"/>
              <a:t>2</a:t>
            </a:r>
            <a:r>
              <a:rPr lang="pt-BR" sz="2400" dirty="0" smtClean="0"/>
              <a:t> </a:t>
            </a:r>
            <a:r>
              <a:rPr lang="pt-BR" sz="2400" baseline="-25000" dirty="0"/>
              <a:t>(aq)</a:t>
            </a:r>
            <a:r>
              <a:rPr lang="pt-BR" sz="2400" dirty="0"/>
              <a:t> + </a:t>
            </a:r>
            <a:r>
              <a:rPr lang="pt-BR" sz="2400" dirty="0" smtClean="0"/>
              <a:t>H</a:t>
            </a:r>
            <a:r>
              <a:rPr lang="pt-BR" sz="2400" baseline="-25000" dirty="0" smtClean="0"/>
              <a:t>2</a:t>
            </a:r>
            <a:r>
              <a:rPr lang="pt-BR" sz="2400" dirty="0" smtClean="0"/>
              <a:t>O = H</a:t>
            </a:r>
            <a:r>
              <a:rPr lang="pt-BR" sz="2400" baseline="-25000" dirty="0" smtClean="0"/>
              <a:t>2</a:t>
            </a:r>
            <a:r>
              <a:rPr lang="pt-BR" sz="2400" dirty="0" smtClean="0"/>
              <a:t>CO</a:t>
            </a:r>
            <a:r>
              <a:rPr lang="pt-BR" sz="2400" baseline="-25000" dirty="0" smtClean="0"/>
              <a:t>3</a:t>
            </a:r>
            <a:r>
              <a:rPr lang="pt-BR" sz="2400" dirty="0" smtClean="0"/>
              <a:t> = HCO</a:t>
            </a:r>
            <a:r>
              <a:rPr lang="pt-BR" sz="2400" baseline="-25000" dirty="0" smtClean="0"/>
              <a:t>3</a:t>
            </a:r>
            <a:r>
              <a:rPr lang="pt-BR" sz="2400" baseline="30000" dirty="0"/>
              <a:t>−</a:t>
            </a:r>
            <a:r>
              <a:rPr lang="pt-BR" sz="2400" dirty="0"/>
              <a:t> + H</a:t>
            </a:r>
            <a:r>
              <a:rPr lang="pt-BR" sz="2400" baseline="30000" dirty="0"/>
              <a:t>+</a:t>
            </a:r>
            <a:r>
              <a:rPr lang="pt-BR" sz="2400" dirty="0"/>
              <a:t> </a:t>
            </a:r>
            <a:r>
              <a:rPr lang="pt-BR" sz="2400" dirty="0" smtClean="0"/>
              <a:t>= CO</a:t>
            </a:r>
            <a:r>
              <a:rPr lang="pt-BR" sz="2400" baseline="-25000" dirty="0" smtClean="0"/>
              <a:t>3</a:t>
            </a:r>
            <a:r>
              <a:rPr lang="pt-BR" sz="2400" baseline="30000" dirty="0" smtClean="0"/>
              <a:t>2</a:t>
            </a:r>
            <a:r>
              <a:rPr lang="pt-BR" sz="2400" baseline="30000" dirty="0"/>
              <a:t>−</a:t>
            </a:r>
            <a:r>
              <a:rPr lang="pt-BR" sz="2400" dirty="0"/>
              <a:t> + 2 H</a:t>
            </a:r>
            <a:r>
              <a:rPr lang="pt-BR" sz="2400" baseline="30000" dirty="0"/>
              <a:t>+</a:t>
            </a:r>
            <a:r>
              <a:rPr lang="pt-BR" sz="2400" dirty="0" smtClean="0"/>
              <a:t>.</a:t>
            </a:r>
          </a:p>
          <a:p>
            <a:pPr marL="0" indent="0" eaLnBrk="1" hangingPunct="1">
              <a:buFontTx/>
              <a:buNone/>
              <a:defRPr/>
            </a:pPr>
            <a:endParaRPr lang="en-US" sz="2000" dirty="0">
              <a:latin typeface="Times New Roman" charset="0"/>
              <a:ea typeface="MS PGothic" charset="0"/>
            </a:endParaRPr>
          </a:p>
          <a:p>
            <a:pPr marL="0" indent="0" eaLnBrk="1" hangingPunct="1">
              <a:buFontTx/>
              <a:buNone/>
              <a:defRPr/>
            </a:pPr>
            <a:endParaRPr lang="en-US" sz="2000" dirty="0" smtClean="0">
              <a:latin typeface="Times New Roman" charset="0"/>
              <a:ea typeface="MS PGothic" charset="0"/>
            </a:endParaRPr>
          </a:p>
          <a:p>
            <a:pPr marL="0" indent="0" eaLnBrk="1" hangingPunct="1">
              <a:buFontTx/>
              <a:buNone/>
              <a:defRPr/>
            </a:pPr>
            <a:endParaRPr lang="en-US" sz="2000" dirty="0">
              <a:latin typeface="Times New Roman" charset="0"/>
              <a:ea typeface="MS PGothic" charset="0"/>
            </a:endParaRPr>
          </a:p>
          <a:p>
            <a:pPr marL="0" indent="0" algn="ctr" eaLnBrk="1" hangingPunct="1">
              <a:buFontTx/>
              <a:buNone/>
              <a:defRPr/>
            </a:pPr>
            <a:endParaRPr lang="en-US" sz="2400" dirty="0">
              <a:latin typeface="Times New Roman" charset="0"/>
              <a:ea typeface="MS PGothic" charset="0"/>
            </a:endParaRPr>
          </a:p>
          <a:p>
            <a:pPr marL="0" indent="0" algn="ctr" eaLnBrk="1" hangingPunct="1">
              <a:buFontTx/>
              <a:buNone/>
              <a:defRPr/>
            </a:pPr>
            <a:endParaRPr lang="en-US" sz="2800" dirty="0" smtClean="0">
              <a:latin typeface="Times New Roman" charset="0"/>
              <a:ea typeface="MS PGothic" charset="0"/>
            </a:endParaRPr>
          </a:p>
          <a:p>
            <a:pPr marL="0" indent="0" algn="ctr" eaLnBrk="1" hangingPunct="1">
              <a:buFontTx/>
              <a:buNone/>
              <a:defRPr/>
            </a:pPr>
            <a:r>
              <a:rPr lang="en-US" sz="2800" dirty="0" smtClean="0">
                <a:latin typeface="Times New Roman" charset="0"/>
                <a:ea typeface="MS PGothic" charset="0"/>
              </a:rPr>
              <a:t> K</a:t>
            </a:r>
            <a:r>
              <a:rPr lang="en-US" sz="2800" baseline="-25000" dirty="0" smtClean="0">
                <a:latin typeface="Times New Roman" charset="0"/>
                <a:ea typeface="MS PGothic" charset="0"/>
              </a:rPr>
              <a:t>a1</a:t>
            </a:r>
            <a:r>
              <a:rPr lang="en-US" sz="2800" dirty="0" smtClean="0">
                <a:latin typeface="Times New Roman" charset="0"/>
                <a:ea typeface="MS PGothic" charset="0"/>
              </a:rPr>
              <a:t> = 4.30x10</a:t>
            </a:r>
            <a:r>
              <a:rPr lang="en-US" sz="2800" baseline="30000" dirty="0" smtClean="0">
                <a:latin typeface="Times New Roman" charset="0"/>
                <a:ea typeface="MS PGothic" charset="0"/>
              </a:rPr>
              <a:t>-7</a:t>
            </a:r>
          </a:p>
          <a:p>
            <a:pPr marL="0" indent="0" algn="ctr" eaLnBrk="1" hangingPunct="1">
              <a:buFontTx/>
              <a:buNone/>
              <a:defRPr/>
            </a:pPr>
            <a:r>
              <a:rPr lang="en-US" sz="2800" dirty="0" smtClean="0">
                <a:latin typeface="Times New Roman" charset="0"/>
                <a:ea typeface="MS PGothic" charset="0"/>
              </a:rPr>
              <a:t>  K</a:t>
            </a:r>
            <a:r>
              <a:rPr lang="en-US" sz="2800" baseline="-25000" dirty="0" smtClean="0">
                <a:latin typeface="Times New Roman" charset="0"/>
                <a:ea typeface="MS PGothic" charset="0"/>
              </a:rPr>
              <a:t>a2</a:t>
            </a:r>
            <a:r>
              <a:rPr lang="en-US" sz="2800" dirty="0" smtClean="0">
                <a:latin typeface="Times New Roman" charset="0"/>
                <a:ea typeface="MS PGothic" charset="0"/>
              </a:rPr>
              <a:t> = 5.61x10</a:t>
            </a:r>
            <a:r>
              <a:rPr lang="en-US" sz="2800" baseline="30000" dirty="0" smtClean="0">
                <a:latin typeface="Times New Roman" charset="0"/>
                <a:ea typeface="MS PGothic" charset="0"/>
              </a:rPr>
              <a:t>-11</a:t>
            </a:r>
          </a:p>
          <a:p>
            <a:pPr marL="0" indent="0" eaLnBrk="1" hangingPunct="1">
              <a:buFontTx/>
              <a:buNone/>
              <a:defRPr/>
            </a:pPr>
            <a:endParaRPr lang="en-US" sz="2000" dirty="0" smtClean="0">
              <a:latin typeface="Times New Roman" charset="0"/>
              <a:ea typeface="MS PGothic" charset="0"/>
            </a:endParaRPr>
          </a:p>
          <a:p>
            <a:pPr marL="0" indent="0" eaLnBrk="1" hangingPunct="1">
              <a:buFontTx/>
              <a:buNone/>
              <a:defRPr/>
            </a:pPr>
            <a:endParaRPr lang="en-US" sz="2000" dirty="0" smtClean="0">
              <a:latin typeface="Times New Roman" charset="0"/>
              <a:ea typeface="MS PGothic" charset="0"/>
            </a:endParaRPr>
          </a:p>
          <a:p>
            <a:pPr marL="0" indent="0" eaLnBrk="1" hangingPunct="1">
              <a:buFontTx/>
              <a:buNone/>
              <a:defRPr/>
            </a:pPr>
            <a:endParaRPr lang="en-US" sz="2000" dirty="0" smtClean="0">
              <a:latin typeface="Times New Roman" charset="0"/>
              <a:ea typeface="MS PGothic" charset="0"/>
            </a:endParaRPr>
          </a:p>
          <a:p>
            <a:pPr marL="0" indent="0" eaLnBrk="1" hangingPunct="1">
              <a:buFontTx/>
              <a:buNone/>
              <a:defRPr/>
            </a:pPr>
            <a:endParaRPr lang="en-US" sz="2000" dirty="0" smtClean="0">
              <a:latin typeface="Times New Roman" charset="0"/>
              <a:ea typeface="MS PGothic" charset="0"/>
            </a:endParaRPr>
          </a:p>
          <a:p>
            <a:pPr marL="0" indent="0" eaLnBrk="1" hangingPunct="1">
              <a:buFontTx/>
              <a:buNone/>
              <a:defRPr/>
            </a:pPr>
            <a:endParaRPr lang="en-US" sz="2000" dirty="0" smtClean="0">
              <a:latin typeface="Times New Roman" charset="0"/>
              <a:ea typeface="MS PGothic" charset="0"/>
            </a:endParaRPr>
          </a:p>
          <a:p>
            <a:pPr marL="0" indent="0" eaLnBrk="1" hangingPunct="1">
              <a:buFontTx/>
              <a:buNone/>
              <a:defRPr/>
            </a:pPr>
            <a:endParaRPr lang="en-US" sz="2000" dirty="0" smtClean="0">
              <a:latin typeface="Times New Roman" charset="0"/>
              <a:ea typeface="MS PGothic" charset="0"/>
            </a:endParaRPr>
          </a:p>
          <a:p>
            <a:pPr marL="0" indent="0" eaLnBrk="1" hangingPunct="1">
              <a:buFontTx/>
              <a:buNone/>
              <a:defRPr/>
            </a:pPr>
            <a:endParaRPr lang="en-US" sz="2000" dirty="0" smtClean="0">
              <a:latin typeface="Times New Roman" charset="0"/>
              <a:ea typeface="MS PGothic" charset="0"/>
            </a:endParaRPr>
          </a:p>
          <a:p>
            <a:pPr marL="0" indent="0" eaLnBrk="1" hangingPunct="1">
              <a:buFontTx/>
              <a:buNone/>
              <a:defRPr/>
            </a:pPr>
            <a:endParaRPr lang="en-US" sz="2000" dirty="0" smtClean="0">
              <a:latin typeface="Times New Roman" charset="0"/>
              <a:ea typeface="MS PGothic" charset="0"/>
            </a:endParaRPr>
          </a:p>
          <a:p>
            <a:pPr marL="0" indent="0" eaLnBrk="1" hangingPunct="1">
              <a:buFontTx/>
              <a:buNone/>
              <a:defRPr/>
            </a:pPr>
            <a:endParaRPr lang="en-US" sz="2000" dirty="0">
              <a:latin typeface="Times New Roman" charset="0"/>
              <a:ea typeface="MS PGothic" charset="0"/>
            </a:endParaRPr>
          </a:p>
        </p:txBody>
      </p:sp>
      <p:graphicFrame>
        <p:nvGraphicFramePr>
          <p:cNvPr id="7" name="Object 5"/>
          <p:cNvGraphicFramePr>
            <a:graphicFrameLocks noChangeAspect="1"/>
          </p:cNvGraphicFramePr>
          <p:nvPr>
            <p:extLst>
              <p:ext uri="{D42A27DB-BD31-4B8C-83A1-F6EECF244321}">
                <p14:modId xmlns:p14="http://schemas.microsoft.com/office/powerpoint/2010/main" val="3539651823"/>
              </p:ext>
            </p:extLst>
          </p:nvPr>
        </p:nvGraphicFramePr>
        <p:xfrm>
          <a:off x="3048000" y="2209800"/>
          <a:ext cx="3917950" cy="1627188"/>
        </p:xfrm>
        <a:graphic>
          <a:graphicData uri="http://schemas.openxmlformats.org/presentationml/2006/ole">
            <mc:AlternateContent xmlns:mc="http://schemas.openxmlformats.org/markup-compatibility/2006">
              <mc:Choice xmlns:v="urn:schemas-microsoft-com:vml" Requires="v">
                <p:oleObj spid="_x0000_s8239" name="Equation" r:id="rId3" imgW="2095500" imgH="825500" progId="Equation.3">
                  <p:embed/>
                </p:oleObj>
              </mc:Choice>
              <mc:Fallback>
                <p:oleObj name="Equation" r:id="rId3" imgW="2095500" imgH="825500" progId="Equation.3">
                  <p:embed/>
                  <p:pic>
                    <p:nvPicPr>
                      <p:cNvPr id="0" name=""/>
                      <p:cNvPicPr>
                        <a:picLocks noChangeAspect="1" noChangeArrowheads="1"/>
                      </p:cNvPicPr>
                      <p:nvPr/>
                    </p:nvPicPr>
                    <p:blipFill>
                      <a:blip r:embed="rId4"/>
                      <a:srcRect/>
                      <a:stretch>
                        <a:fillRect/>
                      </a:stretch>
                    </p:blipFill>
                    <p:spPr bwMode="auto">
                      <a:xfrm>
                        <a:off x="3048000" y="2209800"/>
                        <a:ext cx="3917950" cy="162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90736875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9822472-2478-CD4B-AC10-66E25C465234}" type="slidenum">
              <a:rPr lang="en-US" smtClean="0"/>
              <a:pPr>
                <a:defRPr/>
              </a:pPr>
              <a:t>17</a:t>
            </a:fld>
            <a:endParaRPr lang="en-US" dirty="0"/>
          </a:p>
        </p:txBody>
      </p:sp>
      <p:graphicFrame>
        <p:nvGraphicFramePr>
          <p:cNvPr id="4" name="Object 5"/>
          <p:cNvGraphicFramePr>
            <a:graphicFrameLocks noChangeAspect="1"/>
          </p:cNvGraphicFramePr>
          <p:nvPr>
            <p:extLst>
              <p:ext uri="{D42A27DB-BD31-4B8C-83A1-F6EECF244321}">
                <p14:modId xmlns:p14="http://schemas.microsoft.com/office/powerpoint/2010/main" val="1604517276"/>
              </p:ext>
            </p:extLst>
          </p:nvPr>
        </p:nvGraphicFramePr>
        <p:xfrm>
          <a:off x="2133600" y="2362200"/>
          <a:ext cx="4539270" cy="2743200"/>
        </p:xfrm>
        <a:graphic>
          <a:graphicData uri="http://schemas.openxmlformats.org/presentationml/2006/ole">
            <mc:AlternateContent xmlns:mc="http://schemas.openxmlformats.org/markup-compatibility/2006">
              <mc:Choice xmlns:v="urn:schemas-microsoft-com:vml" Requires="v">
                <p:oleObj spid="_x0000_s12328" name="Equation" r:id="rId3" imgW="1968500" imgH="1066800" progId="Equation.3">
                  <p:embed/>
                </p:oleObj>
              </mc:Choice>
              <mc:Fallback>
                <p:oleObj name="Equation" r:id="rId3" imgW="1968500" imgH="1066800" progId="Equation.3">
                  <p:embed/>
                  <p:pic>
                    <p:nvPicPr>
                      <p:cNvPr id="0" name=""/>
                      <p:cNvPicPr>
                        <a:picLocks noChangeAspect="1" noChangeArrowheads="1"/>
                      </p:cNvPicPr>
                      <p:nvPr/>
                    </p:nvPicPr>
                    <p:blipFill>
                      <a:blip r:embed="rId4"/>
                      <a:srcRect/>
                      <a:stretch>
                        <a:fillRect/>
                      </a:stretch>
                    </p:blipFill>
                    <p:spPr bwMode="auto">
                      <a:xfrm>
                        <a:off x="2133600" y="2362200"/>
                        <a:ext cx="4539270" cy="2743200"/>
                      </a:xfrm>
                      <a:prstGeom prst="rect">
                        <a:avLst/>
                      </a:prstGeom>
                      <a:noFill/>
                      <a:ln>
                        <a:noFill/>
                      </a:ln>
                      <a:effectLst/>
                    </p:spPr>
                  </p:pic>
                </p:oleObj>
              </mc:Fallback>
            </mc:AlternateContent>
          </a:graphicData>
        </a:graphic>
      </p:graphicFrame>
      <p:sp>
        <p:nvSpPr>
          <p:cNvPr id="5" name="Rectangle 4"/>
          <p:cNvSpPr/>
          <p:nvPr/>
        </p:nvSpPr>
        <p:spPr>
          <a:xfrm>
            <a:off x="457200" y="1219200"/>
            <a:ext cx="8382000" cy="4339650"/>
          </a:xfrm>
          <a:prstGeom prst="rect">
            <a:avLst/>
          </a:prstGeom>
        </p:spPr>
        <p:txBody>
          <a:bodyPr wrap="square">
            <a:spAutoFit/>
          </a:bodyPr>
          <a:lstStyle/>
          <a:p>
            <a:pPr marL="0" indent="0" eaLnBrk="1" hangingPunct="1">
              <a:buNone/>
              <a:defRPr/>
            </a:pPr>
            <a:r>
              <a:rPr lang="pt-BR" sz="2800" dirty="0"/>
              <a:t>CO</a:t>
            </a:r>
            <a:r>
              <a:rPr lang="pt-BR" sz="2800" baseline="-25000" dirty="0"/>
              <a:t>2</a:t>
            </a:r>
            <a:r>
              <a:rPr lang="pt-BR" sz="2800" dirty="0"/>
              <a:t> </a:t>
            </a:r>
            <a:r>
              <a:rPr lang="pt-BR" sz="2800" baseline="-25000" dirty="0"/>
              <a:t>(aq)</a:t>
            </a:r>
            <a:r>
              <a:rPr lang="pt-BR" sz="2800" dirty="0"/>
              <a:t> + H</a:t>
            </a:r>
            <a:r>
              <a:rPr lang="pt-BR" sz="2800" baseline="-25000" dirty="0"/>
              <a:t>2</a:t>
            </a:r>
            <a:r>
              <a:rPr lang="pt-BR" sz="2800" dirty="0"/>
              <a:t>O = H</a:t>
            </a:r>
            <a:r>
              <a:rPr lang="pt-BR" sz="2800" baseline="-25000" dirty="0"/>
              <a:t>2</a:t>
            </a:r>
            <a:r>
              <a:rPr lang="pt-BR" sz="2800" dirty="0"/>
              <a:t>CO</a:t>
            </a:r>
            <a:r>
              <a:rPr lang="pt-BR" sz="2800" baseline="-25000" dirty="0"/>
              <a:t>3</a:t>
            </a:r>
            <a:r>
              <a:rPr lang="pt-BR" sz="2800" dirty="0"/>
              <a:t> = HCO</a:t>
            </a:r>
            <a:r>
              <a:rPr lang="pt-BR" sz="2800" baseline="-25000" dirty="0"/>
              <a:t>3</a:t>
            </a:r>
            <a:r>
              <a:rPr lang="pt-BR" sz="2800" baseline="30000" dirty="0"/>
              <a:t>−</a:t>
            </a:r>
            <a:r>
              <a:rPr lang="pt-BR" sz="2800" dirty="0"/>
              <a:t> + H</a:t>
            </a:r>
            <a:r>
              <a:rPr lang="pt-BR" sz="2800" baseline="30000" dirty="0"/>
              <a:t>+</a:t>
            </a:r>
            <a:r>
              <a:rPr lang="pt-BR" sz="2800" dirty="0"/>
              <a:t> = CO</a:t>
            </a:r>
            <a:r>
              <a:rPr lang="pt-BR" sz="2800" baseline="-25000" dirty="0"/>
              <a:t>3</a:t>
            </a:r>
            <a:r>
              <a:rPr lang="pt-BR" sz="2800" baseline="30000" dirty="0"/>
              <a:t>2−</a:t>
            </a:r>
            <a:r>
              <a:rPr lang="pt-BR" sz="2800" dirty="0"/>
              <a:t> + 2 H</a:t>
            </a:r>
            <a:r>
              <a:rPr lang="pt-BR" sz="2800" baseline="30000" dirty="0" smtClean="0"/>
              <a:t>+</a:t>
            </a:r>
            <a:endParaRPr lang="pt-BR" sz="2800" dirty="0"/>
          </a:p>
          <a:p>
            <a:pPr marL="0" indent="0" eaLnBrk="1" hangingPunct="1">
              <a:buFontTx/>
              <a:buNone/>
              <a:defRPr/>
            </a:pPr>
            <a:r>
              <a:rPr lang="en-US" sz="2800" dirty="0" smtClean="0"/>
              <a:t>Solving the two equilibrium equations simultaneously.</a:t>
            </a:r>
          </a:p>
          <a:p>
            <a:pPr marL="0" indent="0" eaLnBrk="1" hangingPunct="1">
              <a:buFontTx/>
              <a:buNone/>
              <a:defRPr/>
            </a:pPr>
            <a:endParaRPr lang="en-US" sz="2800" dirty="0"/>
          </a:p>
          <a:p>
            <a:pPr marL="0" indent="0" eaLnBrk="1" hangingPunct="1">
              <a:buFontTx/>
              <a:buNone/>
              <a:defRPr/>
            </a:pPr>
            <a:endParaRPr lang="en-US" sz="2800" dirty="0" smtClean="0"/>
          </a:p>
          <a:p>
            <a:pPr marL="0" indent="0" eaLnBrk="1" hangingPunct="1">
              <a:buFontTx/>
              <a:buNone/>
              <a:defRPr/>
            </a:pPr>
            <a:endParaRPr lang="en-US" sz="2800" dirty="0"/>
          </a:p>
          <a:p>
            <a:pPr marL="0" indent="0" eaLnBrk="1" hangingPunct="1">
              <a:buFontTx/>
              <a:buNone/>
              <a:defRPr/>
            </a:pPr>
            <a:endParaRPr lang="en-US" sz="2800" dirty="0" smtClean="0"/>
          </a:p>
          <a:p>
            <a:pPr marL="0" indent="0" eaLnBrk="1" hangingPunct="1">
              <a:buFontTx/>
              <a:buNone/>
              <a:defRPr/>
            </a:pPr>
            <a:endParaRPr lang="en-US" sz="2800" dirty="0"/>
          </a:p>
          <a:p>
            <a:pPr marL="0" indent="0" eaLnBrk="1" hangingPunct="1">
              <a:buFontTx/>
              <a:buNone/>
              <a:defRPr/>
            </a:pPr>
            <a:r>
              <a:rPr lang="en-US" sz="2800" dirty="0" smtClean="0"/>
              <a:t>As dissolved CO</a:t>
            </a:r>
            <a:r>
              <a:rPr lang="en-US" sz="2800" baseline="-25000" dirty="0" smtClean="0"/>
              <a:t>2</a:t>
            </a:r>
            <a:r>
              <a:rPr lang="en-US" sz="2800" dirty="0" smtClean="0"/>
              <a:t> (H</a:t>
            </a:r>
            <a:r>
              <a:rPr lang="en-US" sz="2800" baseline="-25000" dirty="0" smtClean="0"/>
              <a:t>2</a:t>
            </a:r>
            <a:r>
              <a:rPr lang="en-US" sz="2800" dirty="0" smtClean="0"/>
              <a:t>CO</a:t>
            </a:r>
            <a:r>
              <a:rPr lang="en-US" sz="2800" baseline="-25000" dirty="0" smtClean="0"/>
              <a:t>3</a:t>
            </a:r>
            <a:r>
              <a:rPr lang="en-US" sz="2800" dirty="0" smtClean="0"/>
              <a:t>) goes up so goes H</a:t>
            </a:r>
            <a:r>
              <a:rPr lang="en-US" sz="2800" baseline="30000" dirty="0" smtClean="0"/>
              <a:t>+</a:t>
            </a:r>
            <a:r>
              <a:rPr lang="en-US" sz="2800" dirty="0" smtClean="0"/>
              <a:t> and the pH goes down.</a:t>
            </a:r>
          </a:p>
          <a:p>
            <a:pPr marL="0" indent="0" eaLnBrk="1" hangingPunct="1">
              <a:buFontTx/>
              <a:buNone/>
              <a:defRPr/>
            </a:pPr>
            <a:endParaRPr lang="en-US" sz="2400" dirty="0"/>
          </a:p>
        </p:txBody>
      </p:sp>
    </p:spTree>
    <p:extLst>
      <p:ext uri="{BB962C8B-B14F-4D97-AF65-F5344CB8AC3E}">
        <p14:creationId xmlns:p14="http://schemas.microsoft.com/office/powerpoint/2010/main" val="1620873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9822472-2478-CD4B-AC10-66E25C465234}" type="slidenum">
              <a:rPr lang="en-US" smtClean="0"/>
              <a:pPr>
                <a:defRPr/>
              </a:pPr>
              <a:t>18</a:t>
            </a:fld>
            <a:endParaRPr lang="en-US" dirty="0"/>
          </a:p>
        </p:txBody>
      </p:sp>
      <p:graphicFrame>
        <p:nvGraphicFramePr>
          <p:cNvPr id="4" name="Object 5"/>
          <p:cNvGraphicFramePr>
            <a:graphicFrameLocks noChangeAspect="1"/>
          </p:cNvGraphicFramePr>
          <p:nvPr>
            <p:extLst>
              <p:ext uri="{D42A27DB-BD31-4B8C-83A1-F6EECF244321}">
                <p14:modId xmlns:p14="http://schemas.microsoft.com/office/powerpoint/2010/main" val="1150740145"/>
              </p:ext>
            </p:extLst>
          </p:nvPr>
        </p:nvGraphicFramePr>
        <p:xfrm>
          <a:off x="371475" y="2057400"/>
          <a:ext cx="8351838" cy="1322388"/>
        </p:xfrm>
        <a:graphic>
          <a:graphicData uri="http://schemas.openxmlformats.org/presentationml/2006/ole">
            <mc:AlternateContent xmlns:mc="http://schemas.openxmlformats.org/markup-compatibility/2006">
              <mc:Choice xmlns:v="urn:schemas-microsoft-com:vml" Requires="v">
                <p:oleObj spid="_x0000_s9259" name="Equation" r:id="rId3" imgW="4902200" imgH="736600" progId="Equation.3">
                  <p:embed/>
                </p:oleObj>
              </mc:Choice>
              <mc:Fallback>
                <p:oleObj name="Equation" r:id="rId3" imgW="4902200" imgH="736600" progId="Equation.3">
                  <p:embed/>
                  <p:pic>
                    <p:nvPicPr>
                      <p:cNvPr id="0" name=""/>
                      <p:cNvPicPr>
                        <a:picLocks noChangeAspect="1" noChangeArrowheads="1"/>
                      </p:cNvPicPr>
                      <p:nvPr/>
                    </p:nvPicPr>
                    <p:blipFill>
                      <a:blip r:embed="rId4"/>
                      <a:srcRect/>
                      <a:stretch>
                        <a:fillRect/>
                      </a:stretch>
                    </p:blipFill>
                    <p:spPr bwMode="auto">
                      <a:xfrm>
                        <a:off x="371475" y="2057400"/>
                        <a:ext cx="8351838" cy="1322388"/>
                      </a:xfrm>
                      <a:prstGeom prst="rect">
                        <a:avLst/>
                      </a:prstGeom>
                      <a:noFill/>
                      <a:ln>
                        <a:noFill/>
                      </a:ln>
                      <a:effectLst/>
                    </p:spPr>
                  </p:pic>
                </p:oleObj>
              </mc:Fallback>
            </mc:AlternateContent>
          </a:graphicData>
        </a:graphic>
      </p:graphicFrame>
      <p:sp>
        <p:nvSpPr>
          <p:cNvPr id="5" name="TextBox 4"/>
          <p:cNvSpPr txBox="1"/>
          <p:nvPr/>
        </p:nvSpPr>
        <p:spPr>
          <a:xfrm>
            <a:off x="304800" y="685800"/>
            <a:ext cx="8229600" cy="4154983"/>
          </a:xfrm>
          <a:prstGeom prst="rect">
            <a:avLst/>
          </a:prstGeom>
          <a:noFill/>
        </p:spPr>
        <p:txBody>
          <a:bodyPr wrap="square" rtlCol="0">
            <a:spAutoFit/>
          </a:bodyPr>
          <a:lstStyle/>
          <a:p>
            <a:r>
              <a:rPr lang="en-US" sz="2400" dirty="0" smtClean="0"/>
              <a:t>For sea water at equilibrium:</a:t>
            </a:r>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r>
              <a:rPr lang="en-US" sz="2400" dirty="0" smtClean="0"/>
              <a:t>With similar equations for the other components.  The term on the far right is sometimes referred to total dissolved inorganic carbon or DIC.  The dissociation constants and solubility all vary with temperature, but the principle is sound.  </a:t>
            </a:r>
            <a:endParaRPr lang="en-US" sz="2400" dirty="0"/>
          </a:p>
        </p:txBody>
      </p:sp>
    </p:spTree>
    <p:extLst>
      <p:ext uri="{BB962C8B-B14F-4D97-AF65-F5344CB8AC3E}">
        <p14:creationId xmlns:p14="http://schemas.microsoft.com/office/powerpoint/2010/main" val="3704773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1447800" y="6245225"/>
            <a:ext cx="5943600" cy="476250"/>
          </a:xfrm>
        </p:spPr>
        <p:txBody>
          <a:bodyPr/>
          <a:lstStyle/>
          <a:p>
            <a:pPr>
              <a:defRPr/>
            </a:pPr>
            <a:r>
              <a:rPr lang="en-US" dirty="0"/>
              <a:t>From https://upload.wikimedia.org/wikipedia/commons/9/93/Carbonate_system_of_seawater.svg</a:t>
            </a:r>
          </a:p>
        </p:txBody>
      </p:sp>
      <p:sp>
        <p:nvSpPr>
          <p:cNvPr id="3" name="Slide Number Placeholder 2"/>
          <p:cNvSpPr>
            <a:spLocks noGrp="1"/>
          </p:cNvSpPr>
          <p:nvPr>
            <p:ph type="sldNum" sz="quarter" idx="12"/>
          </p:nvPr>
        </p:nvSpPr>
        <p:spPr/>
        <p:txBody>
          <a:bodyPr/>
          <a:lstStyle/>
          <a:p>
            <a:pPr>
              <a:defRPr/>
            </a:pPr>
            <a:fld id="{D9822472-2478-CD4B-AC10-66E25C465234}" type="slidenum">
              <a:rPr lang="en-US" smtClean="0"/>
              <a:pPr>
                <a:defRPr/>
              </a:pPr>
              <a:t>19</a:t>
            </a:fld>
            <a:endParaRPr lang="en-US" dirty="0"/>
          </a:p>
        </p:txBody>
      </p:sp>
      <p:pic>
        <p:nvPicPr>
          <p:cNvPr id="4" name="Picture 3" descr="sea_p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6900"/>
            <a:ext cx="9144000" cy="5660136"/>
          </a:xfrm>
          <a:prstGeom prst="rect">
            <a:avLst/>
          </a:prstGeom>
        </p:spPr>
      </p:pic>
    </p:spTree>
    <p:extLst>
      <p:ext uri="{BB962C8B-B14F-4D97-AF65-F5344CB8AC3E}">
        <p14:creationId xmlns:p14="http://schemas.microsoft.com/office/powerpoint/2010/main" val="2227076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Copyright © 2010  R. R. Dickerson</a:t>
            </a:r>
            <a:endParaRPr lang="en-US" dirty="0"/>
          </a:p>
        </p:txBody>
      </p:sp>
      <p:sp>
        <p:nvSpPr>
          <p:cNvPr id="3" name="Slide Number Placeholder 2"/>
          <p:cNvSpPr>
            <a:spLocks noGrp="1"/>
          </p:cNvSpPr>
          <p:nvPr>
            <p:ph type="sldNum" sz="quarter" idx="12"/>
          </p:nvPr>
        </p:nvSpPr>
        <p:spPr/>
        <p:txBody>
          <a:bodyPr/>
          <a:lstStyle/>
          <a:p>
            <a:pPr>
              <a:defRPr/>
            </a:pPr>
            <a:fld id="{D9822472-2478-CD4B-AC10-66E25C465234}" type="slidenum">
              <a:rPr lang="en-US" smtClean="0"/>
              <a:pPr>
                <a:defRPr/>
              </a:pPr>
              <a:t>2</a:t>
            </a:fld>
            <a:endParaRPr lang="en-US" dirty="0"/>
          </a:p>
        </p:txBody>
      </p:sp>
      <p:pic>
        <p:nvPicPr>
          <p:cNvPr id="4" name="Picture 3" descr="91c375cac507fa7867fabae93883839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7238" y="0"/>
            <a:ext cx="5298900" cy="6858000"/>
          </a:xfrm>
          <a:prstGeom prst="rect">
            <a:avLst/>
          </a:prstGeom>
        </p:spPr>
      </p:pic>
    </p:spTree>
    <p:extLst>
      <p:ext uri="{BB962C8B-B14F-4D97-AF65-F5344CB8AC3E}">
        <p14:creationId xmlns:p14="http://schemas.microsoft.com/office/powerpoint/2010/main" val="466955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33400" y="6245225"/>
            <a:ext cx="7086600" cy="476250"/>
          </a:xfrm>
        </p:spPr>
        <p:txBody>
          <a:bodyPr/>
          <a:lstStyle/>
          <a:p>
            <a:pPr>
              <a:defRPr/>
            </a:pPr>
            <a:r>
              <a:rPr lang="en-US" dirty="0"/>
              <a:t>From https://upload.wikimedia.org/wikipedia/commons/8/82/Carbonate_Bjerrum.gif</a:t>
            </a:r>
          </a:p>
        </p:txBody>
      </p:sp>
      <p:sp>
        <p:nvSpPr>
          <p:cNvPr id="3" name="Slide Number Placeholder 2"/>
          <p:cNvSpPr>
            <a:spLocks noGrp="1"/>
          </p:cNvSpPr>
          <p:nvPr>
            <p:ph type="sldNum" sz="quarter" idx="12"/>
          </p:nvPr>
        </p:nvSpPr>
        <p:spPr/>
        <p:txBody>
          <a:bodyPr/>
          <a:lstStyle/>
          <a:p>
            <a:pPr>
              <a:defRPr/>
            </a:pPr>
            <a:fld id="{D9822472-2478-CD4B-AC10-66E25C465234}" type="slidenum">
              <a:rPr lang="en-US" smtClean="0"/>
              <a:pPr>
                <a:defRPr/>
              </a:pPr>
              <a:t>20</a:t>
            </a:fld>
            <a:endParaRPr lang="en-US" dirty="0"/>
          </a:p>
        </p:txBody>
      </p:sp>
      <p:pic>
        <p:nvPicPr>
          <p:cNvPr id="4" name="Picture 3" descr="Carbonate_Bjerrum.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982" y="412173"/>
            <a:ext cx="7739818" cy="4858327"/>
          </a:xfrm>
          <a:prstGeom prst="rect">
            <a:avLst/>
          </a:prstGeom>
        </p:spPr>
      </p:pic>
    </p:spTree>
    <p:extLst>
      <p:ext uri="{BB962C8B-B14F-4D97-AF65-F5344CB8AC3E}">
        <p14:creationId xmlns:p14="http://schemas.microsoft.com/office/powerpoint/2010/main" val="1724601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dirty="0" smtClean="0"/>
              <a:t>Copyright © 2010  R. R. Dickerson</a:t>
            </a:r>
            <a:endParaRPr lang="en-US" dirty="0"/>
          </a:p>
        </p:txBody>
      </p:sp>
      <p:sp>
        <p:nvSpPr>
          <p:cNvPr id="3" name="Slide Number Placeholder 2"/>
          <p:cNvSpPr>
            <a:spLocks noGrp="1"/>
          </p:cNvSpPr>
          <p:nvPr>
            <p:ph type="sldNum" sz="quarter" idx="12"/>
          </p:nvPr>
        </p:nvSpPr>
        <p:spPr/>
        <p:txBody>
          <a:bodyPr/>
          <a:lstStyle/>
          <a:p>
            <a:pPr>
              <a:defRPr/>
            </a:pPr>
            <a:fld id="{D9822472-2478-CD4B-AC10-66E25C465234}" type="slidenum">
              <a:rPr lang="en-US" smtClean="0"/>
              <a:pPr>
                <a:defRPr/>
              </a:pPr>
              <a:t>21</a:t>
            </a:fld>
            <a:endParaRPr lang="en-US" dirty="0"/>
          </a:p>
        </p:txBody>
      </p:sp>
      <p:sp>
        <p:nvSpPr>
          <p:cNvPr id="4" name="Rectangle 3"/>
          <p:cNvSpPr/>
          <p:nvPr/>
        </p:nvSpPr>
        <p:spPr>
          <a:xfrm>
            <a:off x="914400" y="2197894"/>
            <a:ext cx="7239000" cy="2800766"/>
          </a:xfrm>
          <a:prstGeom prst="rect">
            <a:avLst/>
          </a:prstGeom>
        </p:spPr>
        <p:txBody>
          <a:bodyPr wrap="square">
            <a:spAutoFit/>
          </a:bodyPr>
          <a:lstStyle/>
          <a:p>
            <a:r>
              <a:rPr lang="en-US" dirty="0"/>
              <a:t>Increasing acidity </a:t>
            </a:r>
            <a:r>
              <a:rPr lang="en-US" dirty="0" smtClean="0"/>
              <a:t>may have </a:t>
            </a:r>
            <a:r>
              <a:rPr lang="en-US" dirty="0"/>
              <a:t>a range of </a:t>
            </a:r>
            <a:r>
              <a:rPr lang="en-US" dirty="0" smtClean="0"/>
              <a:t>adverse consequences</a:t>
            </a:r>
            <a:r>
              <a:rPr lang="en-US" dirty="0"/>
              <a:t>, </a:t>
            </a:r>
            <a:r>
              <a:rPr lang="en-US" dirty="0" smtClean="0"/>
              <a:t>including depressing </a:t>
            </a:r>
            <a:r>
              <a:rPr lang="en-US" dirty="0"/>
              <a:t>metabolic rates and immune responses in some organisms, </a:t>
            </a:r>
            <a:r>
              <a:rPr lang="en-US" dirty="0" smtClean="0"/>
              <a:t>dissolving shells, and coral </a:t>
            </a:r>
            <a:r>
              <a:rPr lang="en-US" dirty="0"/>
              <a:t>bleaching. </a:t>
            </a:r>
            <a:r>
              <a:rPr lang="en-US" dirty="0" smtClean="0"/>
              <a:t>Decreasing </a:t>
            </a:r>
            <a:r>
              <a:rPr lang="en-US" dirty="0"/>
              <a:t>oxygen levels </a:t>
            </a:r>
            <a:r>
              <a:rPr lang="en-US" dirty="0" smtClean="0"/>
              <a:t>can kill </a:t>
            </a:r>
            <a:r>
              <a:rPr lang="en-US" dirty="0"/>
              <a:t>off algae</a:t>
            </a:r>
            <a:r>
              <a:rPr lang="en-US" dirty="0" smtClean="0"/>
              <a:t>.</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107132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9822472-2478-CD4B-AC10-66E25C465234}" type="slidenum">
              <a:rPr lang="en-US" smtClean="0"/>
              <a:pPr>
                <a:defRPr/>
              </a:pPr>
              <a:t>22</a:t>
            </a:fld>
            <a:endParaRPr lang="en-US" dirty="0"/>
          </a:p>
        </p:txBody>
      </p:sp>
      <p:sp>
        <p:nvSpPr>
          <p:cNvPr id="4" name="TextBox 3"/>
          <p:cNvSpPr txBox="1"/>
          <p:nvPr/>
        </p:nvSpPr>
        <p:spPr>
          <a:xfrm>
            <a:off x="1143000" y="762000"/>
            <a:ext cx="7239000" cy="3477875"/>
          </a:xfrm>
          <a:prstGeom prst="rect">
            <a:avLst/>
          </a:prstGeom>
          <a:noFill/>
        </p:spPr>
        <p:txBody>
          <a:bodyPr wrap="square" rtlCol="0">
            <a:spAutoFit/>
          </a:bodyPr>
          <a:lstStyle/>
          <a:p>
            <a:r>
              <a:rPr lang="en-US" dirty="0" smtClean="0"/>
              <a:t>Carbonates enter the ocean as salts such as Na</a:t>
            </a:r>
            <a:r>
              <a:rPr lang="en-US" baseline="-25000" dirty="0" smtClean="0"/>
              <a:t>2</a:t>
            </a:r>
            <a:r>
              <a:rPr lang="en-US" dirty="0" smtClean="0"/>
              <a:t>CO</a:t>
            </a:r>
            <a:r>
              <a:rPr lang="en-US" baseline="-25000" dirty="0" smtClean="0"/>
              <a:t>3</a:t>
            </a:r>
            <a:r>
              <a:rPr lang="en-US" dirty="0" smtClean="0"/>
              <a:t>.  The solubility of CaCO</a:t>
            </a:r>
            <a:r>
              <a:rPr lang="en-US" baseline="-25000" dirty="0" smtClean="0"/>
              <a:t>3</a:t>
            </a:r>
            <a:r>
              <a:rPr lang="en-US" dirty="0" smtClean="0"/>
              <a:t> in cold water is low, 1.4x10</a:t>
            </a:r>
            <a:r>
              <a:rPr lang="en-US" baseline="30000" dirty="0" smtClean="0"/>
              <a:t>-3</a:t>
            </a:r>
            <a:r>
              <a:rPr lang="en-US" dirty="0" smtClean="0"/>
              <a:t> g/100 ml, while the solubility of CaSO</a:t>
            </a:r>
            <a:r>
              <a:rPr lang="en-US" baseline="-25000" dirty="0" smtClean="0"/>
              <a:t>4</a:t>
            </a:r>
            <a:r>
              <a:rPr lang="en-US" dirty="0" smtClean="0"/>
              <a:t> is much higher, 0.209 g</a:t>
            </a:r>
            <a:r>
              <a:rPr lang="en-US" dirty="0"/>
              <a:t>/100 </a:t>
            </a:r>
            <a:r>
              <a:rPr lang="en-US" dirty="0" smtClean="0"/>
              <a:t>ml.  This is why marble and limestone sculptures are stable in clean rainwater, but not in acid rain and why CaCO</a:t>
            </a:r>
            <a:r>
              <a:rPr lang="en-US" baseline="-25000" dirty="0" smtClean="0"/>
              <a:t>3</a:t>
            </a:r>
            <a:r>
              <a:rPr lang="en-US" dirty="0" smtClean="0"/>
              <a:t> seashells are stable.  Add acid to any of these:</a:t>
            </a:r>
          </a:p>
          <a:p>
            <a:endParaRPr lang="en-US" dirty="0" smtClean="0"/>
          </a:p>
          <a:p>
            <a:pPr algn="ctr"/>
            <a:r>
              <a:rPr lang="en-US" dirty="0" smtClean="0"/>
              <a:t>2H</a:t>
            </a:r>
            <a:r>
              <a:rPr lang="en-US" baseline="30000" dirty="0" smtClean="0"/>
              <a:t>+</a:t>
            </a:r>
            <a:r>
              <a:rPr lang="en-US" dirty="0" smtClean="0"/>
              <a:t> + CaCO</a:t>
            </a:r>
            <a:r>
              <a:rPr lang="en-US" baseline="-25000" dirty="0" smtClean="0"/>
              <a:t>3 </a:t>
            </a:r>
            <a:r>
              <a:rPr lang="en-US" dirty="0" smtClean="0"/>
              <a:t>-&gt;  H</a:t>
            </a:r>
            <a:r>
              <a:rPr lang="en-US" baseline="-25000" dirty="0" smtClean="0"/>
              <a:t>2</a:t>
            </a:r>
            <a:r>
              <a:rPr lang="en-US" dirty="0" smtClean="0"/>
              <a:t>O + Ca</a:t>
            </a:r>
            <a:r>
              <a:rPr lang="en-US" baseline="30000" dirty="0" smtClean="0"/>
              <a:t>2+</a:t>
            </a:r>
            <a:r>
              <a:rPr lang="en-US" dirty="0" smtClean="0"/>
              <a:t> + CO</a:t>
            </a:r>
            <a:r>
              <a:rPr lang="en-US" baseline="-25000" dirty="0" smtClean="0"/>
              <a:t>2</a:t>
            </a:r>
            <a:r>
              <a:rPr lang="en-US" dirty="0" smtClean="0"/>
              <a:t> </a:t>
            </a:r>
            <a:r>
              <a:rPr lang="en-US" dirty="0" smtClean="0">
                <a:latin typeface="Wingdings"/>
                <a:ea typeface="Wingdings"/>
                <a:cs typeface="Wingdings"/>
                <a:sym typeface="Wingdings"/>
              </a:rPr>
              <a:t></a:t>
            </a:r>
            <a:endParaRPr lang="en-US" dirty="0"/>
          </a:p>
          <a:p>
            <a:r>
              <a:rPr lang="en-US" dirty="0" smtClean="0"/>
              <a:t> </a:t>
            </a:r>
          </a:p>
          <a:p>
            <a:endParaRPr lang="en-US" dirty="0"/>
          </a:p>
        </p:txBody>
      </p:sp>
    </p:spTree>
    <p:extLst>
      <p:ext uri="{BB962C8B-B14F-4D97-AF65-F5344CB8AC3E}">
        <p14:creationId xmlns:p14="http://schemas.microsoft.com/office/powerpoint/2010/main" val="26101556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dirty="0"/>
              <a:t>https://commons.wikimedia.org/wiki/File:Sea_salt-e-dp_hg.svg</a:t>
            </a:r>
          </a:p>
        </p:txBody>
      </p:sp>
      <p:sp>
        <p:nvSpPr>
          <p:cNvPr id="3" name="Slide Number Placeholder 2"/>
          <p:cNvSpPr>
            <a:spLocks noGrp="1"/>
          </p:cNvSpPr>
          <p:nvPr>
            <p:ph type="sldNum" sz="quarter" idx="12"/>
          </p:nvPr>
        </p:nvSpPr>
        <p:spPr/>
        <p:txBody>
          <a:bodyPr/>
          <a:lstStyle/>
          <a:p>
            <a:pPr>
              <a:defRPr/>
            </a:pPr>
            <a:fld id="{D9822472-2478-CD4B-AC10-66E25C465234}" type="slidenum">
              <a:rPr lang="en-US" smtClean="0"/>
              <a:pPr>
                <a:defRPr/>
              </a:pPr>
              <a:t>23</a:t>
            </a:fld>
            <a:endParaRPr lang="en-US" dirty="0"/>
          </a:p>
        </p:txBody>
      </p:sp>
      <p:pic>
        <p:nvPicPr>
          <p:cNvPr id="4" name="Picture 3" descr="1000px-Sea_salt-e-dp_hg.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00"/>
            <a:ext cx="9144000" cy="5486400"/>
          </a:xfrm>
          <a:prstGeom prst="rect">
            <a:avLst/>
          </a:prstGeom>
        </p:spPr>
      </p:pic>
      <p:sp>
        <p:nvSpPr>
          <p:cNvPr id="5" name="TextBox 4"/>
          <p:cNvSpPr txBox="1"/>
          <p:nvPr/>
        </p:nvSpPr>
        <p:spPr>
          <a:xfrm>
            <a:off x="762000" y="5867400"/>
            <a:ext cx="7696200" cy="430887"/>
          </a:xfrm>
          <a:prstGeom prst="rect">
            <a:avLst/>
          </a:prstGeom>
          <a:noFill/>
        </p:spPr>
        <p:txBody>
          <a:bodyPr wrap="square" rtlCol="0">
            <a:spAutoFit/>
          </a:bodyPr>
          <a:lstStyle/>
          <a:p>
            <a:pPr algn="ctr"/>
            <a:r>
              <a:rPr lang="en-US" dirty="0" smtClean="0"/>
              <a:t>Seawater composition by mass. Carbon is about 0.002 M.</a:t>
            </a:r>
            <a:endParaRPr lang="en-US" dirty="0"/>
          </a:p>
        </p:txBody>
      </p:sp>
    </p:spTree>
    <p:extLst>
      <p:ext uri="{BB962C8B-B14F-4D97-AF65-F5344CB8AC3E}">
        <p14:creationId xmlns:p14="http://schemas.microsoft.com/office/powerpoint/2010/main" val="3028118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07080" y="533399"/>
            <a:ext cx="6336720" cy="5451239"/>
          </a:xfrm>
          <a:prstGeom prst="rect">
            <a:avLst/>
          </a:prstGeom>
        </p:spPr>
      </p:pic>
    </p:spTree>
    <p:extLst>
      <p:ext uri="{BB962C8B-B14F-4D97-AF65-F5344CB8AC3E}">
        <p14:creationId xmlns:p14="http://schemas.microsoft.com/office/powerpoint/2010/main" val="56217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Box 1"/>
          <p:cNvSpPr txBox="1">
            <a:spLocks noChangeArrowheads="1"/>
          </p:cNvSpPr>
          <p:nvPr/>
        </p:nvSpPr>
        <p:spPr bwMode="auto">
          <a:xfrm>
            <a:off x="179388" y="161925"/>
            <a:ext cx="75612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r>
              <a:rPr lang="en-GB" b="1" dirty="0">
                <a:solidFill>
                  <a:srgbClr val="000000"/>
                </a:solidFill>
              </a:rPr>
              <a:t>Chapter 3: Air-sea interface</a:t>
            </a:r>
          </a:p>
        </p:txBody>
      </p:sp>
      <p:pic>
        <p:nvPicPr>
          <p:cNvPr id="1136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00" y="620713"/>
            <a:ext cx="8775700" cy="525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1366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 y="5876925"/>
            <a:ext cx="8804275"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13669" name="TextBox 2"/>
          <p:cNvSpPr txBox="1">
            <a:spLocks noChangeArrowheads="1"/>
          </p:cNvSpPr>
          <p:nvPr/>
        </p:nvSpPr>
        <p:spPr bwMode="auto">
          <a:xfrm>
            <a:off x="3959225" y="361950"/>
            <a:ext cx="4546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r>
              <a:rPr lang="en-GB" sz="1600" dirty="0">
                <a:solidFill>
                  <a:srgbClr val="0000CC"/>
                </a:solidFill>
              </a:rPr>
              <a:t>Mean annual CO</a:t>
            </a:r>
            <a:r>
              <a:rPr lang="en-GB" sz="1600" baseline="-25000" dirty="0">
                <a:solidFill>
                  <a:srgbClr val="0000CC"/>
                </a:solidFill>
              </a:rPr>
              <a:t>2</a:t>
            </a:r>
            <a:r>
              <a:rPr lang="en-GB" sz="1600" dirty="0">
                <a:solidFill>
                  <a:srgbClr val="0000CC"/>
                </a:solidFill>
              </a:rPr>
              <a:t> flux across the air water interface</a:t>
            </a:r>
          </a:p>
        </p:txBody>
      </p:sp>
      <p:sp>
        <p:nvSpPr>
          <p:cNvPr id="113670" name="TextBox 3"/>
          <p:cNvSpPr txBox="1">
            <a:spLocks noChangeArrowheads="1"/>
          </p:cNvSpPr>
          <p:nvPr/>
        </p:nvSpPr>
        <p:spPr bwMode="auto">
          <a:xfrm>
            <a:off x="180975" y="6378575"/>
            <a:ext cx="8902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r>
              <a:rPr lang="en-GB" sz="1400" dirty="0"/>
              <a:t>Takahashi, T., et al., 2009, Climatological mean and decadal change in surface ocean pCO</a:t>
            </a:r>
            <a:r>
              <a:rPr lang="en-GB" sz="1400" baseline="-25000" dirty="0"/>
              <a:t>2</a:t>
            </a:r>
            <a:r>
              <a:rPr lang="en-GB" sz="1400" dirty="0"/>
              <a:t>, and net sea–air CO</a:t>
            </a:r>
            <a:r>
              <a:rPr lang="en-GB" sz="1400" baseline="-25000" dirty="0"/>
              <a:t>2</a:t>
            </a:r>
            <a:r>
              <a:rPr lang="en-GB" sz="1400" dirty="0"/>
              <a:t> flux over the global oceans, </a:t>
            </a:r>
            <a:r>
              <a:rPr lang="en-GB" sz="1400" i="1" dirty="0"/>
              <a:t>Deep-Sea Research II</a:t>
            </a:r>
            <a:r>
              <a:rPr lang="en-GB" sz="1400" dirty="0"/>
              <a:t>, 56, 554–577</a:t>
            </a:r>
          </a:p>
        </p:txBody>
      </p:sp>
    </p:spTree>
    <p:extLst>
      <p:ext uri="{BB962C8B-B14F-4D97-AF65-F5344CB8AC3E}">
        <p14:creationId xmlns:p14="http://schemas.microsoft.com/office/powerpoint/2010/main" val="192410206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 y="165100"/>
            <a:ext cx="8826500" cy="6527800"/>
          </a:xfrm>
          <a:prstGeom prst="rect">
            <a:avLst/>
          </a:prstGeom>
        </p:spPr>
      </p:pic>
    </p:spTree>
    <p:extLst>
      <p:ext uri="{BB962C8B-B14F-4D97-AF65-F5344CB8AC3E}">
        <p14:creationId xmlns:p14="http://schemas.microsoft.com/office/powerpoint/2010/main" val="30435781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0" y="0"/>
            <a:ext cx="8559800" cy="6756400"/>
          </a:xfrm>
          <a:prstGeom prst="rect">
            <a:avLst/>
          </a:prstGeom>
        </p:spPr>
      </p:pic>
    </p:spTree>
    <p:extLst>
      <p:ext uri="{BB962C8B-B14F-4D97-AF65-F5344CB8AC3E}">
        <p14:creationId xmlns:p14="http://schemas.microsoft.com/office/powerpoint/2010/main" val="10548464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dirty="0" smtClean="0"/>
              <a:t>Copyright © 2010  R. R. Dickerson</a:t>
            </a:r>
            <a:endParaRPr lang="en-US" dirty="0"/>
          </a:p>
        </p:txBody>
      </p:sp>
      <p:sp>
        <p:nvSpPr>
          <p:cNvPr id="3" name="Slide Number Placeholder 2"/>
          <p:cNvSpPr>
            <a:spLocks noGrp="1"/>
          </p:cNvSpPr>
          <p:nvPr>
            <p:ph type="sldNum" sz="quarter" idx="12"/>
          </p:nvPr>
        </p:nvSpPr>
        <p:spPr/>
        <p:txBody>
          <a:bodyPr/>
          <a:lstStyle/>
          <a:p>
            <a:pPr>
              <a:defRPr/>
            </a:pPr>
            <a:fld id="{D9822472-2478-CD4B-AC10-66E25C465234}" type="slidenum">
              <a:rPr lang="en-US" smtClean="0"/>
              <a:pPr>
                <a:defRPr/>
              </a:pPr>
              <a:t>28</a:t>
            </a:fld>
            <a:endParaRPr lang="en-US" dirty="0"/>
          </a:p>
        </p:txBody>
      </p:sp>
      <p:pic>
        <p:nvPicPr>
          <p:cNvPr id="5" name="Picture 4"/>
          <p:cNvPicPr>
            <a:picLocks noChangeAspect="1"/>
          </p:cNvPicPr>
          <p:nvPr/>
        </p:nvPicPr>
        <p:blipFill>
          <a:blip r:embed="rId2"/>
          <a:stretch>
            <a:fillRect/>
          </a:stretch>
        </p:blipFill>
        <p:spPr>
          <a:xfrm>
            <a:off x="736600" y="177800"/>
            <a:ext cx="7670800" cy="6502400"/>
          </a:xfrm>
          <a:prstGeom prst="rect">
            <a:avLst/>
          </a:prstGeom>
        </p:spPr>
      </p:pic>
    </p:spTree>
    <p:extLst>
      <p:ext uri="{BB962C8B-B14F-4D97-AF65-F5344CB8AC3E}">
        <p14:creationId xmlns:p14="http://schemas.microsoft.com/office/powerpoint/2010/main" val="146628467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pPr>
              <a:defRPr/>
            </a:pPr>
            <a:fld id="{D9822472-2478-CD4B-AC10-66E25C465234}" type="slidenum">
              <a:rPr lang="en-US" smtClean="0"/>
              <a:pPr>
                <a:defRPr/>
              </a:pPr>
              <a:t>29</a:t>
            </a:fld>
            <a:endParaRPr lang="en-US" dirty="0"/>
          </a:p>
        </p:txBody>
      </p:sp>
      <p:pic>
        <p:nvPicPr>
          <p:cNvPr id="4" name="Picture 3"/>
          <p:cNvPicPr>
            <a:picLocks noChangeAspect="1"/>
          </p:cNvPicPr>
          <p:nvPr/>
        </p:nvPicPr>
        <p:blipFill>
          <a:blip r:embed="rId2"/>
          <a:stretch>
            <a:fillRect/>
          </a:stretch>
        </p:blipFill>
        <p:spPr>
          <a:xfrm>
            <a:off x="0" y="304800"/>
            <a:ext cx="9144000" cy="6223106"/>
          </a:xfrm>
          <a:prstGeom prst="rect">
            <a:avLst/>
          </a:prstGeom>
        </p:spPr>
      </p:pic>
    </p:spTree>
    <p:extLst>
      <p:ext uri="{BB962C8B-B14F-4D97-AF65-F5344CB8AC3E}">
        <p14:creationId xmlns:p14="http://schemas.microsoft.com/office/powerpoint/2010/main" val="3523271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endParaRPr lang="en-US"/>
          </a:p>
        </p:txBody>
      </p:sp>
      <p:pic>
        <p:nvPicPr>
          <p:cNvPr id="47108" name="Picture 4"/>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0" y="1019175"/>
            <a:ext cx="8789988" cy="5153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7109" name="Text Box 5"/>
          <p:cNvSpPr txBox="1">
            <a:spLocks noChangeArrowheads="1"/>
          </p:cNvSpPr>
          <p:nvPr/>
        </p:nvSpPr>
        <p:spPr bwMode="auto">
          <a:xfrm>
            <a:off x="5270500" y="6049963"/>
            <a:ext cx="23669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solidFill>
                  <a:srgbClr val="000000"/>
                </a:solidFill>
                <a:latin typeface="Arial"/>
                <a:ea typeface="ＭＳ Ｐゴシック"/>
                <a:cs typeface="+mn-cs"/>
              </a:rPr>
              <a:t>cf Feely et al, 2009</a:t>
            </a:r>
          </a:p>
        </p:txBody>
      </p:sp>
    </p:spTree>
    <p:extLst>
      <p:ext uri="{BB962C8B-B14F-4D97-AF65-F5344CB8AC3E}">
        <p14:creationId xmlns:p14="http://schemas.microsoft.com/office/powerpoint/2010/main" val="320556419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Box 1"/>
          <p:cNvSpPr txBox="1">
            <a:spLocks noChangeArrowheads="1"/>
          </p:cNvSpPr>
          <p:nvPr/>
        </p:nvSpPr>
        <p:spPr bwMode="auto">
          <a:xfrm>
            <a:off x="157163" y="0"/>
            <a:ext cx="7559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r>
              <a:rPr lang="en-GB" sz="1800" b="1" dirty="0">
                <a:solidFill>
                  <a:srgbClr val="000000"/>
                </a:solidFill>
              </a:rPr>
              <a:t>Chapter 1: Introduction</a:t>
            </a:r>
          </a:p>
        </p:txBody>
      </p:sp>
      <p:pic>
        <p:nvPicPr>
          <p:cNvPr id="111619" name="Picture 4" descr="nozaki_table_97025e-t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20713"/>
            <a:ext cx="8686800" cy="619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0" name="Text Box 5"/>
          <p:cNvSpPr txBox="1">
            <a:spLocks noChangeArrowheads="1"/>
          </p:cNvSpPr>
          <p:nvPr/>
        </p:nvSpPr>
        <p:spPr bwMode="auto">
          <a:xfrm>
            <a:off x="3563938" y="276225"/>
            <a:ext cx="5075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spcBef>
                <a:spcPct val="50000"/>
              </a:spcBef>
            </a:pPr>
            <a:r>
              <a:rPr lang="nb-NO" sz="1800" b="1" dirty="0">
                <a:solidFill>
                  <a:srgbClr val="333399"/>
                </a:solidFill>
              </a:rPr>
              <a:t>You find practically all elements in seawater</a:t>
            </a:r>
          </a:p>
        </p:txBody>
      </p:sp>
    </p:spTree>
    <p:extLst>
      <p:ext uri="{BB962C8B-B14F-4D97-AF65-F5344CB8AC3E}">
        <p14:creationId xmlns:p14="http://schemas.microsoft.com/office/powerpoint/2010/main" val="68716398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Box 1"/>
          <p:cNvSpPr txBox="1">
            <a:spLocks noChangeArrowheads="1"/>
          </p:cNvSpPr>
          <p:nvPr/>
        </p:nvSpPr>
        <p:spPr bwMode="auto">
          <a:xfrm>
            <a:off x="179388" y="161925"/>
            <a:ext cx="75612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r>
              <a:rPr lang="en-GB" b="1" dirty="0">
                <a:solidFill>
                  <a:srgbClr val="000000"/>
                </a:solidFill>
              </a:rPr>
              <a:t>Chapter 5: Organic matter export and remineralisation</a:t>
            </a:r>
          </a:p>
        </p:txBody>
      </p:sp>
      <p:pic>
        <p:nvPicPr>
          <p:cNvPr id="115715" name="Picture 4" descr="broecker_peng_1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12775"/>
            <a:ext cx="6072188" cy="575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6" name="Rectangle 3"/>
          <p:cNvSpPr>
            <a:spLocks noChangeArrowheads="1"/>
          </p:cNvSpPr>
          <p:nvPr/>
        </p:nvSpPr>
        <p:spPr bwMode="auto">
          <a:xfrm>
            <a:off x="6516688" y="692150"/>
            <a:ext cx="2376487" cy="2800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t>GEOSECS</a:t>
            </a:r>
          </a:p>
          <a:p>
            <a:r>
              <a:rPr lang="en-US" dirty="0"/>
              <a:t>Station 214</a:t>
            </a:r>
          </a:p>
          <a:p>
            <a:r>
              <a:rPr lang="en-US" dirty="0"/>
              <a:t>32º N 176º W</a:t>
            </a:r>
          </a:p>
          <a:p>
            <a:r>
              <a:rPr lang="en-US" dirty="0"/>
              <a:t>North Pacific</a:t>
            </a:r>
          </a:p>
          <a:p>
            <a:endParaRPr lang="en-US" dirty="0"/>
          </a:p>
          <a:p>
            <a:r>
              <a:rPr lang="en-US" dirty="0" err="1" smtClean="0"/>
              <a:t>Broecker</a:t>
            </a:r>
            <a:r>
              <a:rPr lang="en-US" dirty="0" smtClean="0"/>
              <a:t> &amp; </a:t>
            </a:r>
            <a:r>
              <a:rPr lang="en-US" dirty="0" err="1" smtClean="0"/>
              <a:t>Peng</a:t>
            </a:r>
            <a:r>
              <a:rPr lang="en-US" dirty="0"/>
              <a:t>, 1982, Tracers in the Sea, </a:t>
            </a:r>
            <a:r>
              <a:rPr lang="en-US" dirty="0" smtClean="0"/>
              <a:t>ELDIGIO.</a:t>
            </a:r>
            <a:endParaRPr lang="en-US" dirty="0"/>
          </a:p>
        </p:txBody>
      </p:sp>
    </p:spTree>
    <p:extLst>
      <p:ext uri="{BB962C8B-B14F-4D97-AF65-F5344CB8AC3E}">
        <p14:creationId xmlns:p14="http://schemas.microsoft.com/office/powerpoint/2010/main" val="3726122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76180" y="838199"/>
            <a:ext cx="6767620" cy="4615573"/>
          </a:xfrm>
          <a:prstGeom prst="rect">
            <a:avLst/>
          </a:prstGeom>
        </p:spPr>
      </p:pic>
    </p:spTree>
    <p:extLst>
      <p:ext uri="{BB962C8B-B14F-4D97-AF65-F5344CB8AC3E}">
        <p14:creationId xmlns:p14="http://schemas.microsoft.com/office/powerpoint/2010/main" val="41358225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05487" y="563522"/>
            <a:ext cx="5938313" cy="5303878"/>
          </a:xfrm>
          <a:prstGeom prst="rect">
            <a:avLst/>
          </a:prstGeom>
        </p:spPr>
      </p:pic>
    </p:spTree>
    <p:extLst>
      <p:ext uri="{BB962C8B-B14F-4D97-AF65-F5344CB8AC3E}">
        <p14:creationId xmlns:p14="http://schemas.microsoft.com/office/powerpoint/2010/main" val="11897314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685800"/>
            <a:ext cx="7696200" cy="5693867"/>
          </a:xfrm>
          <a:prstGeom prst="rect">
            <a:avLst/>
          </a:prstGeom>
          <a:noFill/>
        </p:spPr>
        <p:txBody>
          <a:bodyPr wrap="square" rtlCol="0">
            <a:spAutoFit/>
          </a:bodyPr>
          <a:lstStyle/>
          <a:p>
            <a:pPr algn="ctr"/>
            <a:r>
              <a:rPr lang="en-US" sz="2800" b="1" dirty="0" smtClean="0"/>
              <a:t>Osmotic Pressure</a:t>
            </a:r>
          </a:p>
          <a:p>
            <a:pPr algn="ctr"/>
            <a:endParaRPr lang="en-US" sz="2800" b="1" dirty="0" smtClean="0"/>
          </a:p>
          <a:p>
            <a:pPr algn="ctr"/>
            <a:endParaRPr lang="en-US" sz="2800" b="1" dirty="0"/>
          </a:p>
          <a:p>
            <a:pPr algn="ctr"/>
            <a:endParaRPr lang="en-US" sz="2800" b="1" dirty="0" smtClean="0"/>
          </a:p>
          <a:p>
            <a:pPr algn="ctr"/>
            <a:endParaRPr lang="en-US" sz="2800" b="1" dirty="0"/>
          </a:p>
          <a:p>
            <a:r>
              <a:rPr lang="en-US" sz="2800" dirty="0" smtClean="0"/>
              <a:t>Osmotic pressure, </a:t>
            </a:r>
            <a:r>
              <a:rPr lang="en-US" sz="2800" dirty="0" smtClean="0">
                <a:latin typeface="Symbol" charset="2"/>
                <a:cs typeface="Symbol" charset="2"/>
              </a:rPr>
              <a:t>p</a:t>
            </a:r>
            <a:r>
              <a:rPr lang="en-US" sz="2800" dirty="0" smtClean="0"/>
              <a:t>, in directly proportional to to molarity, M.</a:t>
            </a:r>
          </a:p>
          <a:p>
            <a:r>
              <a:rPr lang="en-US" sz="2800" dirty="0" smtClean="0"/>
              <a:t>Using R in 0.0821 </a:t>
            </a:r>
            <a:r>
              <a:rPr lang="en-US" sz="2800" dirty="0" err="1" smtClean="0"/>
              <a:t>L</a:t>
            </a:r>
            <a:r>
              <a:rPr lang="en-US" sz="2800" dirty="0" err="1">
                <a:latin typeface="Wingdings"/>
                <a:ea typeface="Wingdings"/>
                <a:cs typeface="Wingdings"/>
                <a:sym typeface="Wingdings"/>
              </a:rPr>
              <a:t></a:t>
            </a:r>
            <a:r>
              <a:rPr lang="en-US" sz="2800" dirty="0" err="1" smtClean="0"/>
              <a:t>atm</a:t>
            </a:r>
            <a:r>
              <a:rPr lang="en-US" sz="2800" dirty="0" smtClean="0"/>
              <a:t>/</a:t>
            </a:r>
            <a:r>
              <a:rPr lang="en-US" sz="2800" dirty="0" err="1" smtClean="0"/>
              <a:t>mol</a:t>
            </a:r>
            <a:r>
              <a:rPr lang="en-US" sz="2800" dirty="0" err="1" smtClean="0">
                <a:latin typeface="Wingdings"/>
                <a:ea typeface="Wingdings"/>
                <a:cs typeface="Wingdings"/>
                <a:sym typeface="Wingdings"/>
              </a:rPr>
              <a:t></a:t>
            </a:r>
            <a:r>
              <a:rPr lang="en-US" sz="2800" dirty="0" err="1" smtClean="0"/>
              <a:t>K</a:t>
            </a:r>
            <a:endParaRPr lang="en-US" sz="2800" dirty="0" smtClean="0"/>
          </a:p>
          <a:p>
            <a:r>
              <a:rPr lang="en-US" sz="2800" dirty="0" smtClean="0"/>
              <a:t>Seawater contains ~35 g/L or 35/58.5 = 0.6 M salt.</a:t>
            </a:r>
          </a:p>
          <a:p>
            <a:r>
              <a:rPr lang="en-US" sz="2800" dirty="0" smtClean="0"/>
              <a:t>Salt upon dissolving generates two ions.</a:t>
            </a:r>
          </a:p>
          <a:p>
            <a:r>
              <a:rPr lang="en-US" sz="2800" dirty="0"/>
              <a:t> </a:t>
            </a:r>
            <a:r>
              <a:rPr lang="en-US" sz="2800" dirty="0" smtClean="0">
                <a:latin typeface="Symbol" charset="2"/>
                <a:cs typeface="Symbol" charset="2"/>
              </a:rPr>
              <a:t>p = 1.2</a:t>
            </a:r>
            <a:r>
              <a:rPr lang="en-US" sz="2800" dirty="0" smtClean="0">
                <a:latin typeface="Wingdings"/>
                <a:ea typeface="Wingdings"/>
                <a:cs typeface="Wingdings"/>
                <a:sym typeface="Wingdings"/>
              </a:rPr>
              <a:t></a:t>
            </a:r>
            <a:r>
              <a:rPr lang="en-US" sz="2800" dirty="0" smtClean="0">
                <a:latin typeface="Times"/>
                <a:ea typeface="Wingdings"/>
                <a:cs typeface="Times"/>
                <a:sym typeface="Wingdings"/>
              </a:rPr>
              <a:t>0.0821</a:t>
            </a:r>
            <a:r>
              <a:rPr lang="en-US" sz="2800" dirty="0" smtClean="0">
                <a:latin typeface="Wingdings"/>
                <a:ea typeface="Wingdings"/>
                <a:cs typeface="Wingdings"/>
                <a:sym typeface="Wingdings"/>
              </a:rPr>
              <a:t></a:t>
            </a:r>
            <a:r>
              <a:rPr lang="en-US" sz="2800" dirty="0" smtClean="0">
                <a:latin typeface="Times New Roman"/>
                <a:ea typeface="Wingdings"/>
                <a:cs typeface="Times New Roman"/>
                <a:sym typeface="Wingdings"/>
              </a:rPr>
              <a:t>298 = </a:t>
            </a:r>
            <a:r>
              <a:rPr lang="en-US" sz="2800" u="sng" dirty="0" smtClean="0">
                <a:latin typeface="Times New Roman"/>
                <a:ea typeface="Wingdings"/>
                <a:cs typeface="Times New Roman"/>
                <a:sym typeface="Wingdings"/>
              </a:rPr>
              <a:t>29 atm</a:t>
            </a:r>
            <a:r>
              <a:rPr lang="en-US" sz="2800" dirty="0" smtClean="0">
                <a:latin typeface="Times New Roman"/>
                <a:ea typeface="Wingdings"/>
                <a:cs typeface="Times New Roman"/>
                <a:sym typeface="Wingdings"/>
              </a:rPr>
              <a:t>  (~400 psi)</a:t>
            </a:r>
          </a:p>
          <a:p>
            <a:endParaRPr lang="en-US" sz="2800" dirty="0">
              <a:latin typeface="Times"/>
              <a:cs typeface="Times"/>
            </a:endParaRPr>
          </a:p>
          <a:p>
            <a:endParaRPr lang="en-US" sz="2800" b="1" dirty="0" smtClean="0"/>
          </a:p>
        </p:txBody>
      </p:sp>
      <p:graphicFrame>
        <p:nvGraphicFramePr>
          <p:cNvPr id="3" name="Object 2"/>
          <p:cNvGraphicFramePr>
            <a:graphicFrameLocks noChangeAspect="1"/>
          </p:cNvGraphicFramePr>
          <p:nvPr>
            <p:extLst>
              <p:ext uri="{D42A27DB-BD31-4B8C-83A1-F6EECF244321}">
                <p14:modId xmlns:p14="http://schemas.microsoft.com/office/powerpoint/2010/main" val="2282180030"/>
              </p:ext>
            </p:extLst>
          </p:nvPr>
        </p:nvGraphicFramePr>
        <p:xfrm>
          <a:off x="3124200" y="1295400"/>
          <a:ext cx="2981569" cy="1066800"/>
        </p:xfrm>
        <a:graphic>
          <a:graphicData uri="http://schemas.openxmlformats.org/presentationml/2006/ole">
            <mc:AlternateContent xmlns:mc="http://schemas.openxmlformats.org/markup-compatibility/2006">
              <mc:Choice xmlns:v="urn:schemas-microsoft-com:vml" Requires="v">
                <p:oleObj spid="_x0000_s14349" name="Equation" r:id="rId3" imgW="1384300" imgH="495300" progId="Equation.3">
                  <p:embed/>
                </p:oleObj>
              </mc:Choice>
              <mc:Fallback>
                <p:oleObj name="Equation" r:id="rId3" imgW="1384300" imgH="495300" progId="Equation.3">
                  <p:embed/>
                  <p:pic>
                    <p:nvPicPr>
                      <p:cNvPr id="0" name=""/>
                      <p:cNvPicPr/>
                      <p:nvPr/>
                    </p:nvPicPr>
                    <p:blipFill>
                      <a:blip r:embed="rId4"/>
                      <a:stretch>
                        <a:fillRect/>
                      </a:stretch>
                    </p:blipFill>
                    <p:spPr>
                      <a:xfrm>
                        <a:off x="3124200" y="1295400"/>
                        <a:ext cx="2981569" cy="1066800"/>
                      </a:xfrm>
                      <a:prstGeom prst="rect">
                        <a:avLst/>
                      </a:prstGeom>
                    </p:spPr>
                  </p:pic>
                </p:oleObj>
              </mc:Fallback>
            </mc:AlternateContent>
          </a:graphicData>
        </a:graphic>
      </p:graphicFrame>
    </p:spTree>
    <p:extLst>
      <p:ext uri="{BB962C8B-B14F-4D97-AF65-F5344CB8AC3E}">
        <p14:creationId xmlns:p14="http://schemas.microsoft.com/office/powerpoint/2010/main" val="88934880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2400"/>
            <a:ext cx="9144000" cy="6614160"/>
          </a:xfrm>
          <a:prstGeom prst="rect">
            <a:avLst/>
          </a:prstGeom>
        </p:spPr>
      </p:pic>
    </p:spTree>
    <p:extLst>
      <p:ext uri="{BB962C8B-B14F-4D97-AF65-F5344CB8AC3E}">
        <p14:creationId xmlns:p14="http://schemas.microsoft.com/office/powerpoint/2010/main" val="29340387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685800"/>
            <a:ext cx="7696200" cy="3170099"/>
          </a:xfrm>
          <a:prstGeom prst="rect">
            <a:avLst/>
          </a:prstGeom>
          <a:noFill/>
        </p:spPr>
        <p:txBody>
          <a:bodyPr wrap="square" rtlCol="0">
            <a:spAutoFit/>
          </a:bodyPr>
          <a:lstStyle/>
          <a:p>
            <a:pPr algn="ctr"/>
            <a:r>
              <a:rPr lang="en-US" sz="2800" b="1" smtClean="0"/>
              <a:t>Summary</a:t>
            </a:r>
          </a:p>
          <a:p>
            <a:pPr algn="ctr"/>
            <a:endParaRPr lang="en-US" sz="2800" b="1" dirty="0" smtClean="0"/>
          </a:p>
          <a:p>
            <a:pPr marL="342900" indent="-342900">
              <a:buFont typeface="Arial"/>
              <a:buChar char="•"/>
            </a:pPr>
            <a:r>
              <a:rPr lang="en-US" sz="2400" dirty="0" smtClean="0"/>
              <a:t>We can calculate the change in pH and carbonate expected in the oceans due to rising atmospheric CO</a:t>
            </a:r>
            <a:r>
              <a:rPr lang="en-US" sz="2400" baseline="-25000" dirty="0" smtClean="0"/>
              <a:t>2</a:t>
            </a:r>
            <a:r>
              <a:rPr lang="en-US" sz="2400" dirty="0" smtClean="0"/>
              <a:t>.</a:t>
            </a:r>
          </a:p>
          <a:p>
            <a:pPr marL="342900" indent="-342900">
              <a:buFont typeface="Arial"/>
              <a:buChar char="•"/>
            </a:pPr>
            <a:r>
              <a:rPr lang="en-US" sz="2400" dirty="0" smtClean="0"/>
              <a:t>The oceans are buffered, but can still see a change in pH.</a:t>
            </a:r>
          </a:p>
          <a:p>
            <a:pPr marL="342900" indent="-342900">
              <a:buFont typeface="Arial"/>
              <a:buChar char="•"/>
            </a:pPr>
            <a:r>
              <a:rPr lang="en-US" sz="2400" dirty="0" smtClean="0"/>
              <a:t>This change is deleterious to sea life </a:t>
            </a:r>
            <a:r>
              <a:rPr lang="en-US" sz="2400" dirty="0" err="1" smtClean="0"/>
              <a:t>esp</a:t>
            </a:r>
            <a:r>
              <a:rPr lang="en-US" sz="2400" dirty="0" smtClean="0"/>
              <a:t> that dependent on CaCO</a:t>
            </a:r>
            <a:r>
              <a:rPr lang="en-US" sz="2400" baseline="-25000" dirty="0" smtClean="0"/>
              <a:t>3</a:t>
            </a:r>
            <a:r>
              <a:rPr lang="en-US" sz="2400" dirty="0" smtClean="0"/>
              <a:t> shells.</a:t>
            </a:r>
          </a:p>
          <a:p>
            <a:pPr marL="342900" indent="-342900">
              <a:buFont typeface="Arial"/>
              <a:buChar char="•"/>
            </a:pPr>
            <a:r>
              <a:rPr lang="en-US" sz="2400" dirty="0" smtClean="0"/>
              <a:t>N cycling comes later.</a:t>
            </a:r>
            <a:endParaRPr lang="en-US" sz="2400" dirty="0"/>
          </a:p>
        </p:txBody>
      </p:sp>
    </p:spTree>
    <p:extLst>
      <p:ext uri="{BB962C8B-B14F-4D97-AF65-F5344CB8AC3E}">
        <p14:creationId xmlns:p14="http://schemas.microsoft.com/office/powerpoint/2010/main" val="122365038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Ru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 y="1028700"/>
            <a:ext cx="7988300" cy="4787900"/>
          </a:xfrm>
          <a:prstGeom prst="rect">
            <a:avLst/>
          </a:prstGeom>
        </p:spPr>
      </p:pic>
    </p:spTree>
    <p:extLst>
      <p:ext uri="{BB962C8B-B14F-4D97-AF65-F5344CB8AC3E}">
        <p14:creationId xmlns:p14="http://schemas.microsoft.com/office/powerpoint/2010/main" val="1067260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lvl1pPr eaLnBrk="0" hangingPunct="0">
              <a:defRPr sz="2200">
                <a:solidFill>
                  <a:schemeClr val="tx1"/>
                </a:solidFill>
                <a:latin typeface="Times New Roman" charset="0"/>
                <a:ea typeface="MS PGothic" charset="0"/>
                <a:cs typeface="MS PGothic" charset="0"/>
              </a:defRPr>
            </a:lvl1pPr>
            <a:lvl2pPr marL="742950" indent="-285750" eaLnBrk="0" hangingPunct="0">
              <a:defRPr sz="2200">
                <a:solidFill>
                  <a:schemeClr val="tx1"/>
                </a:solidFill>
                <a:latin typeface="Times New Roman" charset="0"/>
                <a:ea typeface="MS PGothic" charset="0"/>
                <a:cs typeface="MS PGothic" charset="0"/>
              </a:defRPr>
            </a:lvl2pPr>
            <a:lvl3pPr marL="1143000" indent="-228600" eaLnBrk="0" hangingPunct="0">
              <a:defRPr sz="2200">
                <a:solidFill>
                  <a:schemeClr val="tx1"/>
                </a:solidFill>
                <a:latin typeface="Times New Roman" charset="0"/>
                <a:ea typeface="MS PGothic" charset="0"/>
                <a:cs typeface="MS PGothic" charset="0"/>
              </a:defRPr>
            </a:lvl3pPr>
            <a:lvl4pPr marL="1600200" indent="-228600" eaLnBrk="0" hangingPunct="0">
              <a:defRPr sz="2200">
                <a:solidFill>
                  <a:schemeClr val="tx1"/>
                </a:solidFill>
                <a:latin typeface="Times New Roman" charset="0"/>
                <a:ea typeface="MS PGothic" charset="0"/>
                <a:cs typeface="MS PGothic" charset="0"/>
              </a:defRPr>
            </a:lvl4pPr>
            <a:lvl5pPr marL="2057400" indent="-228600" eaLnBrk="0" hangingPunct="0">
              <a:defRPr sz="2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200">
                <a:solidFill>
                  <a:schemeClr val="tx1"/>
                </a:solidFill>
                <a:latin typeface="Times New Roman" charset="0"/>
                <a:ea typeface="MS PGothic" charset="0"/>
                <a:cs typeface="MS PGothic" charset="0"/>
              </a:defRPr>
            </a:lvl9pPr>
          </a:lstStyle>
          <a:p>
            <a:pPr eaLnBrk="1" hangingPunct="1">
              <a:defRPr/>
            </a:pPr>
            <a:r>
              <a:rPr lang="en-US" sz="1400" dirty="0" smtClean="0">
                <a:latin typeface="Arial" charset="0"/>
              </a:rPr>
              <a:t>Copyright © 2015  R. R. Dickerson</a:t>
            </a:r>
          </a:p>
        </p:txBody>
      </p:sp>
      <p:sp>
        <p:nvSpPr>
          <p:cNvPr id="5" name="Slide Number Placeholder 5"/>
          <p:cNvSpPr>
            <a:spLocks noGrp="1"/>
          </p:cNvSpPr>
          <p:nvPr>
            <p:ph type="sldNum" sz="quarter" idx="12"/>
          </p:nvPr>
        </p:nvSpPr>
        <p:spPr/>
        <p:txBody>
          <a:bodyPr/>
          <a:lstStyle>
            <a:lvl1pPr eaLnBrk="0" hangingPunct="0">
              <a:defRPr sz="2200">
                <a:solidFill>
                  <a:schemeClr val="tx1"/>
                </a:solidFill>
                <a:latin typeface="Times New Roman" charset="0"/>
                <a:ea typeface="MS PGothic" charset="0"/>
                <a:cs typeface="MS PGothic" charset="0"/>
              </a:defRPr>
            </a:lvl1pPr>
            <a:lvl2pPr marL="742950" indent="-285750" eaLnBrk="0" hangingPunct="0">
              <a:defRPr sz="2200">
                <a:solidFill>
                  <a:schemeClr val="tx1"/>
                </a:solidFill>
                <a:latin typeface="Times New Roman" charset="0"/>
                <a:ea typeface="MS PGothic" charset="0"/>
                <a:cs typeface="MS PGothic" charset="0"/>
              </a:defRPr>
            </a:lvl2pPr>
            <a:lvl3pPr marL="1143000" indent="-228600" eaLnBrk="0" hangingPunct="0">
              <a:defRPr sz="2200">
                <a:solidFill>
                  <a:schemeClr val="tx1"/>
                </a:solidFill>
                <a:latin typeface="Times New Roman" charset="0"/>
                <a:ea typeface="MS PGothic" charset="0"/>
                <a:cs typeface="MS PGothic" charset="0"/>
              </a:defRPr>
            </a:lvl3pPr>
            <a:lvl4pPr marL="1600200" indent="-228600" eaLnBrk="0" hangingPunct="0">
              <a:defRPr sz="2200">
                <a:solidFill>
                  <a:schemeClr val="tx1"/>
                </a:solidFill>
                <a:latin typeface="Times New Roman" charset="0"/>
                <a:ea typeface="MS PGothic" charset="0"/>
                <a:cs typeface="MS PGothic" charset="0"/>
              </a:defRPr>
            </a:lvl4pPr>
            <a:lvl5pPr marL="2057400" indent="-228600" eaLnBrk="0" hangingPunct="0">
              <a:defRPr sz="2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200">
                <a:solidFill>
                  <a:schemeClr val="tx1"/>
                </a:solidFill>
                <a:latin typeface="Times New Roman" charset="0"/>
                <a:ea typeface="MS PGothic" charset="0"/>
                <a:cs typeface="MS PGothic" charset="0"/>
              </a:defRPr>
            </a:lvl9pPr>
          </a:lstStyle>
          <a:p>
            <a:pPr eaLnBrk="1" hangingPunct="1">
              <a:defRPr/>
            </a:pPr>
            <a:fld id="{CEDDFC02-B447-B64C-913C-2E994295D48F}" type="slidenum">
              <a:rPr lang="en-US" sz="1400" smtClean="0">
                <a:latin typeface="Arial" charset="0"/>
              </a:rPr>
              <a:pPr eaLnBrk="1" hangingPunct="1">
                <a:defRPr/>
              </a:pPr>
              <a:t>4</a:t>
            </a:fld>
            <a:endParaRPr lang="en-US" sz="1400" dirty="0" smtClean="0">
              <a:latin typeface="Arial" charset="0"/>
            </a:endParaRPr>
          </a:p>
        </p:txBody>
      </p:sp>
      <p:sp>
        <p:nvSpPr>
          <p:cNvPr id="32772" name="Rectangle 4"/>
          <p:cNvSpPr>
            <a:spLocks noGrp="1" noChangeArrowheads="1"/>
          </p:cNvSpPr>
          <p:nvPr>
            <p:ph type="ctrTitle"/>
          </p:nvPr>
        </p:nvSpPr>
        <p:spPr>
          <a:xfrm>
            <a:off x="762000" y="228600"/>
            <a:ext cx="7620000" cy="1066800"/>
          </a:xfrm>
        </p:spPr>
        <p:txBody>
          <a:bodyPr/>
          <a:lstStyle/>
          <a:p>
            <a:pPr eaLnBrk="1" hangingPunct="1">
              <a:defRPr/>
            </a:pPr>
            <a:r>
              <a:rPr lang="en-US" sz="3200" b="1" dirty="0" smtClean="0">
                <a:latin typeface="Times New Roman" charset="0"/>
                <a:ea typeface="MS PGothic" charset="0"/>
              </a:rPr>
              <a:t>Important Issues</a:t>
            </a:r>
            <a:endParaRPr lang="en-US" sz="3200" b="1" dirty="0">
              <a:latin typeface="Times New Roman" charset="0"/>
              <a:ea typeface="MS PGothic" charset="0"/>
            </a:endParaRPr>
          </a:p>
        </p:txBody>
      </p:sp>
      <p:sp>
        <p:nvSpPr>
          <p:cNvPr id="32773" name="Rectangle 5"/>
          <p:cNvSpPr>
            <a:spLocks noGrp="1" noChangeArrowheads="1"/>
          </p:cNvSpPr>
          <p:nvPr>
            <p:ph type="subTitle" idx="1"/>
          </p:nvPr>
        </p:nvSpPr>
        <p:spPr>
          <a:xfrm>
            <a:off x="990600" y="1371600"/>
            <a:ext cx="6934200" cy="4800600"/>
          </a:xfrm>
        </p:spPr>
        <p:txBody>
          <a:bodyPr/>
          <a:lstStyle/>
          <a:p>
            <a:pPr marL="457200" indent="-457200" algn="l" eaLnBrk="1" hangingPunct="1">
              <a:buFont typeface="Arial"/>
              <a:buChar char="•"/>
              <a:defRPr/>
            </a:pPr>
            <a:r>
              <a:rPr lang="en-US" sz="2600" dirty="0" smtClean="0">
                <a:latin typeface="Times New Roman" charset="0"/>
                <a:ea typeface="MS PGothic" charset="0"/>
              </a:rPr>
              <a:t>Mean composition.</a:t>
            </a:r>
          </a:p>
          <a:p>
            <a:pPr marL="457200" indent="-457200" algn="l" eaLnBrk="1" hangingPunct="1">
              <a:buFont typeface="Arial"/>
              <a:buChar char="•"/>
              <a:defRPr/>
            </a:pPr>
            <a:r>
              <a:rPr lang="en-US" sz="2600" dirty="0" smtClean="0">
                <a:latin typeface="Times New Roman" charset="0"/>
                <a:ea typeface="MS PGothic" charset="0"/>
              </a:rPr>
              <a:t>Response to changing input.</a:t>
            </a:r>
          </a:p>
          <a:p>
            <a:pPr marL="457200" indent="-457200" algn="l" eaLnBrk="1" hangingPunct="1">
              <a:buFont typeface="Arial"/>
              <a:buChar char="•"/>
              <a:defRPr/>
            </a:pPr>
            <a:r>
              <a:rPr lang="en-US" sz="2600" dirty="0" smtClean="0">
                <a:latin typeface="Times New Roman" charset="0"/>
                <a:ea typeface="MS PGothic" charset="0"/>
              </a:rPr>
              <a:t>pH and biota</a:t>
            </a:r>
          </a:p>
          <a:p>
            <a:pPr marL="457200" indent="-457200" algn="l" eaLnBrk="1" hangingPunct="1">
              <a:buFont typeface="Arial"/>
              <a:buChar char="•"/>
              <a:defRPr/>
            </a:pPr>
            <a:r>
              <a:rPr lang="en-US" sz="2600" dirty="0" smtClean="0">
                <a:latin typeface="Times New Roman" charset="0"/>
                <a:ea typeface="MS PGothic" charset="0"/>
              </a:rPr>
              <a:t>Nutrients color and NPP.</a:t>
            </a:r>
          </a:p>
          <a:p>
            <a:pPr marL="457200" indent="-457200" algn="l" eaLnBrk="1" hangingPunct="1">
              <a:buFont typeface="Arial"/>
              <a:buChar char="•"/>
              <a:defRPr/>
            </a:pPr>
            <a:r>
              <a:rPr lang="en-US" sz="2600" dirty="0" smtClean="0">
                <a:latin typeface="Times New Roman" charset="0"/>
                <a:ea typeface="MS PGothic" charset="0"/>
              </a:rPr>
              <a:t>Source of NaCl, halogens, S, and organic aerosol.</a:t>
            </a:r>
          </a:p>
          <a:p>
            <a:pPr marL="457200" indent="-457200" algn="l" eaLnBrk="1" hangingPunct="1">
              <a:buFont typeface="Arial"/>
              <a:buChar char="•"/>
              <a:defRPr/>
            </a:pPr>
            <a:r>
              <a:rPr lang="en-US" sz="2600" dirty="0" smtClean="0">
                <a:latin typeface="Times New Roman" charset="0"/>
                <a:ea typeface="MS PGothic" charset="0"/>
              </a:rPr>
              <a:t>Ocean Acidification</a:t>
            </a:r>
          </a:p>
          <a:p>
            <a:pPr algn="l" eaLnBrk="1" hangingPunct="1">
              <a:defRPr/>
            </a:pPr>
            <a:endParaRPr lang="en-US" sz="2600" dirty="0">
              <a:latin typeface="Times New Roman" charset="0"/>
              <a:ea typeface="MS PGothic" charset="0"/>
            </a:endParaRPr>
          </a:p>
          <a:p>
            <a:pPr algn="l" eaLnBrk="1" hangingPunct="1">
              <a:buFontTx/>
              <a:buChar char="•"/>
              <a:defRPr/>
            </a:pPr>
            <a:endParaRPr lang="en-US" sz="2600" dirty="0">
              <a:latin typeface="Times New Roman" charset="0"/>
              <a:ea typeface="MS PGothic" charset="0"/>
            </a:endParaRPr>
          </a:p>
          <a:p>
            <a:pPr algn="l" eaLnBrk="1" hangingPunct="1">
              <a:buFontTx/>
              <a:buChar char="•"/>
              <a:defRPr/>
            </a:pPr>
            <a:endParaRPr lang="en-US" sz="2600" dirty="0">
              <a:latin typeface="Times New Roman" charset="0"/>
              <a:ea typeface="MS PGothic" charset="0"/>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eaLnBrk="0" hangingPunct="0">
              <a:defRPr sz="2200">
                <a:solidFill>
                  <a:schemeClr val="tx1"/>
                </a:solidFill>
                <a:latin typeface="Times New Roman" charset="0"/>
                <a:ea typeface="MS PGothic" charset="0"/>
                <a:cs typeface="MS PGothic" charset="0"/>
              </a:defRPr>
            </a:lvl1pPr>
            <a:lvl2pPr marL="742950" indent="-285750" eaLnBrk="0" hangingPunct="0">
              <a:defRPr sz="2200">
                <a:solidFill>
                  <a:schemeClr val="tx1"/>
                </a:solidFill>
                <a:latin typeface="Times New Roman" charset="0"/>
                <a:ea typeface="MS PGothic" charset="0"/>
                <a:cs typeface="MS PGothic" charset="0"/>
              </a:defRPr>
            </a:lvl2pPr>
            <a:lvl3pPr marL="1143000" indent="-228600" eaLnBrk="0" hangingPunct="0">
              <a:defRPr sz="2200">
                <a:solidFill>
                  <a:schemeClr val="tx1"/>
                </a:solidFill>
                <a:latin typeface="Times New Roman" charset="0"/>
                <a:ea typeface="MS PGothic" charset="0"/>
                <a:cs typeface="MS PGothic" charset="0"/>
              </a:defRPr>
            </a:lvl3pPr>
            <a:lvl4pPr marL="1600200" indent="-228600" eaLnBrk="0" hangingPunct="0">
              <a:defRPr sz="2200">
                <a:solidFill>
                  <a:schemeClr val="tx1"/>
                </a:solidFill>
                <a:latin typeface="Times New Roman" charset="0"/>
                <a:ea typeface="MS PGothic" charset="0"/>
                <a:cs typeface="MS PGothic" charset="0"/>
              </a:defRPr>
            </a:lvl4pPr>
            <a:lvl5pPr marL="2057400" indent="-228600" eaLnBrk="0" hangingPunct="0">
              <a:defRPr sz="2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200">
                <a:solidFill>
                  <a:schemeClr val="tx1"/>
                </a:solidFill>
                <a:latin typeface="Times New Roman" charset="0"/>
                <a:ea typeface="MS PGothic" charset="0"/>
                <a:cs typeface="MS PGothic" charset="0"/>
              </a:defRPr>
            </a:lvl9pPr>
          </a:lstStyle>
          <a:p>
            <a:pPr eaLnBrk="1" hangingPunct="1">
              <a:defRPr/>
            </a:pPr>
            <a:endParaRPr lang="en-US" sz="1400" dirty="0" smtClean="0">
              <a:latin typeface="Arial" charset="0"/>
            </a:endParaRPr>
          </a:p>
        </p:txBody>
      </p:sp>
      <p:sp>
        <p:nvSpPr>
          <p:cNvPr id="4" name="Slide Number Placeholder 3"/>
          <p:cNvSpPr>
            <a:spLocks noGrp="1"/>
          </p:cNvSpPr>
          <p:nvPr>
            <p:ph type="sldNum" sz="quarter" idx="12"/>
          </p:nvPr>
        </p:nvSpPr>
        <p:spPr/>
        <p:txBody>
          <a:bodyPr/>
          <a:lstStyle>
            <a:lvl1pPr eaLnBrk="0" hangingPunct="0">
              <a:defRPr sz="2200">
                <a:solidFill>
                  <a:schemeClr val="tx1"/>
                </a:solidFill>
                <a:latin typeface="Times New Roman" charset="0"/>
                <a:ea typeface="MS PGothic" charset="0"/>
                <a:cs typeface="MS PGothic" charset="0"/>
              </a:defRPr>
            </a:lvl1pPr>
            <a:lvl2pPr marL="742950" indent="-285750" eaLnBrk="0" hangingPunct="0">
              <a:defRPr sz="2200">
                <a:solidFill>
                  <a:schemeClr val="tx1"/>
                </a:solidFill>
                <a:latin typeface="Times New Roman" charset="0"/>
                <a:ea typeface="MS PGothic" charset="0"/>
                <a:cs typeface="MS PGothic" charset="0"/>
              </a:defRPr>
            </a:lvl2pPr>
            <a:lvl3pPr marL="1143000" indent="-228600" eaLnBrk="0" hangingPunct="0">
              <a:defRPr sz="2200">
                <a:solidFill>
                  <a:schemeClr val="tx1"/>
                </a:solidFill>
                <a:latin typeface="Times New Roman" charset="0"/>
                <a:ea typeface="MS PGothic" charset="0"/>
                <a:cs typeface="MS PGothic" charset="0"/>
              </a:defRPr>
            </a:lvl3pPr>
            <a:lvl4pPr marL="1600200" indent="-228600" eaLnBrk="0" hangingPunct="0">
              <a:defRPr sz="2200">
                <a:solidFill>
                  <a:schemeClr val="tx1"/>
                </a:solidFill>
                <a:latin typeface="Times New Roman" charset="0"/>
                <a:ea typeface="MS PGothic" charset="0"/>
                <a:cs typeface="MS PGothic" charset="0"/>
              </a:defRPr>
            </a:lvl4pPr>
            <a:lvl5pPr marL="2057400" indent="-228600" eaLnBrk="0" hangingPunct="0">
              <a:defRPr sz="2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200">
                <a:solidFill>
                  <a:schemeClr val="tx1"/>
                </a:solidFill>
                <a:latin typeface="Times New Roman" charset="0"/>
                <a:ea typeface="MS PGothic" charset="0"/>
                <a:cs typeface="MS PGothic" charset="0"/>
              </a:defRPr>
            </a:lvl9pPr>
          </a:lstStyle>
          <a:p>
            <a:pPr eaLnBrk="1" hangingPunct="1">
              <a:defRPr/>
            </a:pPr>
            <a:fld id="{8D1F7103-A5F2-FE47-9ADB-01B7B2E73A5A}" type="slidenum">
              <a:rPr lang="en-US" sz="1400" smtClean="0">
                <a:latin typeface="Arial" charset="0"/>
              </a:rPr>
              <a:pPr eaLnBrk="1" hangingPunct="1">
                <a:defRPr/>
              </a:pPr>
              <a:t>5</a:t>
            </a:fld>
            <a:endParaRPr lang="en-US" sz="1400" dirty="0" smtClean="0">
              <a:latin typeface="Arial" charset="0"/>
            </a:endParaRPr>
          </a:p>
        </p:txBody>
      </p:sp>
      <p:sp>
        <p:nvSpPr>
          <p:cNvPr id="35844" name="Rectangle 4"/>
          <p:cNvSpPr>
            <a:spLocks noChangeArrowheads="1"/>
          </p:cNvSpPr>
          <p:nvPr/>
        </p:nvSpPr>
        <p:spPr bwMode="auto">
          <a:xfrm>
            <a:off x="457200" y="228600"/>
            <a:ext cx="8077200" cy="5847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p>
            <a:pPr>
              <a:defRPr/>
            </a:pPr>
            <a:r>
              <a:rPr lang="en-US" b="1" dirty="0" smtClean="0"/>
              <a:t>Key Concepts</a:t>
            </a:r>
          </a:p>
          <a:p>
            <a:pPr>
              <a:defRPr/>
            </a:pPr>
            <a:endParaRPr lang="en-US" b="1" dirty="0"/>
          </a:p>
          <a:p>
            <a:pPr marL="457200" indent="-457200">
              <a:buAutoNum type="arabicPeriod"/>
              <a:defRPr/>
            </a:pPr>
            <a:r>
              <a:rPr lang="en-US" dirty="0" smtClean="0"/>
              <a:t>A buffered solution is resistant to pH change such as buffered aspirin, blood plasma (~0.14M Na</a:t>
            </a:r>
            <a:r>
              <a:rPr lang="en-US" baseline="30000" dirty="0" smtClean="0"/>
              <a:t>+</a:t>
            </a:r>
            <a:r>
              <a:rPr lang="en-US" dirty="0" smtClean="0"/>
              <a:t>), and sea water (~0.2 M Na</a:t>
            </a:r>
            <a:r>
              <a:rPr lang="en-US" baseline="30000" dirty="0"/>
              <a:t>+</a:t>
            </a:r>
            <a:r>
              <a:rPr lang="en-US" dirty="0" smtClean="0"/>
              <a:t>).</a:t>
            </a:r>
          </a:p>
          <a:p>
            <a:pPr marL="457200" indent="-457200">
              <a:buAutoNum type="arabicPeriod"/>
              <a:defRPr/>
            </a:pPr>
            <a:r>
              <a:rPr lang="en-US" dirty="0" smtClean="0"/>
              <a:t>Buffer – a solution containing like amounts of a weak acid HB plus its conjugate base B</a:t>
            </a:r>
            <a:r>
              <a:rPr lang="en-US" baseline="30000" dirty="0" smtClean="0"/>
              <a:t>–</a:t>
            </a:r>
            <a:r>
              <a:rPr lang="en-US" dirty="0" smtClean="0"/>
              <a:t>.</a:t>
            </a:r>
          </a:p>
          <a:p>
            <a:pPr marL="457200" indent="-457200">
              <a:buAutoNum type="arabicPeriod"/>
              <a:defRPr/>
            </a:pPr>
            <a:r>
              <a:rPr lang="en-US" dirty="0" smtClean="0"/>
              <a:t>Carbonic acid, H</a:t>
            </a:r>
            <a:r>
              <a:rPr lang="en-US" baseline="-25000" dirty="0" smtClean="0"/>
              <a:t>2</a:t>
            </a:r>
            <a:r>
              <a:rPr lang="en-US" dirty="0" smtClean="0"/>
              <a:t>CO</a:t>
            </a:r>
            <a:r>
              <a:rPr lang="en-US" baseline="-25000" dirty="0" smtClean="0"/>
              <a:t>3</a:t>
            </a:r>
            <a:r>
              <a:rPr lang="en-US" dirty="0" smtClean="0"/>
              <a:t>, is a weak acid.</a:t>
            </a:r>
          </a:p>
          <a:p>
            <a:pPr marL="457200" indent="-457200">
              <a:buAutoNum type="arabicPeriod"/>
              <a:defRPr/>
            </a:pPr>
            <a:endParaRPr lang="en-US" dirty="0" smtClean="0"/>
          </a:p>
          <a:p>
            <a:pPr algn="ctr">
              <a:defRPr/>
            </a:pPr>
            <a:r>
              <a:rPr lang="en-US" dirty="0"/>
              <a:t>HB</a:t>
            </a:r>
            <a:r>
              <a:rPr lang="en-US" baseline="-25000" dirty="0"/>
              <a:t>aq</a:t>
            </a:r>
            <a:r>
              <a:rPr lang="en-US" dirty="0"/>
              <a:t> = H</a:t>
            </a:r>
            <a:r>
              <a:rPr lang="en-US" baseline="30000" dirty="0"/>
              <a:t>+</a:t>
            </a:r>
            <a:r>
              <a:rPr lang="en-US" dirty="0"/>
              <a:t> + B</a:t>
            </a:r>
            <a:r>
              <a:rPr lang="en-US" baseline="30000" dirty="0"/>
              <a:t>–</a:t>
            </a:r>
            <a:r>
              <a:rPr lang="en-US" dirty="0"/>
              <a:t> 	</a:t>
            </a:r>
          </a:p>
          <a:p>
            <a:pPr marL="457200" indent="-457200">
              <a:buAutoNum type="arabicPeriod"/>
              <a:defRPr/>
            </a:pPr>
            <a:endParaRPr lang="en-US" dirty="0"/>
          </a:p>
          <a:p>
            <a:pPr marL="457200" indent="-457200">
              <a:buAutoNum type="arabicPeriod"/>
              <a:defRPr/>
            </a:pPr>
            <a:endParaRPr lang="en-US" dirty="0" smtClean="0"/>
          </a:p>
          <a:p>
            <a:pPr marL="457200" indent="-457200">
              <a:buAutoNum type="arabicPeriod"/>
              <a:defRPr/>
            </a:pPr>
            <a:endParaRPr lang="en-US" dirty="0"/>
          </a:p>
          <a:p>
            <a:pPr marL="457200" indent="-457200">
              <a:buAutoNum type="arabicPeriod"/>
              <a:defRPr/>
            </a:pPr>
            <a:endParaRPr lang="en-US" dirty="0" smtClean="0"/>
          </a:p>
          <a:p>
            <a:pPr marL="457200" indent="-457200">
              <a:buAutoNum type="arabicPeriod"/>
              <a:defRPr/>
            </a:pPr>
            <a:endParaRPr lang="en-US" dirty="0"/>
          </a:p>
          <a:p>
            <a:pPr>
              <a:defRPr/>
            </a:pPr>
            <a:endParaRPr lang="en-US" dirty="0" smtClean="0"/>
          </a:p>
          <a:p>
            <a:pPr>
              <a:defRPr/>
            </a:pPr>
            <a:endParaRPr lang="en-US" dirty="0"/>
          </a:p>
          <a:p>
            <a:pPr>
              <a:defRPr/>
            </a:pPr>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2102804713"/>
              </p:ext>
            </p:extLst>
          </p:nvPr>
        </p:nvGraphicFramePr>
        <p:xfrm>
          <a:off x="3505200" y="3581400"/>
          <a:ext cx="2051050" cy="1847850"/>
        </p:xfrm>
        <a:graphic>
          <a:graphicData uri="http://schemas.openxmlformats.org/presentationml/2006/ole">
            <mc:AlternateContent xmlns:mc="http://schemas.openxmlformats.org/markup-compatibility/2006">
              <mc:Choice xmlns:v="urn:schemas-microsoft-com:vml" Requires="v">
                <p:oleObj spid="_x0000_s1080" name="Equation" r:id="rId4" imgW="1155700" imgH="1041400" progId="Equation.3">
                  <p:embed/>
                </p:oleObj>
              </mc:Choice>
              <mc:Fallback>
                <p:oleObj name="Equation" r:id="rId4" imgW="1155700" imgH="1041400" progId="Equation.3">
                  <p:embed/>
                  <p:pic>
                    <p:nvPicPr>
                      <p:cNvPr id="0" name=""/>
                      <p:cNvPicPr/>
                      <p:nvPr/>
                    </p:nvPicPr>
                    <p:blipFill>
                      <a:blip r:embed="rId5"/>
                      <a:stretch>
                        <a:fillRect/>
                      </a:stretch>
                    </p:blipFill>
                    <p:spPr>
                      <a:xfrm>
                        <a:off x="3505200" y="3581400"/>
                        <a:ext cx="2051050" cy="1847850"/>
                      </a:xfrm>
                      <a:prstGeom prst="rect">
                        <a:avLst/>
                      </a:prstGeom>
                    </p:spPr>
                  </p:pic>
                </p:oleObj>
              </mc:Fallback>
            </mc:AlternateContent>
          </a:graphicData>
        </a:graphic>
      </p:graphicFrame>
    </p:spTree>
    <p:extLst>
      <p:ext uri="{BB962C8B-B14F-4D97-AF65-F5344CB8AC3E}">
        <p14:creationId xmlns:p14="http://schemas.microsoft.com/office/powerpoint/2010/main" val="208709098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eaLnBrk="0" hangingPunct="0">
              <a:defRPr sz="2200">
                <a:solidFill>
                  <a:schemeClr val="tx1"/>
                </a:solidFill>
                <a:latin typeface="Times New Roman" charset="0"/>
                <a:ea typeface="MS PGothic" charset="0"/>
                <a:cs typeface="MS PGothic" charset="0"/>
              </a:defRPr>
            </a:lvl1pPr>
            <a:lvl2pPr marL="742950" indent="-285750" eaLnBrk="0" hangingPunct="0">
              <a:defRPr sz="2200">
                <a:solidFill>
                  <a:schemeClr val="tx1"/>
                </a:solidFill>
                <a:latin typeface="Times New Roman" charset="0"/>
                <a:ea typeface="MS PGothic" charset="0"/>
                <a:cs typeface="MS PGothic" charset="0"/>
              </a:defRPr>
            </a:lvl2pPr>
            <a:lvl3pPr marL="1143000" indent="-228600" eaLnBrk="0" hangingPunct="0">
              <a:defRPr sz="2200">
                <a:solidFill>
                  <a:schemeClr val="tx1"/>
                </a:solidFill>
                <a:latin typeface="Times New Roman" charset="0"/>
                <a:ea typeface="MS PGothic" charset="0"/>
                <a:cs typeface="MS PGothic" charset="0"/>
              </a:defRPr>
            </a:lvl3pPr>
            <a:lvl4pPr marL="1600200" indent="-228600" eaLnBrk="0" hangingPunct="0">
              <a:defRPr sz="2200">
                <a:solidFill>
                  <a:schemeClr val="tx1"/>
                </a:solidFill>
                <a:latin typeface="Times New Roman" charset="0"/>
                <a:ea typeface="MS PGothic" charset="0"/>
                <a:cs typeface="MS PGothic" charset="0"/>
              </a:defRPr>
            </a:lvl4pPr>
            <a:lvl5pPr marL="2057400" indent="-228600" eaLnBrk="0" hangingPunct="0">
              <a:defRPr sz="2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200">
                <a:solidFill>
                  <a:schemeClr val="tx1"/>
                </a:solidFill>
                <a:latin typeface="Times New Roman" charset="0"/>
                <a:ea typeface="MS PGothic" charset="0"/>
                <a:cs typeface="MS PGothic" charset="0"/>
              </a:defRPr>
            </a:lvl9pPr>
          </a:lstStyle>
          <a:p>
            <a:pPr eaLnBrk="1" hangingPunct="1">
              <a:defRPr/>
            </a:pPr>
            <a:fld id="{8D1F7103-A5F2-FE47-9ADB-01B7B2E73A5A}" type="slidenum">
              <a:rPr lang="en-US" sz="1400" smtClean="0">
                <a:latin typeface="Arial" charset="0"/>
              </a:rPr>
              <a:pPr eaLnBrk="1" hangingPunct="1">
                <a:defRPr/>
              </a:pPr>
              <a:t>6</a:t>
            </a:fld>
            <a:endParaRPr lang="en-US" sz="1400" dirty="0" smtClean="0">
              <a:latin typeface="Arial" charset="0"/>
            </a:endParaRPr>
          </a:p>
        </p:txBody>
      </p:sp>
      <p:sp>
        <p:nvSpPr>
          <p:cNvPr id="35844" name="Rectangle 4"/>
          <p:cNvSpPr>
            <a:spLocks noChangeArrowheads="1"/>
          </p:cNvSpPr>
          <p:nvPr/>
        </p:nvSpPr>
        <p:spPr bwMode="auto">
          <a:xfrm>
            <a:off x="381000" y="228600"/>
            <a:ext cx="8153400" cy="5847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p>
            <a:pPr>
              <a:defRPr/>
            </a:pPr>
            <a:r>
              <a:rPr lang="en-US" b="1" dirty="0" smtClean="0"/>
              <a:t>Key Concepts, continued</a:t>
            </a:r>
          </a:p>
          <a:p>
            <a:pPr>
              <a:defRPr/>
            </a:pPr>
            <a:endParaRPr lang="en-US" b="1" dirty="0"/>
          </a:p>
          <a:p>
            <a:pPr>
              <a:defRPr/>
            </a:pPr>
            <a:r>
              <a:rPr lang="en-US" dirty="0" smtClean="0"/>
              <a:t>4. In a solution of a weak acid plus its conjugate </a:t>
            </a:r>
            <a:r>
              <a:rPr lang="en-US" dirty="0" smtClean="0"/>
              <a:t>base ion, </a:t>
            </a:r>
            <a:r>
              <a:rPr lang="en-US" dirty="0" smtClean="0"/>
              <a:t>such as carbonic acid plus </a:t>
            </a:r>
            <a:r>
              <a:rPr lang="en-US" dirty="0" smtClean="0"/>
              <a:t>a carbonate salt </a:t>
            </a:r>
            <a:r>
              <a:rPr lang="en-US" smtClean="0"/>
              <a:t>such as </a:t>
            </a:r>
            <a:r>
              <a:rPr lang="en-US" smtClean="0"/>
              <a:t>sodium </a:t>
            </a:r>
            <a:r>
              <a:rPr lang="en-US" dirty="0" smtClean="0"/>
              <a:t>carbonate, the concentration of the acid HB and </a:t>
            </a:r>
            <a:r>
              <a:rPr lang="en-US" dirty="0" smtClean="0"/>
              <a:t>base </a:t>
            </a:r>
            <a:r>
              <a:rPr lang="en-US" dirty="0" smtClean="0"/>
              <a:t>B</a:t>
            </a:r>
            <a:r>
              <a:rPr lang="en-US" baseline="30000" dirty="0" smtClean="0"/>
              <a:t>–</a:t>
            </a:r>
            <a:r>
              <a:rPr lang="en-US" dirty="0" smtClean="0"/>
              <a:t> are nearly constant and change only a little as acid or base are added.  </a:t>
            </a:r>
          </a:p>
          <a:p>
            <a:pPr marL="457200" indent="-457200">
              <a:buAutoNum type="arabicPeriod"/>
              <a:defRPr/>
            </a:pPr>
            <a:endParaRPr lang="en-US" dirty="0" smtClean="0"/>
          </a:p>
          <a:p>
            <a:pPr algn="ctr">
              <a:defRPr/>
            </a:pPr>
            <a:r>
              <a:rPr lang="en-US" dirty="0" smtClean="0"/>
              <a:t>[HB] ≈ [</a:t>
            </a:r>
            <a:r>
              <a:rPr lang="en-US" dirty="0"/>
              <a:t>HB</a:t>
            </a:r>
            <a:r>
              <a:rPr lang="en-US" dirty="0" smtClean="0"/>
              <a:t>]</a:t>
            </a:r>
            <a:r>
              <a:rPr lang="en-US" baseline="-25000" dirty="0" smtClean="0"/>
              <a:t>0</a:t>
            </a:r>
            <a:r>
              <a:rPr lang="en-US" dirty="0" smtClean="0"/>
              <a:t> </a:t>
            </a:r>
            <a:endParaRPr lang="en-US" dirty="0"/>
          </a:p>
          <a:p>
            <a:pPr marL="457200" indent="-457200">
              <a:buAutoNum type="arabicPeriod"/>
              <a:defRPr/>
            </a:pPr>
            <a:endParaRPr lang="en-US" dirty="0" smtClean="0"/>
          </a:p>
          <a:p>
            <a:pPr algn="ctr">
              <a:defRPr/>
            </a:pPr>
            <a:r>
              <a:rPr lang="en-US" dirty="0" smtClean="0"/>
              <a:t>[B</a:t>
            </a:r>
            <a:r>
              <a:rPr lang="en-US" baseline="30000" dirty="0"/>
              <a:t>–</a:t>
            </a:r>
            <a:r>
              <a:rPr lang="en-US" dirty="0" smtClean="0"/>
              <a:t>] </a:t>
            </a:r>
            <a:r>
              <a:rPr lang="en-US" dirty="0"/>
              <a:t>≈ </a:t>
            </a:r>
            <a:r>
              <a:rPr lang="en-US" dirty="0" smtClean="0"/>
              <a:t>[B</a:t>
            </a:r>
            <a:r>
              <a:rPr lang="en-US" baseline="30000" dirty="0"/>
              <a:t>–</a:t>
            </a:r>
            <a:r>
              <a:rPr lang="en-US" dirty="0" smtClean="0"/>
              <a:t>]</a:t>
            </a:r>
            <a:r>
              <a:rPr lang="en-US" baseline="-25000" dirty="0"/>
              <a:t>0</a:t>
            </a:r>
            <a:r>
              <a:rPr lang="en-US" dirty="0"/>
              <a:t> </a:t>
            </a:r>
          </a:p>
          <a:p>
            <a:pPr algn="ctr">
              <a:defRPr/>
            </a:pPr>
            <a:endParaRPr lang="en-US" dirty="0"/>
          </a:p>
          <a:p>
            <a:pPr marL="457200" indent="-457200">
              <a:buAutoNum type="arabicPeriod"/>
              <a:defRPr/>
            </a:pPr>
            <a:endParaRPr lang="en-US" dirty="0" smtClean="0"/>
          </a:p>
          <a:p>
            <a:pPr marL="457200" indent="-457200">
              <a:buAutoNum type="arabicPeriod"/>
              <a:defRPr/>
            </a:pPr>
            <a:endParaRPr lang="en-US" dirty="0"/>
          </a:p>
          <a:p>
            <a:pPr marL="457200" indent="-457200">
              <a:buAutoNum type="arabicPeriod"/>
              <a:defRPr/>
            </a:pPr>
            <a:endParaRPr lang="en-US" dirty="0" smtClean="0"/>
          </a:p>
          <a:p>
            <a:pPr>
              <a:defRPr/>
            </a:pPr>
            <a:endParaRPr lang="en-US" dirty="0" smtClean="0"/>
          </a:p>
          <a:p>
            <a:pPr>
              <a:defRPr/>
            </a:pPr>
            <a:endParaRPr lang="en-US" dirty="0"/>
          </a:p>
          <a:p>
            <a:pPr>
              <a:defRPr/>
            </a:pPr>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1629179338"/>
              </p:ext>
            </p:extLst>
          </p:nvPr>
        </p:nvGraphicFramePr>
        <p:xfrm>
          <a:off x="3124200" y="3962400"/>
          <a:ext cx="2840038" cy="877887"/>
        </p:xfrm>
        <a:graphic>
          <a:graphicData uri="http://schemas.openxmlformats.org/presentationml/2006/ole">
            <mc:AlternateContent xmlns:mc="http://schemas.openxmlformats.org/markup-compatibility/2006">
              <mc:Choice xmlns:v="urn:schemas-microsoft-com:vml" Requires="v">
                <p:oleObj spid="_x0000_s2102" name="Equation" r:id="rId4" imgW="1600200" imgH="495300" progId="Equation.3">
                  <p:embed/>
                </p:oleObj>
              </mc:Choice>
              <mc:Fallback>
                <p:oleObj name="Equation" r:id="rId4" imgW="1600200" imgH="495300" progId="Equation.3">
                  <p:embed/>
                  <p:pic>
                    <p:nvPicPr>
                      <p:cNvPr id="0" name=""/>
                      <p:cNvPicPr/>
                      <p:nvPr/>
                    </p:nvPicPr>
                    <p:blipFill>
                      <a:blip r:embed="rId5"/>
                      <a:stretch>
                        <a:fillRect/>
                      </a:stretch>
                    </p:blipFill>
                    <p:spPr>
                      <a:xfrm>
                        <a:off x="3124200" y="3962400"/>
                        <a:ext cx="2840038" cy="877887"/>
                      </a:xfrm>
                      <a:prstGeom prst="rect">
                        <a:avLst/>
                      </a:prstGeom>
                    </p:spPr>
                  </p:pic>
                </p:oleObj>
              </mc:Fallback>
            </mc:AlternateContent>
          </a:graphicData>
        </a:graphic>
      </p:graphicFrame>
    </p:spTree>
    <p:extLst>
      <p:ext uri="{BB962C8B-B14F-4D97-AF65-F5344CB8AC3E}">
        <p14:creationId xmlns:p14="http://schemas.microsoft.com/office/powerpoint/2010/main" val="278399794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9822472-2478-CD4B-AC10-66E25C465234}" type="slidenum">
              <a:rPr lang="en-US" smtClean="0"/>
              <a:pPr>
                <a:defRPr/>
              </a:pPr>
              <a:t>7</a:t>
            </a:fld>
            <a:endParaRPr lang="en-US" dirty="0"/>
          </a:p>
        </p:txBody>
      </p:sp>
      <p:sp>
        <p:nvSpPr>
          <p:cNvPr id="5" name="TextBox 4"/>
          <p:cNvSpPr txBox="1"/>
          <p:nvPr/>
        </p:nvSpPr>
        <p:spPr>
          <a:xfrm>
            <a:off x="1295400" y="1219200"/>
            <a:ext cx="6705600" cy="3477875"/>
          </a:xfrm>
          <a:prstGeom prst="rect">
            <a:avLst/>
          </a:prstGeom>
          <a:noFill/>
        </p:spPr>
        <p:txBody>
          <a:bodyPr wrap="square" rtlCol="0">
            <a:spAutoFit/>
          </a:bodyPr>
          <a:lstStyle/>
          <a:p>
            <a:pPr algn="ctr"/>
            <a:r>
              <a:rPr lang="en-US" dirty="0" smtClean="0"/>
              <a:t>Sodium bicarbonate, NaHCO</a:t>
            </a:r>
            <a:r>
              <a:rPr lang="en-US" baseline="-25000" dirty="0" smtClean="0"/>
              <a:t>3 </a:t>
            </a:r>
            <a:r>
              <a:rPr lang="en-US" dirty="0" smtClean="0"/>
              <a:t>plus</a:t>
            </a:r>
          </a:p>
          <a:p>
            <a:pPr algn="ctr"/>
            <a:r>
              <a:rPr lang="en-US" dirty="0" smtClean="0"/>
              <a:t>Sodium chloride, NaCl</a:t>
            </a:r>
            <a:r>
              <a:rPr lang="en-US" baseline="-25000" dirty="0" smtClean="0"/>
              <a:t> </a:t>
            </a:r>
            <a:r>
              <a:rPr lang="en-US" dirty="0" smtClean="0"/>
              <a:t>		</a:t>
            </a:r>
          </a:p>
          <a:p>
            <a:pPr algn="ctr"/>
            <a:r>
              <a:rPr lang="en-US" u="sng" dirty="0" smtClean="0"/>
              <a:t>Yields a buffer </a:t>
            </a:r>
            <a:r>
              <a:rPr lang="en-US" u="sng" dirty="0" smtClean="0">
                <a:solidFill>
                  <a:srgbClr val="660066"/>
                </a:solidFill>
              </a:rPr>
              <a:t>pH </a:t>
            </a:r>
            <a:r>
              <a:rPr lang="en-US" u="sng" dirty="0">
                <a:solidFill>
                  <a:srgbClr val="660066"/>
                </a:solidFill>
              </a:rPr>
              <a:t>= </a:t>
            </a:r>
            <a:r>
              <a:rPr lang="en-US" u="sng" dirty="0" smtClean="0">
                <a:solidFill>
                  <a:srgbClr val="660066"/>
                </a:solidFill>
              </a:rPr>
              <a:t>10</a:t>
            </a:r>
            <a:r>
              <a:rPr lang="en-US" u="sng" dirty="0" smtClean="0"/>
              <a:t>.</a:t>
            </a:r>
          </a:p>
          <a:p>
            <a:pPr algn="ctr"/>
            <a:endParaRPr lang="en-US" dirty="0"/>
          </a:p>
          <a:p>
            <a:pPr algn="ctr"/>
            <a:endParaRPr lang="en-US" dirty="0" smtClean="0"/>
          </a:p>
          <a:p>
            <a:pPr algn="ctr"/>
            <a:r>
              <a:rPr lang="en-US" dirty="0" smtClean="0"/>
              <a:t>Monobasic </a:t>
            </a:r>
            <a:r>
              <a:rPr lang="en-US" dirty="0"/>
              <a:t>potassium phosphate NaH</a:t>
            </a:r>
            <a:r>
              <a:rPr lang="en-US" baseline="-25000" dirty="0"/>
              <a:t>2</a:t>
            </a:r>
            <a:r>
              <a:rPr lang="en-US" dirty="0"/>
              <a:t>PO</a:t>
            </a:r>
            <a:r>
              <a:rPr lang="en-US" baseline="-25000" dirty="0"/>
              <a:t>4 </a:t>
            </a:r>
            <a:r>
              <a:rPr lang="en-US" dirty="0"/>
              <a:t>plus</a:t>
            </a:r>
          </a:p>
          <a:p>
            <a:pPr algn="ctr"/>
            <a:r>
              <a:rPr lang="en-US" dirty="0"/>
              <a:t>Dibasic potassium phosphate Na</a:t>
            </a:r>
            <a:r>
              <a:rPr lang="en-US" baseline="-25000" dirty="0"/>
              <a:t>2</a:t>
            </a:r>
            <a:r>
              <a:rPr lang="en-US" dirty="0"/>
              <a:t>HPO</a:t>
            </a:r>
            <a:r>
              <a:rPr lang="en-US" baseline="-25000" dirty="0"/>
              <a:t>4 </a:t>
            </a:r>
            <a:r>
              <a:rPr lang="en-US" dirty="0"/>
              <a:t>	</a:t>
            </a:r>
          </a:p>
          <a:p>
            <a:pPr algn="ctr"/>
            <a:r>
              <a:rPr lang="en-US" u="sng" dirty="0"/>
              <a:t>Yields a buffer </a:t>
            </a:r>
            <a:r>
              <a:rPr lang="en-US" b="1" u="sng"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pH = 7</a:t>
            </a:r>
            <a:r>
              <a:rPr lang="en-US" u="sng" dirty="0"/>
              <a:t>.</a:t>
            </a:r>
          </a:p>
          <a:p>
            <a:pPr algn="ctr"/>
            <a:endParaRPr lang="en-US" dirty="0"/>
          </a:p>
          <a:p>
            <a:pPr algn="ctr"/>
            <a:r>
              <a:rPr lang="en-US" dirty="0" smtClean="0"/>
              <a:t>		</a:t>
            </a:r>
            <a:endParaRPr lang="en-US" dirty="0"/>
          </a:p>
        </p:txBody>
      </p:sp>
    </p:spTree>
    <p:extLst>
      <p:ext uri="{BB962C8B-B14F-4D97-AF65-F5344CB8AC3E}">
        <p14:creationId xmlns:p14="http://schemas.microsoft.com/office/powerpoint/2010/main" val="2540557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9822472-2478-CD4B-AC10-66E25C465234}" type="slidenum">
              <a:rPr lang="en-US" smtClean="0"/>
              <a:pPr>
                <a:defRPr/>
              </a:pPr>
              <a:t>8</a:t>
            </a:fld>
            <a:endParaRPr lang="en-US" dirty="0"/>
          </a:p>
        </p:txBody>
      </p:sp>
      <p:pic>
        <p:nvPicPr>
          <p:cNvPr id="4" name="Picture 3"/>
          <p:cNvPicPr>
            <a:picLocks noChangeAspect="1"/>
          </p:cNvPicPr>
          <p:nvPr/>
        </p:nvPicPr>
        <p:blipFill>
          <a:blip r:embed="rId2"/>
          <a:stretch>
            <a:fillRect/>
          </a:stretch>
        </p:blipFill>
        <p:spPr>
          <a:xfrm>
            <a:off x="1143000" y="838200"/>
            <a:ext cx="2362200" cy="2540000"/>
          </a:xfrm>
          <a:prstGeom prst="rect">
            <a:avLst/>
          </a:prstGeom>
        </p:spPr>
      </p:pic>
      <p:sp>
        <p:nvSpPr>
          <p:cNvPr id="5" name="TextBox 4"/>
          <p:cNvSpPr txBox="1"/>
          <p:nvPr/>
        </p:nvSpPr>
        <p:spPr>
          <a:xfrm>
            <a:off x="990600" y="3733800"/>
            <a:ext cx="6705600" cy="1107996"/>
          </a:xfrm>
          <a:prstGeom prst="rect">
            <a:avLst/>
          </a:prstGeom>
          <a:noFill/>
        </p:spPr>
        <p:txBody>
          <a:bodyPr wrap="square" rtlCol="0">
            <a:spAutoFit/>
          </a:bodyPr>
          <a:lstStyle/>
          <a:p>
            <a:r>
              <a:rPr lang="en-US" dirty="0" smtClean="0"/>
              <a:t>Phthalic acid	    plus	      Potassium Acid Phthalate</a:t>
            </a:r>
          </a:p>
          <a:p>
            <a:pPr algn="ctr"/>
            <a:endParaRPr lang="en-US" dirty="0" smtClean="0"/>
          </a:p>
          <a:p>
            <a:pPr algn="ctr"/>
            <a:r>
              <a:rPr lang="en-US" dirty="0" smtClean="0"/>
              <a:t>Yields a buffer </a:t>
            </a:r>
            <a:r>
              <a:rPr lang="en-US" dirty="0" smtClean="0">
                <a:solidFill>
                  <a:srgbClr val="FF0000"/>
                </a:solidFill>
              </a:rPr>
              <a:t>pH </a:t>
            </a:r>
            <a:r>
              <a:rPr lang="en-US" dirty="0">
                <a:solidFill>
                  <a:srgbClr val="FF0000"/>
                </a:solidFill>
              </a:rPr>
              <a:t>= </a:t>
            </a:r>
            <a:r>
              <a:rPr lang="en-US" dirty="0" smtClean="0">
                <a:solidFill>
                  <a:srgbClr val="FF0000"/>
                </a:solidFill>
              </a:rPr>
              <a:t>4</a:t>
            </a:r>
            <a:r>
              <a:rPr lang="en-US" dirty="0" smtClean="0"/>
              <a:t>.		</a:t>
            </a:r>
            <a:endParaRPr lang="en-US" dirty="0"/>
          </a:p>
        </p:txBody>
      </p:sp>
      <p:pic>
        <p:nvPicPr>
          <p:cNvPr id="7" name="Picture 6"/>
          <p:cNvPicPr>
            <a:picLocks noChangeAspect="1"/>
          </p:cNvPicPr>
          <p:nvPr/>
        </p:nvPicPr>
        <p:blipFill>
          <a:blip r:embed="rId3"/>
          <a:stretch>
            <a:fillRect/>
          </a:stretch>
        </p:blipFill>
        <p:spPr>
          <a:xfrm>
            <a:off x="4191000" y="838200"/>
            <a:ext cx="2946400" cy="2793624"/>
          </a:xfrm>
          <a:prstGeom prst="rect">
            <a:avLst/>
          </a:prstGeom>
        </p:spPr>
      </p:pic>
    </p:spTree>
    <p:extLst>
      <p:ext uri="{BB962C8B-B14F-4D97-AF65-F5344CB8AC3E}">
        <p14:creationId xmlns:p14="http://schemas.microsoft.com/office/powerpoint/2010/main" val="4244119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eaLnBrk="0" hangingPunct="0">
              <a:defRPr sz="2200">
                <a:solidFill>
                  <a:schemeClr val="tx1"/>
                </a:solidFill>
                <a:latin typeface="Times New Roman" charset="0"/>
                <a:ea typeface="MS PGothic" charset="0"/>
                <a:cs typeface="MS PGothic" charset="0"/>
              </a:defRPr>
            </a:lvl1pPr>
            <a:lvl2pPr marL="742950" indent="-285750" eaLnBrk="0" hangingPunct="0">
              <a:defRPr sz="2200">
                <a:solidFill>
                  <a:schemeClr val="tx1"/>
                </a:solidFill>
                <a:latin typeface="Times New Roman" charset="0"/>
                <a:ea typeface="MS PGothic" charset="0"/>
                <a:cs typeface="MS PGothic" charset="0"/>
              </a:defRPr>
            </a:lvl2pPr>
            <a:lvl3pPr marL="1143000" indent="-228600" eaLnBrk="0" hangingPunct="0">
              <a:defRPr sz="2200">
                <a:solidFill>
                  <a:schemeClr val="tx1"/>
                </a:solidFill>
                <a:latin typeface="Times New Roman" charset="0"/>
                <a:ea typeface="MS PGothic" charset="0"/>
                <a:cs typeface="MS PGothic" charset="0"/>
              </a:defRPr>
            </a:lvl3pPr>
            <a:lvl4pPr marL="1600200" indent="-228600" eaLnBrk="0" hangingPunct="0">
              <a:defRPr sz="2200">
                <a:solidFill>
                  <a:schemeClr val="tx1"/>
                </a:solidFill>
                <a:latin typeface="Times New Roman" charset="0"/>
                <a:ea typeface="MS PGothic" charset="0"/>
                <a:cs typeface="MS PGothic" charset="0"/>
              </a:defRPr>
            </a:lvl4pPr>
            <a:lvl5pPr marL="2057400" indent="-228600" eaLnBrk="0" hangingPunct="0">
              <a:defRPr sz="2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200">
                <a:solidFill>
                  <a:schemeClr val="tx1"/>
                </a:solidFill>
                <a:latin typeface="Times New Roman" charset="0"/>
                <a:ea typeface="MS PGothic" charset="0"/>
                <a:cs typeface="MS PGothic" charset="0"/>
              </a:defRPr>
            </a:lvl9pPr>
          </a:lstStyle>
          <a:p>
            <a:pPr eaLnBrk="1" hangingPunct="1">
              <a:defRPr/>
            </a:pPr>
            <a:fld id="{8D1F7103-A5F2-FE47-9ADB-01B7B2E73A5A}" type="slidenum">
              <a:rPr lang="en-US" sz="1400" smtClean="0">
                <a:latin typeface="Arial" charset="0"/>
              </a:rPr>
              <a:pPr eaLnBrk="1" hangingPunct="1">
                <a:defRPr/>
              </a:pPr>
              <a:t>9</a:t>
            </a:fld>
            <a:endParaRPr lang="en-US" sz="1400" dirty="0" smtClean="0">
              <a:latin typeface="Arial" charset="0"/>
            </a:endParaRPr>
          </a:p>
        </p:txBody>
      </p:sp>
      <p:sp>
        <p:nvSpPr>
          <p:cNvPr id="35844" name="Rectangle 4"/>
          <p:cNvSpPr>
            <a:spLocks noChangeArrowheads="1"/>
          </p:cNvSpPr>
          <p:nvPr/>
        </p:nvSpPr>
        <p:spPr bwMode="auto">
          <a:xfrm>
            <a:off x="381000" y="228600"/>
            <a:ext cx="8153400" cy="7201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p>
            <a:pPr>
              <a:defRPr/>
            </a:pPr>
            <a:r>
              <a:rPr lang="en-US" b="1" dirty="0" smtClean="0"/>
              <a:t>Key Concepts, continued</a:t>
            </a:r>
          </a:p>
          <a:p>
            <a:pPr>
              <a:defRPr/>
            </a:pPr>
            <a:endParaRPr lang="en-US" b="1" dirty="0"/>
          </a:p>
          <a:p>
            <a:pPr>
              <a:defRPr/>
            </a:pPr>
            <a:r>
              <a:rPr lang="en-US" dirty="0" smtClean="0"/>
              <a:t>4. In a solution of a weak acid plus its conjugate base, such as carbonic acid plus sodium carbonate, the concentration of the acid HB and base B</a:t>
            </a:r>
            <a:r>
              <a:rPr lang="en-US" baseline="30000" dirty="0" smtClean="0"/>
              <a:t>–</a:t>
            </a:r>
            <a:r>
              <a:rPr lang="en-US" dirty="0" smtClean="0"/>
              <a:t> are nearly constant and change only a little as acid or base are added.  </a:t>
            </a:r>
          </a:p>
          <a:p>
            <a:pPr marL="457200" indent="-457200">
              <a:buAutoNum type="arabicPeriod"/>
              <a:defRPr/>
            </a:pPr>
            <a:endParaRPr lang="en-US" dirty="0" smtClean="0"/>
          </a:p>
          <a:p>
            <a:pPr algn="ctr">
              <a:defRPr/>
            </a:pPr>
            <a:r>
              <a:rPr lang="en-US" dirty="0" smtClean="0"/>
              <a:t>[HB] ≈ [</a:t>
            </a:r>
            <a:r>
              <a:rPr lang="en-US" dirty="0"/>
              <a:t>HB</a:t>
            </a:r>
            <a:r>
              <a:rPr lang="en-US" dirty="0" smtClean="0"/>
              <a:t>]</a:t>
            </a:r>
            <a:r>
              <a:rPr lang="en-US" baseline="-25000" dirty="0" smtClean="0"/>
              <a:t>0</a:t>
            </a:r>
            <a:r>
              <a:rPr lang="en-US" dirty="0" smtClean="0"/>
              <a:t> </a:t>
            </a:r>
            <a:endParaRPr lang="en-US" dirty="0"/>
          </a:p>
          <a:p>
            <a:pPr marL="457200" indent="-457200">
              <a:buAutoNum type="arabicPeriod"/>
              <a:defRPr/>
            </a:pPr>
            <a:endParaRPr lang="en-US" dirty="0" smtClean="0"/>
          </a:p>
          <a:p>
            <a:pPr algn="ctr">
              <a:defRPr/>
            </a:pPr>
            <a:r>
              <a:rPr lang="en-US" dirty="0" smtClean="0"/>
              <a:t>[B</a:t>
            </a:r>
            <a:r>
              <a:rPr lang="en-US" baseline="30000" dirty="0"/>
              <a:t>–</a:t>
            </a:r>
            <a:r>
              <a:rPr lang="en-US" dirty="0" smtClean="0"/>
              <a:t>] </a:t>
            </a:r>
            <a:r>
              <a:rPr lang="en-US" dirty="0"/>
              <a:t>≈ </a:t>
            </a:r>
            <a:r>
              <a:rPr lang="en-US" dirty="0" smtClean="0"/>
              <a:t>[B</a:t>
            </a:r>
            <a:r>
              <a:rPr lang="en-US" baseline="30000" dirty="0"/>
              <a:t>–</a:t>
            </a:r>
            <a:r>
              <a:rPr lang="en-US" dirty="0" smtClean="0"/>
              <a:t>]</a:t>
            </a:r>
            <a:r>
              <a:rPr lang="en-US" baseline="-25000" dirty="0"/>
              <a:t>0</a:t>
            </a:r>
            <a:r>
              <a:rPr lang="en-US" dirty="0"/>
              <a:t> </a:t>
            </a:r>
          </a:p>
          <a:p>
            <a:pPr algn="ctr">
              <a:defRPr/>
            </a:pPr>
            <a:endParaRPr lang="en-US" dirty="0"/>
          </a:p>
          <a:p>
            <a:pPr marL="457200" indent="-457200">
              <a:buAutoNum type="arabicPeriod"/>
              <a:defRPr/>
            </a:pPr>
            <a:endParaRPr lang="en-US" dirty="0" smtClean="0"/>
          </a:p>
          <a:p>
            <a:pPr marL="457200" indent="-457200">
              <a:buAutoNum type="arabicPeriod"/>
              <a:defRPr/>
            </a:pPr>
            <a:endParaRPr lang="en-US" dirty="0"/>
          </a:p>
          <a:p>
            <a:pPr marL="457200" indent="-457200">
              <a:buAutoNum type="arabicPeriod"/>
              <a:defRPr/>
            </a:pPr>
            <a:endParaRPr lang="en-US" dirty="0" smtClean="0"/>
          </a:p>
          <a:p>
            <a:pPr>
              <a:defRPr/>
            </a:pPr>
            <a:r>
              <a:rPr lang="en-US" dirty="0" smtClean="0"/>
              <a:t>5. The oceans are buffered and were long thought impervious to acids.</a:t>
            </a:r>
          </a:p>
          <a:p>
            <a:pPr>
              <a:defRPr/>
            </a:pPr>
            <a:r>
              <a:rPr lang="en-US" dirty="0" smtClean="0"/>
              <a:t>6. Le Chatêlier’s principle – when a system at equilibrium is disturbed it will respond to partly counteract the disturbance.  The added H</a:t>
            </a:r>
            <a:r>
              <a:rPr lang="en-US" baseline="30000" dirty="0" smtClean="0"/>
              <a:t>+</a:t>
            </a:r>
            <a:r>
              <a:rPr lang="en-US" dirty="0" smtClean="0"/>
              <a:t> makes more acid HB.</a:t>
            </a:r>
            <a:endParaRPr lang="en-US" dirty="0"/>
          </a:p>
          <a:p>
            <a:pPr>
              <a:defRPr/>
            </a:pPr>
            <a:endParaRPr lang="en-US" dirty="0" smtClean="0"/>
          </a:p>
          <a:p>
            <a:pPr>
              <a:defRPr/>
            </a:pPr>
            <a:endParaRPr lang="en-US" dirty="0"/>
          </a:p>
          <a:p>
            <a:pPr>
              <a:defRPr/>
            </a:pPr>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2313693401"/>
              </p:ext>
            </p:extLst>
          </p:nvPr>
        </p:nvGraphicFramePr>
        <p:xfrm>
          <a:off x="3124200" y="3962400"/>
          <a:ext cx="2840038" cy="877887"/>
        </p:xfrm>
        <a:graphic>
          <a:graphicData uri="http://schemas.openxmlformats.org/presentationml/2006/ole">
            <mc:AlternateContent xmlns:mc="http://schemas.openxmlformats.org/markup-compatibility/2006">
              <mc:Choice xmlns:v="urn:schemas-microsoft-com:vml" Requires="v">
                <p:oleObj spid="_x0000_s15369" name="Equation" r:id="rId4" imgW="1600200" imgH="495300" progId="Equation.3">
                  <p:embed/>
                </p:oleObj>
              </mc:Choice>
              <mc:Fallback>
                <p:oleObj name="Equation" r:id="rId4" imgW="1600200" imgH="495300" progId="Equation.3">
                  <p:embed/>
                  <p:pic>
                    <p:nvPicPr>
                      <p:cNvPr id="0" name=""/>
                      <p:cNvPicPr/>
                      <p:nvPr/>
                    </p:nvPicPr>
                    <p:blipFill>
                      <a:blip r:embed="rId5"/>
                      <a:stretch>
                        <a:fillRect/>
                      </a:stretch>
                    </p:blipFill>
                    <p:spPr>
                      <a:xfrm>
                        <a:off x="3124200" y="3962400"/>
                        <a:ext cx="2840038" cy="877887"/>
                      </a:xfrm>
                      <a:prstGeom prst="rect">
                        <a:avLst/>
                      </a:prstGeom>
                    </p:spPr>
                  </p:pic>
                </p:oleObj>
              </mc:Fallback>
            </mc:AlternateContent>
          </a:graphicData>
        </a:graphic>
      </p:graphicFrame>
    </p:spTree>
    <p:extLst>
      <p:ext uri="{BB962C8B-B14F-4D97-AF65-F5344CB8AC3E}">
        <p14:creationId xmlns:p14="http://schemas.microsoft.com/office/powerpoint/2010/main" val="204330966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6160</TotalTime>
  <Words>1485</Words>
  <Application>Microsoft Macintosh PowerPoint</Application>
  <PresentationFormat>On-screen Show (4:3)</PresentationFormat>
  <Paragraphs>239</Paragraphs>
  <Slides>37</Slides>
  <Notes>6</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37</vt:i4>
      </vt:variant>
    </vt:vector>
  </HeadingPairs>
  <TitlesOfParts>
    <vt:vector size="41" baseType="lpstr">
      <vt:lpstr>Default Design</vt:lpstr>
      <vt:lpstr>5_Default Design</vt:lpstr>
      <vt:lpstr>Blank Presentation</vt:lpstr>
      <vt:lpstr>Equation</vt:lpstr>
      <vt:lpstr>Basic Ocean Chemistry AOSC 620</vt:lpstr>
      <vt:lpstr>PowerPoint Presentation</vt:lpstr>
      <vt:lpstr>PowerPoint Presentation</vt:lpstr>
      <vt:lpstr>Important Issues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Maryland College Park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CHEMICAL THERMODYNAMICS</dc:title>
  <dc:creator>L. T. Marufu</dc:creator>
  <cp:lastModifiedBy>R. Dickerson</cp:lastModifiedBy>
  <cp:revision>216</cp:revision>
  <cp:lastPrinted>2015-09-10T17:10:07Z</cp:lastPrinted>
  <dcterms:created xsi:type="dcterms:W3CDTF">2003-09-12T23:44:10Z</dcterms:created>
  <dcterms:modified xsi:type="dcterms:W3CDTF">2017-10-10T21:51:32Z</dcterms:modified>
</cp:coreProperties>
</file>