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7" r:id="rId2"/>
    <p:sldId id="300" r:id="rId3"/>
    <p:sldId id="310" r:id="rId4"/>
    <p:sldId id="308" r:id="rId5"/>
    <p:sldId id="309" r:id="rId6"/>
    <p:sldId id="298" r:id="rId7"/>
    <p:sldId id="259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202"/>
    <a:srgbClr val="A40101"/>
    <a:srgbClr val="E9BE27"/>
    <a:srgbClr val="C32331"/>
    <a:srgbClr val="B001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6" autoAdjust="0"/>
    <p:restoredTop sz="88330" autoAdjust="0"/>
  </p:normalViewPr>
  <p:slideViewPr>
    <p:cSldViewPr snapToGrid="0" snapToObjects="1">
      <p:cViewPr varScale="1">
        <p:scale>
          <a:sx n="86" d="100"/>
          <a:sy n="86" d="100"/>
        </p:scale>
        <p:origin x="12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E55D-6AC4-F24E-91C3-73002DA4B52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9BEA-7C24-8644-A903-2CEC35D33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5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14-711A-C54D-AF57-CEDE72C77A3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A13B-015A-C545-9D2D-032489ED4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6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A13B-015A-C545-9D2D-032489ED408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4931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MNS centered_ao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3" y="0"/>
            <a:ext cx="5397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DA2-A68C-3A48-AD77-0C376A2B9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36833"/>
            <a:ext cx="9144000" cy="921169"/>
          </a:xfrm>
          <a:prstGeom prst="rect">
            <a:avLst/>
          </a:prstGeom>
          <a:solidFill>
            <a:srgbClr val="C3233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clouds-477992_640.jpg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9368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3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B1A65CF-0472-0843-9750-B3F8DFE220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l_aosc_rev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" y="6022975"/>
            <a:ext cx="3556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upons.studentdiscountprogram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osc.umd.edu/~jknisel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9343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985704"/>
            <a:ext cx="9144000" cy="29535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016"/>
            <a:ext cx="9144001" cy="2976688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Welcome to AOSC200: </a:t>
            </a:r>
            <a:br>
              <a:rPr lang="en-US" sz="48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</a:br>
            <a:r>
              <a:rPr lang="en-US" sz="48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Weather and Climate Discussion</a:t>
            </a:r>
            <a:br>
              <a:rPr lang="en-US" sz="48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</a:br>
            <a:endParaRPr lang="en-US" sz="4800" dirty="0">
              <a:solidFill>
                <a:schemeClr val="tx2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4" y="3346958"/>
            <a:ext cx="8809150" cy="189124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rPr>
              <a:t>Section 104 and 202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rPr>
              <a:t>TA: Joey Knisely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j-lt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2979" y="6356352"/>
            <a:ext cx="2133600" cy="365125"/>
          </a:xfrm>
        </p:spPr>
        <p:txBody>
          <a:bodyPr/>
          <a:lstStyle/>
          <a:p>
            <a:r>
              <a:rPr lang="en-US" sz="1800" dirty="0">
                <a:latin typeface="Calibri"/>
                <a:cs typeface="Calibri"/>
              </a:rPr>
              <a:t>[</a:t>
            </a:r>
            <a:fld id="{BFE0ADA2-A68C-3A48-AD77-0C376A2B9C92}" type="slidenum">
              <a:rPr lang="en-US" sz="1800" smtClean="0">
                <a:latin typeface="Calibri"/>
                <a:cs typeface="Calibri"/>
              </a:rPr>
              <a:t>1</a:t>
            </a:fld>
            <a:r>
              <a:rPr lang="en-US" sz="1800" dirty="0">
                <a:latin typeface="Calibri"/>
                <a:cs typeface="Calibri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"/>
            <a:ext cx="9143999" cy="601767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>
                <a:solidFill>
                  <a:srgbClr val="1F497D"/>
                </a:solidFill>
                <a:latin typeface="Calibri"/>
                <a:cs typeface="Calibri"/>
              </a:rPr>
              <a:t>Outline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571500" indent="-571500" algn="ctr">
              <a:lnSpc>
                <a:spcPct val="150000"/>
              </a:lnSpc>
              <a:buFont typeface="+mj-lt"/>
              <a:buAutoNum type="romanUcPeriod"/>
            </a:pPr>
            <a:r>
              <a:rPr lang="en-US" sz="2400" dirty="0">
                <a:cs typeface="Calibri"/>
              </a:rPr>
              <a:t>Welcome</a:t>
            </a:r>
          </a:p>
          <a:p>
            <a:pPr marL="571500" indent="-571500" algn="ctr">
              <a:lnSpc>
                <a:spcPct val="150000"/>
              </a:lnSpc>
              <a:buFont typeface="+mj-lt"/>
              <a:buAutoNum type="romanUcPeriod"/>
            </a:pPr>
            <a:r>
              <a:rPr lang="en-US" sz="2400" dirty="0">
                <a:cs typeface="Calibri"/>
              </a:rPr>
              <a:t>About Your TA</a:t>
            </a:r>
          </a:p>
          <a:p>
            <a:pPr marL="571500" indent="-571500" algn="ctr">
              <a:lnSpc>
                <a:spcPct val="150000"/>
              </a:lnSpc>
              <a:buFont typeface="+mj-lt"/>
              <a:buAutoNum type="romanUcPeriod"/>
            </a:pPr>
            <a:r>
              <a:rPr lang="en-US" sz="2400" dirty="0">
                <a:latin typeface="Calibri"/>
                <a:cs typeface="Calibri"/>
              </a:rPr>
              <a:t>About this course</a:t>
            </a:r>
          </a:p>
          <a:p>
            <a:pPr marL="571500" indent="-571500" algn="ctr">
              <a:lnSpc>
                <a:spcPct val="150000"/>
              </a:lnSpc>
              <a:buFont typeface="+mj-lt"/>
              <a:buAutoNum type="romanUcPeriod"/>
            </a:pPr>
            <a:r>
              <a:rPr lang="en-US" sz="2400" dirty="0">
                <a:latin typeface="Calibri"/>
                <a:cs typeface="Calibri"/>
              </a:rPr>
              <a:t>About the Discussion</a:t>
            </a:r>
          </a:p>
          <a:p>
            <a:pPr marL="571500" indent="-571500" algn="ctr">
              <a:lnSpc>
                <a:spcPct val="150000"/>
              </a:lnSpc>
              <a:buFont typeface="+mj-lt"/>
              <a:buAutoNum type="romanUcPeriod"/>
            </a:pPr>
            <a:endParaRPr lang="en-US" sz="3200" dirty="0">
              <a:solidFill>
                <a:srgbClr val="1F497D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1F497D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63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240CC2-4DF8-41BB-BD38-8543F15B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tx2"/>
                </a:solidFill>
                <a:ea typeface="Georgia" charset="0"/>
                <a:cs typeface="Calibri"/>
              </a:rPr>
              <a:t>About your TA</a:t>
            </a:r>
            <a:endParaRPr lang="en-US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C41E3F-70F5-41A8-A804-55C8EDFA2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1270" y="1778205"/>
            <a:ext cx="5295530" cy="3655948"/>
          </a:xfrm>
        </p:spPr>
        <p:txBody>
          <a:bodyPr/>
          <a:lstStyle/>
          <a:p>
            <a:r>
              <a:rPr lang="en-US" dirty="0"/>
              <a:t>Went to high school in central PA</a:t>
            </a:r>
          </a:p>
          <a:p>
            <a:r>
              <a:rPr lang="en-US" dirty="0"/>
              <a:t>Graduated from PSU in 2016 with a bachelor’s in Physics, minor in Math</a:t>
            </a:r>
          </a:p>
          <a:p>
            <a:r>
              <a:rPr lang="en-US" dirty="0"/>
              <a:t>Didn’t know what to do with myself so I worked in kitchens/env. Labs</a:t>
            </a:r>
          </a:p>
          <a:p>
            <a:r>
              <a:rPr lang="en-US" dirty="0"/>
              <a:t>Enrolled in AOSC Ph. D. program with interest in atmos. dynamics and data assimilation/modeling</a:t>
            </a:r>
          </a:p>
          <a:p>
            <a:r>
              <a:rPr lang="en-US" dirty="0"/>
              <a:t>Hobbies: cooking, reading, music, hiking, looking at cat pictures, drinking beer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4E32C-358F-4439-950E-EE1177C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B03CB-3764-4C71-A5C0-6AE1A80AE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1066" y="133271"/>
            <a:ext cx="1425734" cy="1425734"/>
          </a:xfrm>
          <a:prstGeom prst="rect">
            <a:avLst/>
          </a:prstGeom>
        </p:spPr>
      </p:pic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512BE23A-2B44-4236-93A6-EF31DD651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0" y="3579545"/>
            <a:ext cx="3123683" cy="2082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 picture containing indoor, person, sitting, child&#10;&#10;Description automatically generated">
            <a:extLst>
              <a:ext uri="{FF2B5EF4-FFF2-40B4-BE49-F238E27FC236}">
                <a16:creationId xmlns:a16="http://schemas.microsoft.com/office/drawing/2014/main" id="{5FED4A0C-B5E9-46D4-8381-DD38F24E2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0037" y="789255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96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76FB4-3B4B-0241-93D5-7C80125D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9F1151-F25D-BD4B-98FF-89D15123CE46}"/>
              </a:ext>
            </a:extLst>
          </p:cNvPr>
          <p:cNvSpPr txBox="1">
            <a:spLocks/>
          </p:cNvSpPr>
          <p:nvPr/>
        </p:nvSpPr>
        <p:spPr>
          <a:xfrm>
            <a:off x="1312849" y="99585"/>
            <a:ext cx="6683765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Welcome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F4A925-15EE-524A-9412-1FF43E4007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1" y="1084217"/>
            <a:ext cx="420624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3280F0-512E-FC4E-84A6-9AF0DA9F49B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1" y="3755857"/>
            <a:ext cx="420624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3BADBC-135B-4143-A8BE-853F2376013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1" y="3755857"/>
            <a:ext cx="4206240" cy="2743200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8B233CC-6AC1-EA40-A5AA-3219FA90693F}"/>
              </a:ext>
            </a:extLst>
          </p:cNvPr>
          <p:cNvSpPr txBox="1">
            <a:spLocks/>
          </p:cNvSpPr>
          <p:nvPr/>
        </p:nvSpPr>
        <p:spPr>
          <a:xfrm>
            <a:off x="4304211" y="1084217"/>
            <a:ext cx="4839789" cy="2809614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Please introduce yourself: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name, 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program of study, and,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any one </a:t>
            </a:r>
            <a:r>
              <a:rPr lang="en-US" u="sng" dirty="0"/>
              <a:t>notable</a:t>
            </a:r>
            <a:r>
              <a:rPr lang="en-US" dirty="0"/>
              <a:t> weather event you experienced (exciting/terrifying) </a:t>
            </a:r>
            <a:endParaRPr lang="en-US" dirty="0">
              <a:latin typeface="Calibri"/>
              <a:ea typeface="Georgia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592531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88878" y="1118488"/>
            <a:ext cx="6683765" cy="8071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About your 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754" y="948207"/>
            <a:ext cx="8804245" cy="43321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charset="2"/>
              <a:buChar char="q"/>
            </a:pPr>
            <a:endParaRPr lang="en-US" sz="2000" dirty="0">
              <a:ea typeface="Georgia" charset="0"/>
              <a:cs typeface="Georgia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5315" y="2465037"/>
            <a:ext cx="8613368" cy="129846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Office hours: Wed 02:00-3:00pm in ATL3416, or by appointment. </a:t>
            </a:r>
          </a:p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Email: jknisely@umd.edu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endParaRPr lang="en-US" dirty="0">
              <a:latin typeface="Calibri"/>
              <a:ea typeface="Georgia" charset="0"/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D57F0C7-B01F-6A48-BDB0-0CCF33E4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979" y="6356352"/>
            <a:ext cx="2133600" cy="365125"/>
          </a:xfrm>
        </p:spPr>
        <p:txBody>
          <a:bodyPr/>
          <a:lstStyle/>
          <a:p>
            <a:r>
              <a:rPr lang="en-US" sz="1800" dirty="0">
                <a:latin typeface="Calibri"/>
                <a:cs typeface="Calibri"/>
              </a:rPr>
              <a:t>[</a:t>
            </a:r>
            <a:fld id="{BFE0ADA2-A68C-3A48-AD77-0C376A2B9C92}" type="slidenum">
              <a:rPr lang="en-US" sz="1800" smtClean="0">
                <a:latin typeface="Calibri"/>
                <a:cs typeface="Calibri"/>
              </a:rPr>
              <a:t>4</a:t>
            </a:fld>
            <a:r>
              <a:rPr lang="en-US" sz="1800" dirty="0">
                <a:latin typeface="Calibri"/>
                <a:cs typeface="Calibr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91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85243" y="178188"/>
            <a:ext cx="8247834" cy="568538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1F497D"/>
                </a:solidFill>
                <a:latin typeface="Calibri"/>
                <a:ea typeface="Georgia" charset="0"/>
                <a:cs typeface="Calibri"/>
              </a:rPr>
              <a:t>About this Course</a:t>
            </a:r>
            <a:endParaRPr lang="en-IN" sz="4400" b="1" u="sng" dirty="0">
              <a:solidFill>
                <a:srgbClr val="1F497D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901337" y="972696"/>
            <a:ext cx="7354389" cy="4931715"/>
          </a:xfrm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AOSC200 Main course webpage is on ELMS</a:t>
            </a:r>
          </a:p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Past quizzes, exams, </a:t>
            </a:r>
            <a:r>
              <a:rPr lang="en-US" dirty="0" err="1"/>
              <a:t>etc</a:t>
            </a:r>
            <a:r>
              <a:rPr lang="en-US" dirty="0"/>
              <a:t> will be posted on ELMS</a:t>
            </a:r>
          </a:p>
          <a:p>
            <a:pPr marL="0"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Overall breakdown of grades: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Admission Tickets 5%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Topic of the day 10%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Quizzes 20%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</a:rPr>
              <a:t>Projects 20%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Mid-Term 20%</a:t>
            </a:r>
          </a:p>
          <a:p>
            <a:pPr lvl="1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Final 25%</a:t>
            </a:r>
          </a:p>
          <a:p>
            <a:endParaRPr lang="en-US" sz="20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E465BD6-8F95-7943-9EA7-000BB65B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979" y="6356352"/>
            <a:ext cx="2133600" cy="365125"/>
          </a:xfrm>
        </p:spPr>
        <p:txBody>
          <a:bodyPr/>
          <a:lstStyle/>
          <a:p>
            <a:r>
              <a:rPr lang="en-US" sz="1800" dirty="0">
                <a:latin typeface="Calibri"/>
                <a:cs typeface="Calibri"/>
              </a:rPr>
              <a:t>[</a:t>
            </a:r>
            <a:fld id="{BFE0ADA2-A68C-3A48-AD77-0C376A2B9C92}" type="slidenum">
              <a:rPr lang="en-US" sz="1800" smtClean="0">
                <a:latin typeface="Calibri"/>
                <a:cs typeface="Calibri"/>
              </a:rPr>
              <a:t>5</a:t>
            </a:fld>
            <a:r>
              <a:rPr lang="en-US" sz="1800" dirty="0">
                <a:latin typeface="Calibri"/>
                <a:cs typeface="Calibr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058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" y="1482636"/>
            <a:ext cx="8229600" cy="4230501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We will review course material &amp; </a:t>
            </a:r>
            <a:r>
              <a:rPr lang="en-US" u="sng" dirty="0"/>
              <a:t>discuss group projects</a:t>
            </a:r>
          </a:p>
          <a:p>
            <a:pPr indent="457200">
              <a:lnSpc>
                <a:spcPct val="11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All you need to know about the discussion is on my webpage:</a:t>
            </a:r>
          </a:p>
          <a:p>
            <a:pPr marL="0" indent="457200">
              <a:lnSpc>
                <a:spcPct val="110000"/>
              </a:lnSpc>
              <a:buClr>
                <a:srgbClr val="0070C0"/>
              </a:buClr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https://www.aosc.umd.edu/~jknisely</a:t>
            </a:r>
            <a:endParaRPr lang="en-US" dirty="0"/>
          </a:p>
          <a:p>
            <a:pPr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I do NOT take attendance, but participation in discussion will affect your grade. </a:t>
            </a:r>
          </a:p>
          <a:p>
            <a:pPr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For missed discussions, please refer my webpage for in-class presentations and other useful documents.</a:t>
            </a:r>
          </a:p>
          <a:p>
            <a:pPr indent="4572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en-US" dirty="0"/>
              <a:t>BRING QUESTIONS!! (or email them to me!)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A0B4228-2DD3-034D-85AD-6B430D4E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473176"/>
            <a:ext cx="8247834" cy="568538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1F497D"/>
                </a:solidFill>
                <a:latin typeface="Calibri"/>
                <a:ea typeface="Georgia" charset="0"/>
                <a:cs typeface="Calibri"/>
              </a:rPr>
              <a:t>About the Discussion session</a:t>
            </a:r>
            <a:endParaRPr lang="en-IN" sz="4400" b="1" u="sng" dirty="0">
              <a:solidFill>
                <a:srgbClr val="1F497D"/>
              </a:solidFill>
              <a:latin typeface="Calibri"/>
              <a:ea typeface="Georgia" charset="0"/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9ADF78-7249-CE4F-A1B5-0622E8D9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2979" y="6356352"/>
            <a:ext cx="2133600" cy="365125"/>
          </a:xfrm>
        </p:spPr>
        <p:txBody>
          <a:bodyPr/>
          <a:lstStyle/>
          <a:p>
            <a:r>
              <a:rPr lang="en-US" sz="1800" dirty="0">
                <a:latin typeface="Calibri"/>
                <a:cs typeface="Calibri"/>
              </a:rPr>
              <a:t>[</a:t>
            </a:r>
            <a:fld id="{BFE0ADA2-A68C-3A48-AD77-0C376A2B9C92}" type="slidenum">
              <a:rPr lang="en-US" sz="1800" smtClean="0">
                <a:latin typeface="Calibri"/>
                <a:cs typeface="Calibri"/>
              </a:rPr>
              <a:t>6</a:t>
            </a:fld>
            <a:r>
              <a:rPr lang="en-US" sz="1800" dirty="0">
                <a:latin typeface="Calibri"/>
                <a:cs typeface="Calibri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8936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022AF-4374-41A7-AE7F-AE35F08A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1910" y="4009709"/>
            <a:ext cx="3649980" cy="2426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EF002-1D1F-4CB4-A8A1-6551DF332F01}"/>
              </a:ext>
            </a:extLst>
          </p:cNvPr>
          <p:cNvSpPr txBox="1"/>
          <p:nvPr/>
        </p:nvSpPr>
        <p:spPr>
          <a:xfrm>
            <a:off x="2266726" y="2440292"/>
            <a:ext cx="3649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freestockphotos.biz/stockphoto/934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5CF-0472-0843-9750-B3F8DFE2206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48" y="268901"/>
            <a:ext cx="6909298" cy="389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894" y="2237399"/>
            <a:ext cx="3173505" cy="3494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6706" y="5298357"/>
            <a:ext cx="318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tx2"/>
                </a:solidFill>
                <a:latin typeface="Calibri"/>
                <a:ea typeface="Georgia" charset="0"/>
                <a:cs typeface="Calibri"/>
              </a:rPr>
              <a:t>Questions 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8E08E2-3DB7-D845-BB6F-185B6B54198D}"/>
              </a:ext>
            </a:extLst>
          </p:cNvPr>
          <p:cNvSpPr txBox="1">
            <a:spLocks/>
          </p:cNvSpPr>
          <p:nvPr/>
        </p:nvSpPr>
        <p:spPr>
          <a:xfrm>
            <a:off x="683297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[</a:t>
            </a:r>
            <a:fld id="{BFE0ADA2-A68C-3A48-AD77-0C376A2B9C92}" type="slidenum">
              <a:rPr lang="en-US" sz="1800" smtClean="0">
                <a:solidFill>
                  <a:schemeClr val="tx1"/>
                </a:solidFill>
                <a:latin typeface="Calibri"/>
                <a:cs typeface="Calibri"/>
              </a:rPr>
              <a:pPr/>
              <a:t>7</a:t>
            </a:fld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6" name="Picture 5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CCBAF3C8-4BCC-4543-9554-843EB3138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806" y="4162129"/>
            <a:ext cx="3472194" cy="23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1722"/>
      </p:ext>
    </p:extLst>
  </p:cSld>
  <p:clrMapOvr>
    <a:masterClrMapping/>
  </p:clrMapOvr>
</p:sld>
</file>

<file path=ppt/theme/theme1.xml><?xml version="1.0" encoding="utf-8"?>
<a:theme xmlns:a="http://schemas.openxmlformats.org/drawingml/2006/main" name="AOS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AOSC_Template</Template>
  <TotalTime>2301</TotalTime>
  <Words>303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AOSC_Template</vt:lpstr>
      <vt:lpstr>Welcome to AOSC200:  Weather and Climate Discussion </vt:lpstr>
      <vt:lpstr>PowerPoint Presentation</vt:lpstr>
      <vt:lpstr>About your TA</vt:lpstr>
      <vt:lpstr>PowerPoint Presentation</vt:lpstr>
      <vt:lpstr>PowerPoint Presentation</vt:lpstr>
      <vt:lpstr>About this Course</vt:lpstr>
      <vt:lpstr>About the Discussion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the 2015-16 El Nino Episode</dc:title>
  <dc:creator>Dishary</dc:creator>
  <cp:lastModifiedBy>Joseph Knisely</cp:lastModifiedBy>
  <cp:revision>446</cp:revision>
  <dcterms:created xsi:type="dcterms:W3CDTF">2016-09-23T01:13:38Z</dcterms:created>
  <dcterms:modified xsi:type="dcterms:W3CDTF">2020-01-28T16:56:30Z</dcterms:modified>
</cp:coreProperties>
</file>